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03"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0" r:id="rId47"/>
    <p:sldId id="301" r:id="rId48"/>
    <p:sldId id="299" r:id="rId49"/>
    <p:sldId id="302" r:id="rId50"/>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4758E0-F005-E44E-B1E6-79FE673B27D2}" v="4" dt="2024-11-04T17:46:35.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388440" y="2353320"/>
            <a:ext cx="699480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388440" y="5400360"/>
            <a:ext cx="699480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38844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397260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388440" y="540036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3972600" y="540036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388440" y="235332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2753640" y="235332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5118840" y="235332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388440" y="540036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2753640" y="540036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5118840" y="540036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388440" y="2353320"/>
            <a:ext cx="6994800" cy="58334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388440" y="2353320"/>
            <a:ext cx="6994800" cy="5833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388440" y="2353320"/>
            <a:ext cx="3413160" cy="5833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2" name="PlaceHolder 3"/>
          <p:cNvSpPr>
            <a:spLocks noGrp="1"/>
          </p:cNvSpPr>
          <p:nvPr>
            <p:ph type="body"/>
          </p:nvPr>
        </p:nvSpPr>
        <p:spPr>
          <a:xfrm>
            <a:off x="3972600" y="2353320"/>
            <a:ext cx="3413160" cy="5833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388440" y="401040"/>
            <a:ext cx="6994800" cy="7784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38844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7" name="PlaceHolder 3"/>
          <p:cNvSpPr>
            <a:spLocks noGrp="1"/>
          </p:cNvSpPr>
          <p:nvPr>
            <p:ph type="body"/>
          </p:nvPr>
        </p:nvSpPr>
        <p:spPr>
          <a:xfrm>
            <a:off x="3972600" y="2353320"/>
            <a:ext cx="3413160" cy="5833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58" name="PlaceHolder 4"/>
          <p:cNvSpPr>
            <a:spLocks noGrp="1"/>
          </p:cNvSpPr>
          <p:nvPr>
            <p:ph type="body"/>
          </p:nvPr>
        </p:nvSpPr>
        <p:spPr>
          <a:xfrm>
            <a:off x="388440" y="540036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388440" y="2353320"/>
            <a:ext cx="6994800" cy="58334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388440" y="2353320"/>
            <a:ext cx="3413160" cy="5833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1" name="PlaceHolder 3"/>
          <p:cNvSpPr>
            <a:spLocks noGrp="1"/>
          </p:cNvSpPr>
          <p:nvPr>
            <p:ph type="body"/>
          </p:nvPr>
        </p:nvSpPr>
        <p:spPr>
          <a:xfrm>
            <a:off x="397260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2" name="PlaceHolder 4"/>
          <p:cNvSpPr>
            <a:spLocks noGrp="1"/>
          </p:cNvSpPr>
          <p:nvPr>
            <p:ph type="body"/>
          </p:nvPr>
        </p:nvSpPr>
        <p:spPr>
          <a:xfrm>
            <a:off x="3972600" y="540036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38844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5" name="PlaceHolder 3"/>
          <p:cNvSpPr>
            <a:spLocks noGrp="1"/>
          </p:cNvSpPr>
          <p:nvPr>
            <p:ph type="body"/>
          </p:nvPr>
        </p:nvSpPr>
        <p:spPr>
          <a:xfrm>
            <a:off x="397260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6" name="PlaceHolder 4"/>
          <p:cNvSpPr>
            <a:spLocks noGrp="1"/>
          </p:cNvSpPr>
          <p:nvPr>
            <p:ph type="body"/>
          </p:nvPr>
        </p:nvSpPr>
        <p:spPr>
          <a:xfrm>
            <a:off x="388440" y="5400360"/>
            <a:ext cx="699480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388440" y="2353320"/>
            <a:ext cx="699480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69" name="PlaceHolder 3"/>
          <p:cNvSpPr>
            <a:spLocks noGrp="1"/>
          </p:cNvSpPr>
          <p:nvPr>
            <p:ph type="body"/>
          </p:nvPr>
        </p:nvSpPr>
        <p:spPr>
          <a:xfrm>
            <a:off x="388440" y="5400360"/>
            <a:ext cx="699480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38844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2" name="PlaceHolder 3"/>
          <p:cNvSpPr>
            <a:spLocks noGrp="1"/>
          </p:cNvSpPr>
          <p:nvPr>
            <p:ph type="body"/>
          </p:nvPr>
        </p:nvSpPr>
        <p:spPr>
          <a:xfrm>
            <a:off x="397260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3" name="PlaceHolder 4"/>
          <p:cNvSpPr>
            <a:spLocks noGrp="1"/>
          </p:cNvSpPr>
          <p:nvPr>
            <p:ph type="body"/>
          </p:nvPr>
        </p:nvSpPr>
        <p:spPr>
          <a:xfrm>
            <a:off x="388440" y="540036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4" name="PlaceHolder 5"/>
          <p:cNvSpPr>
            <a:spLocks noGrp="1"/>
          </p:cNvSpPr>
          <p:nvPr>
            <p:ph type="body"/>
          </p:nvPr>
        </p:nvSpPr>
        <p:spPr>
          <a:xfrm>
            <a:off x="3972600" y="540036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388440" y="235332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7" name="PlaceHolder 3"/>
          <p:cNvSpPr>
            <a:spLocks noGrp="1"/>
          </p:cNvSpPr>
          <p:nvPr>
            <p:ph type="body"/>
          </p:nvPr>
        </p:nvSpPr>
        <p:spPr>
          <a:xfrm>
            <a:off x="2753640" y="235332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8" name="PlaceHolder 4"/>
          <p:cNvSpPr>
            <a:spLocks noGrp="1"/>
          </p:cNvSpPr>
          <p:nvPr>
            <p:ph type="body"/>
          </p:nvPr>
        </p:nvSpPr>
        <p:spPr>
          <a:xfrm>
            <a:off x="5118840" y="235332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79" name="PlaceHolder 5"/>
          <p:cNvSpPr>
            <a:spLocks noGrp="1"/>
          </p:cNvSpPr>
          <p:nvPr>
            <p:ph type="body"/>
          </p:nvPr>
        </p:nvSpPr>
        <p:spPr>
          <a:xfrm>
            <a:off x="388440" y="540036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0" name="PlaceHolder 6"/>
          <p:cNvSpPr>
            <a:spLocks noGrp="1"/>
          </p:cNvSpPr>
          <p:nvPr>
            <p:ph type="body"/>
          </p:nvPr>
        </p:nvSpPr>
        <p:spPr>
          <a:xfrm>
            <a:off x="2753640" y="540036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81" name="PlaceHolder 7"/>
          <p:cNvSpPr>
            <a:spLocks noGrp="1"/>
          </p:cNvSpPr>
          <p:nvPr>
            <p:ph type="body"/>
          </p:nvPr>
        </p:nvSpPr>
        <p:spPr>
          <a:xfrm>
            <a:off x="5118840" y="5400360"/>
            <a:ext cx="2252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388440" y="2353320"/>
            <a:ext cx="6994800" cy="5833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388440" y="2353320"/>
            <a:ext cx="3413160" cy="5833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3972600" y="2353320"/>
            <a:ext cx="3413160" cy="5833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88440" y="401040"/>
            <a:ext cx="6994800" cy="7784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38844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3972600" y="2353320"/>
            <a:ext cx="3413160" cy="5833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388440" y="540036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388440" y="2353320"/>
            <a:ext cx="3413160" cy="5833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397260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3972600" y="540036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88440" y="401040"/>
            <a:ext cx="6994800" cy="167904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38844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3972600" y="2353320"/>
            <a:ext cx="3413160" cy="2782440"/>
          </a:xfrm>
          <a:prstGeom prst="rect">
            <a:avLst/>
          </a:prstGeom>
        </p:spPr>
        <p:txBody>
          <a:bodyPr lIns="0" tIns="0" rIns="0" bIns="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388440" y="5400360"/>
            <a:ext cx="6994800" cy="278244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anchor="ctr">
            <a:noAutofit/>
          </a:bodyPr>
          <a:lstStyle/>
          <a:p>
            <a:pPr>
              <a:lnSpc>
                <a:spcPct val="100000"/>
              </a:lnSpc>
            </a:pPr>
            <a:fld id="{92857421-4BF9-4039-A322-66B428BAED9A}" type="datetime">
              <a:rPr lang="en-US" sz="1200" b="0" strike="noStrike" spc="-1">
                <a:solidFill>
                  <a:srgbClr val="8B8B8B"/>
                </a:solidFill>
                <a:latin typeface="Calibri"/>
              </a:rPr>
              <a:t>11/4/2024</a:t>
            </a:fld>
            <a:endParaRPr lang="en-US" sz="1200" b="0" strike="noStrike" spc="-1">
              <a:latin typeface="Times New Roman"/>
            </a:endParaRPr>
          </a:p>
        </p:txBody>
      </p:sp>
      <p:sp>
        <p:nvSpPr>
          <p:cNvPr id="6" name="PlaceHolder 2"/>
          <p:cNvSpPr>
            <a:spLocks noGrp="1"/>
          </p:cNvSpPr>
          <p:nvPr>
            <p:ph type="ftr"/>
          </p:nvPr>
        </p:nvSpPr>
        <p:spPr>
          <a:xfrm>
            <a:off x="3124080" y="6356520"/>
            <a:ext cx="2895120" cy="364680"/>
          </a:xfrm>
          <a:prstGeom prst="rect">
            <a:avLst/>
          </a:prstGeom>
        </p:spPr>
        <p:txBody>
          <a:bodyPr anchor="ctr">
            <a:noAutofit/>
          </a:bodyPr>
          <a:lstStyle/>
          <a:p>
            <a:endParaRPr lang="en-US" sz="2400" b="0" strike="noStrike" spc="-1">
              <a:latin typeface="Times New Roman"/>
            </a:endParaRPr>
          </a:p>
        </p:txBody>
      </p:sp>
      <p:sp>
        <p:nvSpPr>
          <p:cNvPr id="2"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2867C154-6159-46CB-AA6B-2BB8A8F27EF1}" type="slidenum">
              <a:rPr lang="en-US" sz="1200" b="0" strike="noStrike" spc="-1">
                <a:solidFill>
                  <a:srgbClr val="8B8B8B"/>
                </a:solidFill>
                <a:latin typeface="Calibri"/>
              </a:rPr>
              <a:t>‹#›</a:t>
            </a:fld>
            <a:endParaRPr lang="en-US" sz="1200" b="0" strike="noStrike" spc="-1">
              <a:latin typeface="Times New Roman"/>
            </a:endParaRPr>
          </a:p>
        </p:txBody>
      </p:sp>
      <p:sp>
        <p:nvSpPr>
          <p:cNvPr id="3" name="PlaceHolder 4"/>
          <p:cNvSpPr>
            <a:spLocks noGrp="1"/>
          </p:cNvSpPr>
          <p:nvPr>
            <p:ph type="title"/>
          </p:nvPr>
        </p:nvSpPr>
        <p:spPr>
          <a:xfrm>
            <a:off x="388440" y="401040"/>
            <a:ext cx="6994800" cy="167904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388440" y="2353320"/>
            <a:ext cx="6994800" cy="58334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en-US" sz="4400" b="0" strike="noStrike" spc="-1">
                <a:solidFill>
                  <a:srgbClr val="000000"/>
                </a:solidFill>
                <a:latin typeface="Calibri"/>
              </a:rPr>
              <a:t>Click to edit Master title style</a:t>
            </a:r>
          </a:p>
        </p:txBody>
      </p:sp>
      <p:sp>
        <p:nvSpPr>
          <p:cNvPr id="42"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6AD8A2D7-2F4B-4E71-8BEB-4D7797EE4902}" type="datetime">
              <a:rPr lang="en-US" sz="1200" b="0" strike="noStrike" spc="-1">
                <a:solidFill>
                  <a:srgbClr val="8B8B8B"/>
                </a:solidFill>
                <a:latin typeface="Calibri"/>
              </a:rPr>
              <a:t>11/4/2024</a:t>
            </a:fld>
            <a:endParaRPr lang="en-US" sz="1200" b="0" strike="noStrike" spc="-1">
              <a:latin typeface="Times New Roman"/>
            </a:endParaRPr>
          </a:p>
        </p:txBody>
      </p:sp>
      <p:sp>
        <p:nvSpPr>
          <p:cNvPr id="43" name="PlaceHolder 3"/>
          <p:cNvSpPr>
            <a:spLocks noGrp="1"/>
          </p:cNvSpPr>
          <p:nvPr>
            <p:ph type="ftr"/>
          </p:nvPr>
        </p:nvSpPr>
        <p:spPr>
          <a:xfrm>
            <a:off x="3124080" y="6356520"/>
            <a:ext cx="2895120" cy="364680"/>
          </a:xfrm>
          <a:prstGeom prst="rect">
            <a:avLst/>
          </a:prstGeom>
        </p:spPr>
        <p:txBody>
          <a:bodyPr anchor="ctr">
            <a:noAutofit/>
          </a:bodyPr>
          <a:lstStyle/>
          <a:p>
            <a:endParaRPr lang="en-US" sz="2400" b="0" strike="noStrike" spc="-1">
              <a:latin typeface="Times New Roman"/>
            </a:endParaRPr>
          </a:p>
        </p:txBody>
      </p:sp>
      <p:sp>
        <p:nvSpPr>
          <p:cNvPr id="44"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69BA68DF-75FB-4003-B038-092B08C8DB75}" type="slidenum">
              <a:rPr lang="en-US" sz="1200" b="0" strike="noStrike" spc="-1">
                <a:solidFill>
                  <a:srgbClr val="8B8B8B"/>
                </a:solidFill>
                <a:latin typeface="Calibri"/>
              </a:rPr>
              <a:t>‹#›</a:t>
            </a:fld>
            <a:endParaRPr lang="en-US" sz="1200" b="0" strike="noStrike" spc="-1">
              <a:latin typeface="Times New Roman"/>
            </a:endParaRPr>
          </a:p>
        </p:txBody>
      </p:sp>
      <p:sp>
        <p:nvSpPr>
          <p:cNvPr id="45" name="PlaceHolder 5"/>
          <p:cNvSpPr>
            <a:spLocks noGrp="1"/>
          </p:cNvSpPr>
          <p:nvPr>
            <p:ph type="body"/>
          </p:nvPr>
        </p:nvSpPr>
        <p:spPr>
          <a:xfrm>
            <a:off x="388440" y="2353320"/>
            <a:ext cx="6994800" cy="58334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dss.sd.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universdemaclasse.blogspot.fr/2012/06/times-up.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mailto:assistantdirector@bdachildcare.com" TargetMode="External"/><Relationship Id="rId2" Type="http://schemas.openxmlformats.org/officeDocument/2006/relationships/hyperlink" Target="mailto:director@bdachildcare.com" TargetMode="External"/><Relationship Id="rId1" Type="http://schemas.openxmlformats.org/officeDocument/2006/relationships/slideLayout" Target="../slideLayouts/slideLayout1.xml"/><Relationship Id="rId6" Type="http://schemas.openxmlformats.org/officeDocument/2006/relationships/hyperlink" Target="mailto:foodmanager@bdachildcare.com" TargetMode="External"/><Relationship Id="rId5" Type="http://schemas.openxmlformats.org/officeDocument/2006/relationships/hyperlink" Target="mailto:Assistantdirector@bdachildcare.com" TargetMode="External"/><Relationship Id="rId4" Type="http://schemas.openxmlformats.org/officeDocument/2006/relationships/hyperlink" Target="mailto:ParentBoard@bdachildcare.co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1"/>
          <p:cNvGrpSpPr/>
          <p:nvPr/>
        </p:nvGrpSpPr>
        <p:grpSpPr>
          <a:xfrm>
            <a:off x="0" y="0"/>
            <a:ext cx="7772040" cy="10058040"/>
            <a:chOff x="0" y="0"/>
            <a:chExt cx="7772040" cy="10058040"/>
          </a:xfrm>
        </p:grpSpPr>
        <p:sp>
          <p:nvSpPr>
            <p:cNvPr id="83"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pic>
        <p:nvPicPr>
          <p:cNvPr id="84" name="Picture 4"/>
          <p:cNvPicPr/>
          <p:nvPr/>
        </p:nvPicPr>
        <p:blipFill>
          <a:blip r:embed="rId2"/>
          <a:stretch/>
        </p:blipFill>
        <p:spPr>
          <a:xfrm rot="10800000">
            <a:off x="1493280" y="6790680"/>
            <a:ext cx="2574360" cy="2702520"/>
          </a:xfrm>
          <a:prstGeom prst="rect">
            <a:avLst/>
          </a:prstGeom>
          <a:ln>
            <a:noFill/>
          </a:ln>
        </p:spPr>
      </p:pic>
      <p:pic>
        <p:nvPicPr>
          <p:cNvPr id="85" name="Picture 5"/>
          <p:cNvPicPr/>
          <p:nvPr/>
        </p:nvPicPr>
        <p:blipFill>
          <a:blip r:embed="rId3"/>
          <a:stretch/>
        </p:blipFill>
        <p:spPr>
          <a:xfrm>
            <a:off x="6119640" y="8396640"/>
            <a:ext cx="1378440" cy="1186920"/>
          </a:xfrm>
          <a:prstGeom prst="rect">
            <a:avLst/>
          </a:prstGeom>
          <a:ln>
            <a:noFill/>
          </a:ln>
        </p:spPr>
      </p:pic>
      <p:sp>
        <p:nvSpPr>
          <p:cNvPr id="86" name="CustomShape 3"/>
          <p:cNvSpPr/>
          <p:nvPr/>
        </p:nvSpPr>
        <p:spPr>
          <a:xfrm>
            <a:off x="1308240" y="5937840"/>
            <a:ext cx="5076000" cy="3654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385"/>
              </a:lnSpc>
            </a:pPr>
            <a:r>
              <a:rPr lang="en-US" sz="1800" b="0" strike="noStrike" spc="-1">
                <a:solidFill>
                  <a:srgbClr val="000000"/>
                </a:solidFill>
                <a:latin typeface="Open Sans Light Bold"/>
              </a:rPr>
              <a:t>605-594-KIDS (5437)</a:t>
            </a:r>
            <a:endParaRPr lang="en-US" sz="1800" b="0" strike="noStrike" spc="-1">
              <a:latin typeface="Arial"/>
            </a:endParaRPr>
          </a:p>
          <a:p>
            <a:pPr algn="ctr">
              <a:lnSpc>
                <a:spcPts val="3385"/>
              </a:lnSpc>
            </a:pPr>
            <a:r>
              <a:rPr lang="en-US" sz="1800" b="1" strike="noStrike" spc="-1">
                <a:solidFill>
                  <a:srgbClr val="542885"/>
                </a:solidFill>
                <a:latin typeface="Open Sans Light Bold"/>
              </a:rPr>
              <a:t>Cell: 605-321-9802</a:t>
            </a:r>
            <a:endParaRPr lang="en-US" sz="1800" b="0" strike="noStrike" spc="-1">
              <a:latin typeface="Arial"/>
            </a:endParaRPr>
          </a:p>
          <a:p>
            <a:pPr algn="ctr">
              <a:lnSpc>
                <a:spcPts val="2435"/>
              </a:lnSpc>
            </a:pPr>
            <a:r>
              <a:rPr lang="en-US" sz="1200" b="0" strike="noStrike" spc="-1">
                <a:solidFill>
                  <a:srgbClr val="000000"/>
                </a:solidFill>
                <a:latin typeface="Michroma"/>
              </a:rPr>
              <a:t>Director- Heidi Fink</a:t>
            </a:r>
            <a:endParaRPr lang="en-US" sz="1200" b="0" strike="noStrike" spc="-1">
              <a:latin typeface="Arial"/>
            </a:endParaRPr>
          </a:p>
          <a:p>
            <a:pPr algn="ctr">
              <a:lnSpc>
                <a:spcPts val="2435"/>
              </a:lnSpc>
            </a:pPr>
            <a:r>
              <a:rPr lang="en-US" sz="1200" b="0" strike="noStrike" spc="-1">
                <a:solidFill>
                  <a:srgbClr val="000000"/>
                </a:solidFill>
                <a:latin typeface="Michroma"/>
              </a:rPr>
              <a:t>Assistant Director- Journey Anderson</a:t>
            </a:r>
            <a:endParaRPr lang="en-US" sz="1200" b="0" strike="noStrike" spc="-1">
              <a:latin typeface="Arial"/>
            </a:endParaRPr>
          </a:p>
          <a:p>
            <a:pPr algn="ctr">
              <a:lnSpc>
                <a:spcPts val="2435"/>
              </a:lnSpc>
            </a:pPr>
            <a:r>
              <a:rPr lang="en-US" sz="1200" b="0" strike="noStrike" spc="-1">
                <a:solidFill>
                  <a:srgbClr val="000000"/>
                </a:solidFill>
                <a:latin typeface="Michroma"/>
              </a:rPr>
              <a:t>Childcare Supervisor- Kelli Schleuter</a:t>
            </a:r>
            <a:endParaRPr lang="en-US" sz="1200" b="0" strike="noStrike" spc="-1">
              <a:latin typeface="Arial"/>
            </a:endParaRPr>
          </a:p>
          <a:p>
            <a:pPr marL="637560" algn="ctr">
              <a:lnSpc>
                <a:spcPct val="100000"/>
              </a:lnSpc>
              <a:spcBef>
                <a:spcPts val="1840"/>
              </a:spcBef>
            </a:pPr>
            <a:r>
              <a:rPr lang="en-US" sz="900" b="1" strike="noStrike" spc="-1">
                <a:solidFill>
                  <a:srgbClr val="000000"/>
                </a:solidFill>
                <a:latin typeface="Times New Roman"/>
                <a:ea typeface="Arial"/>
              </a:rPr>
              <a:t>*State Code are identified throughout the handbook. Example </a:t>
            </a:r>
            <a:r>
              <a:rPr lang="en-US" sz="900" b="1" i="1" strike="noStrike" spc="-1">
                <a:solidFill>
                  <a:srgbClr val="000000"/>
                </a:solidFill>
                <a:latin typeface="Times New Roman"/>
                <a:ea typeface="Arial"/>
              </a:rPr>
              <a:t>67:42:10:14</a:t>
            </a:r>
            <a:endParaRPr lang="en-US" sz="900" b="0" strike="noStrike" spc="-1">
              <a:latin typeface="Arial"/>
            </a:endParaRPr>
          </a:p>
          <a:p>
            <a:pPr marL="637560" algn="ctr">
              <a:lnSpc>
                <a:spcPct val="100000"/>
              </a:lnSpc>
            </a:pPr>
            <a:r>
              <a:rPr lang="en-US" sz="900" b="1" strike="noStrike" spc="-1">
                <a:solidFill>
                  <a:srgbClr val="0000FF"/>
                </a:solidFill>
                <a:latin typeface="Times New Roman"/>
                <a:ea typeface="Arial"/>
                <a:hlinkClick r:id="rId4"/>
              </a:rPr>
              <a:t>Most codes can be found at www.dss.sd.gov</a:t>
            </a:r>
            <a:endParaRPr lang="en-US" sz="900" b="0" strike="noStrike" spc="-1">
              <a:latin typeface="Arial"/>
            </a:endParaRPr>
          </a:p>
          <a:p>
            <a:pPr marL="637560" algn="ctr">
              <a:lnSpc>
                <a:spcPct val="100000"/>
              </a:lnSpc>
            </a:pPr>
            <a:endParaRPr lang="en-US" sz="900" b="0" strike="noStrike" spc="-1">
              <a:latin typeface="Arial"/>
            </a:endParaRPr>
          </a:p>
          <a:p>
            <a:pPr algn="ctr">
              <a:lnSpc>
                <a:spcPct val="150000"/>
              </a:lnSpc>
            </a:pPr>
            <a:r>
              <a:rPr lang="en-US" sz="800" b="0" strike="noStrike" spc="-1">
                <a:solidFill>
                  <a:srgbClr val="542885"/>
                </a:solidFill>
                <a:latin typeface="Michroma"/>
                <a:ea typeface="Arial"/>
              </a:rPr>
              <a:t>Blue Dragon Academy dose not discriminate based</a:t>
            </a:r>
            <a:endParaRPr lang="en-US" sz="800" b="0" strike="noStrike" spc="-1">
              <a:latin typeface="Arial"/>
            </a:endParaRPr>
          </a:p>
          <a:p>
            <a:pPr algn="ctr">
              <a:lnSpc>
                <a:spcPct val="150000"/>
              </a:lnSpc>
            </a:pPr>
            <a:r>
              <a:rPr lang="en-US" sz="800" b="0" strike="noStrike" spc="-1">
                <a:solidFill>
                  <a:srgbClr val="542885"/>
                </a:solidFill>
                <a:latin typeface="Michroma"/>
                <a:ea typeface="Arial"/>
              </a:rPr>
              <a:t> on race, color, religion, gender, </a:t>
            </a:r>
            <a:endParaRPr lang="en-US" sz="800" b="0" strike="noStrike" spc="-1">
              <a:latin typeface="Arial"/>
            </a:endParaRPr>
          </a:p>
          <a:p>
            <a:pPr algn="ctr">
              <a:lnSpc>
                <a:spcPct val="150000"/>
              </a:lnSpc>
            </a:pPr>
            <a:r>
              <a:rPr lang="en-US" sz="800" b="0" strike="noStrike" spc="-1">
                <a:solidFill>
                  <a:srgbClr val="542885"/>
                </a:solidFill>
                <a:latin typeface="Michroma"/>
                <a:ea typeface="Arial"/>
              </a:rPr>
              <a:t>national origin, physical disability,</a:t>
            </a:r>
            <a:endParaRPr lang="en-US" sz="800" b="0" strike="noStrike" spc="-1">
              <a:latin typeface="Arial"/>
            </a:endParaRPr>
          </a:p>
          <a:p>
            <a:pPr algn="ctr">
              <a:lnSpc>
                <a:spcPct val="150000"/>
              </a:lnSpc>
            </a:pPr>
            <a:r>
              <a:rPr lang="en-US" sz="800" b="0" strike="noStrike" spc="-1">
                <a:solidFill>
                  <a:srgbClr val="542885"/>
                </a:solidFill>
                <a:latin typeface="Michroma"/>
                <a:ea typeface="Arial"/>
              </a:rPr>
              <a:t> or any other circumstance protect by law. </a:t>
            </a:r>
            <a:endParaRPr lang="en-US" sz="800" b="0" strike="noStrike" spc="-1">
              <a:latin typeface="Arial"/>
            </a:endParaRPr>
          </a:p>
          <a:p>
            <a:pPr algn="ctr">
              <a:lnSpc>
                <a:spcPct val="150000"/>
              </a:lnSpc>
            </a:pPr>
            <a:r>
              <a:rPr lang="en-US" sz="800" b="1" strike="noStrike" spc="-1">
                <a:solidFill>
                  <a:srgbClr val="542885"/>
                </a:solidFill>
                <a:latin typeface="Michroma"/>
                <a:ea typeface="Arial"/>
              </a:rPr>
              <a:t>Revisions made: 10/15/2024</a:t>
            </a:r>
            <a:endParaRPr lang="en-US" sz="800" b="0" strike="noStrike" spc="-1">
              <a:latin typeface="Arial"/>
            </a:endParaRPr>
          </a:p>
          <a:p>
            <a:pPr algn="ctr">
              <a:lnSpc>
                <a:spcPts val="2435"/>
              </a:lnSpc>
            </a:pPr>
            <a:endParaRPr lang="en-US" sz="800" b="0" strike="noStrike" spc="-1">
              <a:latin typeface="Arial"/>
            </a:endParaRPr>
          </a:p>
        </p:txBody>
      </p:sp>
      <p:pic>
        <p:nvPicPr>
          <p:cNvPr id="87" name="Picture 7"/>
          <p:cNvPicPr/>
          <p:nvPr/>
        </p:nvPicPr>
        <p:blipFill>
          <a:blip r:embed="rId5"/>
          <a:stretch/>
        </p:blipFill>
        <p:spPr>
          <a:xfrm>
            <a:off x="1476720" y="946800"/>
            <a:ext cx="4907160" cy="4355640"/>
          </a:xfrm>
          <a:prstGeom prst="rect">
            <a:avLst/>
          </a:prstGeom>
          <a:ln>
            <a:noFill/>
          </a:ln>
        </p:spPr>
      </p:pic>
      <p:sp>
        <p:nvSpPr>
          <p:cNvPr id="88" name="CustomShape 4"/>
          <p:cNvSpPr/>
          <p:nvPr/>
        </p:nvSpPr>
        <p:spPr>
          <a:xfrm>
            <a:off x="1703160" y="5028840"/>
            <a:ext cx="4466520" cy="10666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4201"/>
              </a:lnSpc>
            </a:pPr>
            <a:r>
              <a:rPr lang="en-US" sz="1800" b="0" strike="noStrike" spc="-1">
                <a:solidFill>
                  <a:srgbClr val="000000"/>
                </a:solidFill>
                <a:latin typeface="Open Sans Light Bold"/>
              </a:rPr>
              <a:t>701 1ST ST</a:t>
            </a:r>
            <a:endParaRPr lang="en-US" sz="1800" b="0" strike="noStrike" spc="-1">
              <a:latin typeface="Arial"/>
            </a:endParaRPr>
          </a:p>
          <a:p>
            <a:pPr algn="ctr">
              <a:lnSpc>
                <a:spcPts val="4201"/>
              </a:lnSpc>
            </a:pPr>
            <a:r>
              <a:rPr lang="en-US" sz="1800" b="0" strike="noStrike" spc="-1">
                <a:solidFill>
                  <a:srgbClr val="000000"/>
                </a:solidFill>
                <a:latin typeface="Open Sans Light Bold"/>
              </a:rPr>
              <a:t>GARRETSON,SD </a:t>
            </a:r>
            <a:endParaRPr lang="en-US" sz="1800" b="0" strike="noStrike" spc="-1">
              <a:latin typeface="Arial"/>
            </a:endParaRPr>
          </a:p>
        </p:txBody>
      </p:sp>
      <p:sp>
        <p:nvSpPr>
          <p:cNvPr id="89" name="Line 5"/>
          <p:cNvSpPr/>
          <p:nvPr/>
        </p:nvSpPr>
        <p:spPr>
          <a:xfrm>
            <a:off x="2619000" y="5029200"/>
            <a:ext cx="2486880" cy="0"/>
          </a:xfrm>
          <a:prstGeom prst="line">
            <a:avLst/>
          </a:prstGeom>
          <a:ln w="38160">
            <a:solidFill>
              <a:srgbClr val="000000"/>
            </a:solidFill>
            <a:round/>
          </a:ln>
        </p:spPr>
        <p:style>
          <a:lnRef idx="0">
            <a:scrgbClr r="0" g="0" b="0"/>
          </a:lnRef>
          <a:fillRef idx="0">
            <a:scrgbClr r="0" g="0" b="0"/>
          </a:fillRef>
          <a:effectRef idx="0">
            <a:scrgbClr r="0" g="0" b="0"/>
          </a:effectRef>
          <a:fontRef idx="minor"/>
        </p:style>
      </p:sp>
      <p:sp>
        <p:nvSpPr>
          <p:cNvPr id="90" name="CustomShape 6"/>
          <p:cNvSpPr/>
          <p:nvPr/>
        </p:nvSpPr>
        <p:spPr>
          <a:xfrm>
            <a:off x="1476720" y="533520"/>
            <a:ext cx="44665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Michroma"/>
                <a:ea typeface="Michroma"/>
              </a:rPr>
              <a:t>Blue Dragon Academy</a:t>
            </a:r>
            <a:endParaRPr lang="en-US" sz="1800" b="0" strike="noStrike" spc="-1">
              <a:latin typeface="Arial"/>
            </a:endParaRPr>
          </a:p>
          <a:p>
            <a:pPr algn="ctr">
              <a:lnSpc>
                <a:spcPct val="100000"/>
              </a:lnSpc>
            </a:pPr>
            <a:r>
              <a:rPr lang="en-US" sz="1800" b="0" strike="noStrike" spc="-1">
                <a:solidFill>
                  <a:srgbClr val="000000"/>
                </a:solidFill>
                <a:latin typeface="Michroma"/>
                <a:ea typeface="Michroma"/>
              </a:rPr>
              <a:t>Parent Handbook</a:t>
            </a:r>
            <a:endParaRPr lang="en-US" sz="1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
          <p:cNvGrpSpPr/>
          <p:nvPr/>
        </p:nvGrpSpPr>
        <p:grpSpPr>
          <a:xfrm>
            <a:off x="0" y="0"/>
            <a:ext cx="7772040" cy="10058040"/>
            <a:chOff x="0" y="0"/>
            <a:chExt cx="7772040" cy="10058040"/>
          </a:xfrm>
        </p:grpSpPr>
        <p:sp>
          <p:nvSpPr>
            <p:cNvPr id="194"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95" name="Group 3"/>
          <p:cNvGrpSpPr/>
          <p:nvPr/>
        </p:nvGrpSpPr>
        <p:grpSpPr>
          <a:xfrm>
            <a:off x="2191680" y="424800"/>
            <a:ext cx="3296520" cy="552960"/>
            <a:chOff x="2191680" y="424800"/>
            <a:chExt cx="3296520" cy="552960"/>
          </a:xfrm>
        </p:grpSpPr>
        <p:sp>
          <p:nvSpPr>
            <p:cNvPr id="196" name="CustomShape 4"/>
            <p:cNvSpPr/>
            <p:nvPr/>
          </p:nvSpPr>
          <p:spPr>
            <a:xfrm>
              <a:off x="2191680" y="424800"/>
              <a:ext cx="3296520" cy="552960"/>
            </a:xfrm>
            <a:custGeom>
              <a:avLst/>
              <a:gdLst/>
              <a:ahLst/>
              <a:cxnLst/>
              <a:rect l="l" t="t" r="r" b="b"/>
              <a:pathLst>
                <a:path w="7732523" h="1297962">
                  <a:moveTo>
                    <a:pt x="60960" y="269240"/>
                  </a:moveTo>
                  <a:cubicBezTo>
                    <a:pt x="60960" y="154940"/>
                    <a:pt x="153670" y="62230"/>
                    <a:pt x="267970" y="62230"/>
                  </a:cubicBezTo>
                  <a:lnTo>
                    <a:pt x="702049" y="62230"/>
                  </a:lnTo>
                  <a:lnTo>
                    <a:pt x="702049"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2049" y="157480"/>
                  </a:lnTo>
                  <a:lnTo>
                    <a:pt x="702049"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4862" y="1297962"/>
                  </a:lnTo>
                  <a:lnTo>
                    <a:pt x="704862"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2049" y="1155722"/>
                  </a:lnTo>
                  <a:lnTo>
                    <a:pt x="702049" y="1139212"/>
                  </a:lnTo>
                  <a:lnTo>
                    <a:pt x="387350" y="1139212"/>
                  </a:lnTo>
                  <a:close/>
                  <a:moveTo>
                    <a:pt x="702049" y="1235732"/>
                  </a:moveTo>
                  <a:lnTo>
                    <a:pt x="6734453" y="1235732"/>
                  </a:lnTo>
                  <a:lnTo>
                    <a:pt x="6734453" y="1296691"/>
                  </a:lnTo>
                  <a:lnTo>
                    <a:pt x="702049" y="1296691"/>
                  </a:lnTo>
                  <a:lnTo>
                    <a:pt x="702049" y="1235732"/>
                  </a:lnTo>
                  <a:close/>
                  <a:moveTo>
                    <a:pt x="702049" y="1139211"/>
                  </a:moveTo>
                  <a:lnTo>
                    <a:pt x="6734453" y="1139211"/>
                  </a:lnTo>
                  <a:lnTo>
                    <a:pt x="6734453" y="1155722"/>
                  </a:lnTo>
                  <a:lnTo>
                    <a:pt x="702049" y="1155722"/>
                  </a:lnTo>
                  <a:lnTo>
                    <a:pt x="702049" y="1139211"/>
                  </a:lnTo>
                  <a:close/>
                  <a:moveTo>
                    <a:pt x="7670293" y="689632"/>
                  </a:moveTo>
                  <a:lnTo>
                    <a:pt x="7670293" y="1028722"/>
                  </a:lnTo>
                  <a:cubicBezTo>
                    <a:pt x="7670293" y="1143022"/>
                    <a:pt x="7577583" y="1235732"/>
                    <a:pt x="7463283" y="1235732"/>
                  </a:cubicBezTo>
                  <a:lnTo>
                    <a:pt x="6734453" y="1235732"/>
                  </a:lnTo>
                  <a:lnTo>
                    <a:pt x="6734453" y="1296692"/>
                  </a:lnTo>
                  <a:lnTo>
                    <a:pt x="7463283" y="1296692"/>
                  </a:lnTo>
                  <a:cubicBezTo>
                    <a:pt x="7611873" y="1296692"/>
                    <a:pt x="7732523" y="1176042"/>
                    <a:pt x="7732523" y="1027452"/>
                  </a:cubicBezTo>
                  <a:lnTo>
                    <a:pt x="7732523" y="689632"/>
                  </a:lnTo>
                  <a:lnTo>
                    <a:pt x="7670293" y="689632"/>
                  </a:lnTo>
                  <a:close/>
                  <a:moveTo>
                    <a:pt x="7573773" y="909342"/>
                  </a:moveTo>
                  <a:cubicBezTo>
                    <a:pt x="7573773" y="1036342"/>
                    <a:pt x="7470903" y="1139212"/>
                    <a:pt x="7343903" y="1139212"/>
                  </a:cubicBezTo>
                  <a:lnTo>
                    <a:pt x="6734453" y="1139212"/>
                  </a:lnTo>
                  <a:lnTo>
                    <a:pt x="6734453" y="1155722"/>
                  </a:lnTo>
                  <a:lnTo>
                    <a:pt x="7343903" y="1155722"/>
                  </a:lnTo>
                  <a:cubicBezTo>
                    <a:pt x="7479793" y="1155722"/>
                    <a:pt x="7590283" y="1045232"/>
                    <a:pt x="7590283" y="909342"/>
                  </a:cubicBezTo>
                  <a:lnTo>
                    <a:pt x="7590283" y="689632"/>
                  </a:lnTo>
                  <a:lnTo>
                    <a:pt x="7573773" y="689632"/>
                  </a:lnTo>
                  <a:lnTo>
                    <a:pt x="7573773" y="909342"/>
                  </a:lnTo>
                  <a:close/>
                  <a:moveTo>
                    <a:pt x="7670293" y="510108"/>
                  </a:moveTo>
                  <a:lnTo>
                    <a:pt x="7731253" y="510108"/>
                  </a:lnTo>
                  <a:lnTo>
                    <a:pt x="7731253" y="689632"/>
                  </a:lnTo>
                  <a:lnTo>
                    <a:pt x="7670293" y="689632"/>
                  </a:lnTo>
                  <a:lnTo>
                    <a:pt x="7670293" y="510108"/>
                  </a:lnTo>
                  <a:close/>
                  <a:moveTo>
                    <a:pt x="7573773" y="510108"/>
                  </a:moveTo>
                  <a:lnTo>
                    <a:pt x="7590283" y="510108"/>
                  </a:lnTo>
                  <a:lnTo>
                    <a:pt x="7590283" y="689632"/>
                  </a:lnTo>
                  <a:lnTo>
                    <a:pt x="7573773" y="689632"/>
                  </a:lnTo>
                  <a:lnTo>
                    <a:pt x="7573773" y="510108"/>
                  </a:lnTo>
                  <a:close/>
                  <a:moveTo>
                    <a:pt x="7463283" y="60960"/>
                  </a:moveTo>
                  <a:cubicBezTo>
                    <a:pt x="7577583" y="60960"/>
                    <a:pt x="7670293" y="153670"/>
                    <a:pt x="7670293" y="267970"/>
                  </a:cubicBezTo>
                  <a:lnTo>
                    <a:pt x="7670293" y="510108"/>
                  </a:lnTo>
                  <a:lnTo>
                    <a:pt x="7731253" y="510108"/>
                  </a:lnTo>
                  <a:lnTo>
                    <a:pt x="7731253" y="269240"/>
                  </a:lnTo>
                  <a:cubicBezTo>
                    <a:pt x="7731253" y="120650"/>
                    <a:pt x="7610603" y="0"/>
                    <a:pt x="7462013" y="0"/>
                  </a:cubicBezTo>
                  <a:lnTo>
                    <a:pt x="6731641" y="0"/>
                  </a:lnTo>
                  <a:lnTo>
                    <a:pt x="6731641" y="60960"/>
                  </a:lnTo>
                  <a:lnTo>
                    <a:pt x="7463283" y="60960"/>
                  </a:lnTo>
                  <a:close/>
                  <a:moveTo>
                    <a:pt x="7343903" y="142240"/>
                  </a:moveTo>
                  <a:lnTo>
                    <a:pt x="6734453" y="142240"/>
                  </a:lnTo>
                  <a:lnTo>
                    <a:pt x="6734453" y="158750"/>
                  </a:lnTo>
                  <a:lnTo>
                    <a:pt x="7343903" y="158750"/>
                  </a:lnTo>
                  <a:cubicBezTo>
                    <a:pt x="7470903" y="158750"/>
                    <a:pt x="7573773" y="261620"/>
                    <a:pt x="7573773" y="388620"/>
                  </a:cubicBezTo>
                  <a:lnTo>
                    <a:pt x="7573773" y="510146"/>
                  </a:lnTo>
                  <a:lnTo>
                    <a:pt x="7590283" y="510146"/>
                  </a:lnTo>
                  <a:lnTo>
                    <a:pt x="7590283" y="387350"/>
                  </a:lnTo>
                  <a:cubicBezTo>
                    <a:pt x="7590283" y="251460"/>
                    <a:pt x="7479793" y="142240"/>
                    <a:pt x="7343903" y="142240"/>
                  </a:cubicBezTo>
                  <a:close/>
                  <a:moveTo>
                    <a:pt x="702049" y="0"/>
                  </a:moveTo>
                  <a:lnTo>
                    <a:pt x="6734453" y="0"/>
                  </a:lnTo>
                  <a:lnTo>
                    <a:pt x="6734453" y="60960"/>
                  </a:lnTo>
                  <a:lnTo>
                    <a:pt x="702049" y="60960"/>
                  </a:lnTo>
                  <a:lnTo>
                    <a:pt x="702049" y="0"/>
                  </a:lnTo>
                  <a:close/>
                  <a:moveTo>
                    <a:pt x="702049" y="142240"/>
                  </a:moveTo>
                  <a:lnTo>
                    <a:pt x="6734453" y="142240"/>
                  </a:lnTo>
                  <a:lnTo>
                    <a:pt x="6734453" y="158750"/>
                  </a:lnTo>
                  <a:lnTo>
                    <a:pt x="702049" y="158750"/>
                  </a:lnTo>
                  <a:lnTo>
                    <a:pt x="702049"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pic>
        <p:nvPicPr>
          <p:cNvPr id="197" name="Picture 12"/>
          <p:cNvPicPr/>
          <p:nvPr/>
        </p:nvPicPr>
        <p:blipFill>
          <a:blip r:embed="rId2"/>
          <a:stretch/>
        </p:blipFill>
        <p:spPr>
          <a:xfrm>
            <a:off x="6648840" y="182880"/>
            <a:ext cx="666360" cy="1188720"/>
          </a:xfrm>
          <a:prstGeom prst="rect">
            <a:avLst/>
          </a:prstGeom>
          <a:ln>
            <a:noFill/>
          </a:ln>
        </p:spPr>
      </p:pic>
      <p:sp>
        <p:nvSpPr>
          <p:cNvPr id="198" name="CustomShape 5"/>
          <p:cNvSpPr/>
          <p:nvPr/>
        </p:nvSpPr>
        <p:spPr>
          <a:xfrm>
            <a:off x="2350800" y="471240"/>
            <a:ext cx="2977560" cy="432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200" b="0" strike="noStrike" spc="-1">
                <a:solidFill>
                  <a:srgbClr val="D22376"/>
                </a:solidFill>
                <a:latin typeface="Open Sans Light Bold"/>
              </a:rPr>
              <a:t>OUR CURRICULUM</a:t>
            </a:r>
            <a:endParaRPr lang="en-US" sz="2200" b="0" strike="noStrike" spc="-1">
              <a:latin typeface="Arial"/>
            </a:endParaRPr>
          </a:p>
        </p:txBody>
      </p:sp>
      <p:sp>
        <p:nvSpPr>
          <p:cNvPr id="199" name="CustomShape 6"/>
          <p:cNvSpPr/>
          <p:nvPr/>
        </p:nvSpPr>
        <p:spPr>
          <a:xfrm>
            <a:off x="488160" y="1143000"/>
            <a:ext cx="5953680" cy="2134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r>
              <a:rPr lang="en-US" sz="1400" b="0" strike="noStrike" spc="-1">
                <a:solidFill>
                  <a:srgbClr val="333333"/>
                </a:solidFill>
                <a:latin typeface="Open Sans Light"/>
                <a:ea typeface="Open Sans Light"/>
              </a:rPr>
              <a:t> </a:t>
            </a:r>
            <a:endParaRPr lang="en-US" sz="1400" b="0" strike="noStrike" spc="-1">
              <a:latin typeface="Arial"/>
            </a:endParaRPr>
          </a:p>
        </p:txBody>
      </p:sp>
      <p:sp>
        <p:nvSpPr>
          <p:cNvPr id="200" name="CustomShape 7"/>
          <p:cNvSpPr/>
          <p:nvPr/>
        </p:nvSpPr>
        <p:spPr>
          <a:xfrm>
            <a:off x="459000" y="5005800"/>
            <a:ext cx="713556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algn="just">
              <a:lnSpc>
                <a:spcPts val="1678"/>
              </a:lnSpc>
            </a:pPr>
            <a:endParaRPr lang="en-US" sz="1800" b="0" strike="noStrike" spc="-1">
              <a:latin typeface="Arial"/>
            </a:endParaRPr>
          </a:p>
          <a:p>
            <a:pPr algn="just">
              <a:lnSpc>
                <a:spcPts val="1678"/>
              </a:lnSpc>
            </a:pPr>
            <a:endParaRPr lang="en-US" sz="1800" b="0" strike="noStrike" spc="-1">
              <a:latin typeface="Arial"/>
            </a:endParaRPr>
          </a:p>
        </p:txBody>
      </p:sp>
      <p:sp>
        <p:nvSpPr>
          <p:cNvPr id="201" name="TextShape 8"/>
          <p:cNvSpPr txBox="1"/>
          <p:nvPr/>
        </p:nvSpPr>
        <p:spPr>
          <a:xfrm>
            <a:off x="351360" y="1050120"/>
            <a:ext cx="7146720" cy="8154625"/>
          </a:xfrm>
          <a:prstGeom prst="rect">
            <a:avLst/>
          </a:prstGeom>
          <a:noFill/>
          <a:ln>
            <a:noFill/>
          </a:ln>
        </p:spPr>
        <p:txBody>
          <a:bodyPr lIns="90000" tIns="45000" rIns="90000" bIns="45000" anchor="t">
            <a:spAutoFit/>
          </a:bodyPr>
          <a:lstStyle/>
          <a:p>
            <a:r>
              <a:rPr lang="en-US" sz="1300" b="1" strike="noStrike" spc="-1">
                <a:latin typeface="Arial"/>
              </a:rPr>
              <a:t>D</a:t>
            </a:r>
            <a:r>
              <a:rPr lang="en-US" sz="1200" b="1" strike="noStrike" spc="-1">
                <a:latin typeface="Arial"/>
              </a:rPr>
              <a:t>EVELOPMENTALLY APPROPRIATE CURRICULUM </a:t>
            </a:r>
            <a:endParaRPr lang="en-US" sz="1200" b="0" strike="noStrike" spc="-1">
              <a:latin typeface="Arial"/>
            </a:endParaRPr>
          </a:p>
          <a:p>
            <a:r>
              <a:rPr lang="en-US" sz="1100" b="0" strike="noStrike" spc="-1">
                <a:latin typeface="Arial"/>
              </a:rPr>
              <a:t>At BDA we provide our students with a developmentally appropriate curriculum that is based on South </a:t>
            </a:r>
          </a:p>
          <a:p>
            <a:r>
              <a:rPr lang="en-US" sz="1100" b="0" strike="noStrike" spc="-1">
                <a:latin typeface="Arial"/>
              </a:rPr>
              <a:t>Dakota Early Childhood standards. NAEYC, which is the National Association for the Education of Young </a:t>
            </a:r>
          </a:p>
          <a:p>
            <a:r>
              <a:rPr lang="en-US" sz="1100" b="0" strike="noStrike" spc="-1">
                <a:latin typeface="Arial"/>
              </a:rPr>
              <a:t>Children, defines developmentally appropriate curriculum as methods that promote each child's optimal </a:t>
            </a:r>
          </a:p>
          <a:p>
            <a:r>
              <a:rPr lang="en-US" sz="1100" b="0" strike="noStrike" spc="-1">
                <a:latin typeface="Arial"/>
              </a:rPr>
              <a:t>development and learning through a strengths-based, play-based approach to joyful, engaged learning. We </a:t>
            </a:r>
          </a:p>
          <a:p>
            <a:r>
              <a:rPr lang="en-US" sz="1100" b="0" strike="noStrike" spc="-1">
                <a:latin typeface="Arial"/>
              </a:rPr>
              <a:t>believe this to be the heart of our curriculum. Our weekly lesson plans are developed through our students’</a:t>
            </a:r>
          </a:p>
          <a:p>
            <a:r>
              <a:rPr lang="en-US" sz="1100" b="0" strike="noStrike" spc="-1">
                <a:latin typeface="Arial"/>
              </a:rPr>
              <a:t>interests and what grabs their attention. We do our best to meet every child’s individual cognitive and </a:t>
            </a:r>
          </a:p>
          <a:p>
            <a:r>
              <a:rPr lang="en-US" sz="1100" b="0" strike="noStrike" spc="-1">
                <a:latin typeface="Arial"/>
              </a:rPr>
              <a:t>development level and encourage and inspire them to progress.</a:t>
            </a:r>
          </a:p>
          <a:p>
            <a:r>
              <a:rPr lang="en-US" sz="1100" b="0" strike="noStrike" spc="-1">
                <a:latin typeface="Arial"/>
              </a:rPr>
              <a:t>At BDA we also provide students with Frog Street Curriculum, LWOT which Learning without tears, and </a:t>
            </a:r>
          </a:p>
          <a:p>
            <a:r>
              <a:rPr lang="en-US" sz="1100" b="0" strike="noStrike" spc="-1">
                <a:latin typeface="Arial"/>
              </a:rPr>
              <a:t>weekly readers. </a:t>
            </a:r>
          </a:p>
          <a:p>
            <a:endParaRPr lang="en-US" sz="1100" b="0" strike="noStrike" spc="-1">
              <a:latin typeface="Arial"/>
            </a:endParaRPr>
          </a:p>
          <a:p>
            <a:r>
              <a:rPr lang="en-US" sz="1100" b="1" strike="noStrike" spc="-1">
                <a:latin typeface="Arial"/>
              </a:rPr>
              <a:t>Language Development</a:t>
            </a:r>
            <a:r>
              <a:rPr lang="en-US" sz="1100" b="0" strike="noStrike" spc="-1">
                <a:latin typeface="Arial"/>
              </a:rPr>
              <a:t> </a:t>
            </a:r>
          </a:p>
          <a:p>
            <a:r>
              <a:rPr lang="en-US" sz="1100" b="0" strike="noStrike" spc="-1">
                <a:latin typeface="Arial"/>
              </a:rPr>
              <a:t>Our developmentally appropriate experiences and activities, such as book reading, singing, art activities, </a:t>
            </a:r>
          </a:p>
          <a:p>
            <a:r>
              <a:rPr lang="en-US" sz="1100" b="0" strike="noStrike" spc="-1">
                <a:latin typeface="Arial"/>
              </a:rPr>
              <a:t>games, and journal, represent meaningful learning opportunities that incorporate early literacy concepts </a:t>
            </a:r>
          </a:p>
          <a:p>
            <a:r>
              <a:rPr lang="en-US" sz="1100" b="0" strike="noStrike" spc="-1">
                <a:latin typeface="Arial"/>
              </a:rPr>
              <a:t>and handwriting in various forms. Language development skills are developed through exposure to </a:t>
            </a:r>
            <a:r>
              <a:rPr lang="en-US" sz="1100" b="0" strike="noStrike" spc="-1" err="1">
                <a:latin typeface="Arial"/>
              </a:rPr>
              <a:t>letter?sound</a:t>
            </a:r>
            <a:r>
              <a:rPr lang="en-US" sz="1100" b="0" strike="noStrike" spc="-1">
                <a:latin typeface="Arial"/>
              </a:rPr>
              <a:t> connections, combining those sounds into meaningful words, and putting words together into </a:t>
            </a:r>
          </a:p>
          <a:p>
            <a:r>
              <a:rPr lang="en-US" sz="1100" b="0" strike="noStrike" spc="-1">
                <a:latin typeface="Arial"/>
              </a:rPr>
              <a:t>sentences to communicate our thoughts, feelings, and ideas. Our language activities foster your child’s </a:t>
            </a:r>
          </a:p>
          <a:p>
            <a:r>
              <a:rPr lang="en-US" sz="1100" b="0" strike="noStrike" spc="-1">
                <a:latin typeface="Arial"/>
              </a:rPr>
              <a:t>handwriting abilities, phonological awareness, vocabulary, alphabet letters knowledge, and narrative skills. </a:t>
            </a:r>
          </a:p>
          <a:p>
            <a:endParaRPr lang="en-US" sz="1100" b="0" strike="noStrike" spc="-1">
              <a:latin typeface="Arial"/>
            </a:endParaRPr>
          </a:p>
          <a:p>
            <a:r>
              <a:rPr lang="en-US" sz="1100" b="1" strike="noStrike" spc="-1">
                <a:latin typeface="Arial"/>
              </a:rPr>
              <a:t>COGNITIVE DEVELOPMENT: Science, Math and Social Studies </a:t>
            </a:r>
            <a:endParaRPr lang="en-US" sz="1100" b="0" strike="noStrike" spc="-1">
              <a:latin typeface="Arial"/>
            </a:endParaRPr>
          </a:p>
          <a:p>
            <a:r>
              <a:rPr lang="en-US" sz="1100" b="0" strike="noStrike" spc="-1">
                <a:latin typeface="Arial"/>
              </a:rPr>
              <a:t>Cognitive development is how children gain knowledge, skills, and problem-solving, which help them to think about and understand the world around them. </a:t>
            </a:r>
          </a:p>
          <a:p>
            <a:endParaRPr lang="en-US" sz="1100" b="0" strike="noStrike" spc="-1">
              <a:latin typeface="Arial"/>
            </a:endParaRPr>
          </a:p>
          <a:p>
            <a:r>
              <a:rPr lang="en-US" sz="1100" b="1" strike="noStrike" spc="-1">
                <a:latin typeface="Arial"/>
              </a:rPr>
              <a:t>Math </a:t>
            </a:r>
            <a:endParaRPr lang="en-US" sz="1100" b="0" strike="noStrike" spc="-1">
              <a:latin typeface="Arial"/>
            </a:endParaRPr>
          </a:p>
          <a:p>
            <a:r>
              <a:rPr lang="en-US" sz="1100" b="0" strike="noStrike" spc="-1">
                <a:latin typeface="Arial"/>
              </a:rPr>
              <a:t>Early math skills involve children learning the basic concepts of numbers, counting, simple addition, and subtraction. We begin with learning how to count one by one using manipulative materials. We also learn how to recognize single and double-digit numbers, and once this skill is mastered, we learn how to add and subtract numbers. Visual representation is key as children learn how to build relationships between written numbers and represented items. Children also learn how to construct simple patterns and sort objects by color, shape, and size. </a:t>
            </a:r>
          </a:p>
          <a:p>
            <a:endParaRPr lang="en-US" sz="1200" b="0" strike="noStrike" spc="-1">
              <a:latin typeface="Arial"/>
            </a:endParaRPr>
          </a:p>
          <a:p>
            <a:r>
              <a:rPr lang="en-US" sz="1200" b="1" strike="noStrike" spc="-1">
                <a:latin typeface="Arial"/>
              </a:rPr>
              <a:t>Science</a:t>
            </a:r>
            <a:endParaRPr lang="en-US" sz="1200" b="0" strike="noStrike" spc="-1">
              <a:latin typeface="Arial"/>
            </a:endParaRPr>
          </a:p>
          <a:p>
            <a:r>
              <a:rPr lang="en-US" sz="1100" b="0" strike="noStrike" spc="-1">
                <a:latin typeface="Arial"/>
              </a:rPr>
              <a:t>Science helps children develop an understanding of scientific concepts and develop inquiry skills. </a:t>
            </a:r>
          </a:p>
          <a:p>
            <a:r>
              <a:rPr lang="en-US" sz="1100" b="0" strike="noStrike" spc="-1">
                <a:latin typeface="Arial"/>
              </a:rPr>
              <a:t>Scientific development in young children consists of children using their senses in order to observe, </a:t>
            </a:r>
          </a:p>
          <a:p>
            <a:r>
              <a:rPr lang="en-US" sz="1100" b="0" strike="noStrike" spc="-1">
                <a:latin typeface="Arial"/>
              </a:rPr>
              <a:t>compare, measure, make predictions, classify, and construct hypotheses. Students are born natural </a:t>
            </a:r>
          </a:p>
          <a:p>
            <a:r>
              <a:rPr lang="en-US" sz="1100" b="0" strike="noStrike" spc="-1">
                <a:latin typeface="Arial"/>
              </a:rPr>
              <a:t>scientists. Students are eager and curious to explore the world around them. At BDA our job is to nurture their scientific spirit and provide students with the opportunity to enhance their scientific </a:t>
            </a:r>
          </a:p>
          <a:p>
            <a:r>
              <a:rPr lang="en-US" sz="1100" b="0" strike="noStrike" spc="-1">
                <a:latin typeface="Arial"/>
              </a:rPr>
              <a:t>exploration experiences in and out of the classroom!</a:t>
            </a:r>
          </a:p>
          <a:p>
            <a:endParaRPr lang="en-US" sz="1100" b="0" strike="noStrike" spc="-1">
              <a:latin typeface="Arial"/>
            </a:endParaRPr>
          </a:p>
          <a:p>
            <a:r>
              <a:rPr lang="en-US" sz="1100" b="1" strike="noStrike" spc="-1">
                <a:latin typeface="Arial"/>
              </a:rPr>
              <a:t>Social Studies</a:t>
            </a:r>
            <a:endParaRPr lang="en-US" sz="1100" b="0" strike="noStrike" spc="-1">
              <a:latin typeface="Arial"/>
            </a:endParaRPr>
          </a:p>
          <a:p>
            <a:r>
              <a:rPr lang="en-US" sz="1100" b="0" strike="noStrike" spc="-1">
                <a:latin typeface="Arial"/>
              </a:rPr>
              <a:t>Social studies learning begins as children make friends and participate in decision-making in the </a:t>
            </a:r>
          </a:p>
          <a:p>
            <a:r>
              <a:rPr lang="en-US" sz="1100" b="0" strike="noStrike" spc="-1">
                <a:latin typeface="Arial"/>
              </a:rPr>
              <a:t>classroom. Then, it moves beyond the facility into the neighborhood and around the world. Here at </a:t>
            </a:r>
          </a:p>
          <a:p>
            <a:r>
              <a:rPr lang="en-US" sz="1100" b="0" strike="noStrike" spc="-1">
                <a:latin typeface="Arial"/>
              </a:rPr>
              <a:t>BDA, we explore different cultures, places, foods, music, and backgrounds of all the beautiful people </a:t>
            </a:r>
          </a:p>
          <a:p>
            <a:r>
              <a:rPr lang="en-US" sz="1100" b="0" strike="noStrike" spc="-1">
                <a:latin typeface="Arial"/>
              </a:rPr>
              <a:t>around the world. We take monthly virtual trips to different countries, where we interact with </a:t>
            </a:r>
          </a:p>
          <a:p>
            <a:r>
              <a:rPr lang="en-US" sz="1100" b="0" strike="noStrike" spc="-1">
                <a:latin typeface="Arial"/>
              </a:rPr>
              <a:t>people who share insight into their traditional customs and culture. </a:t>
            </a:r>
          </a:p>
          <a:p>
            <a:endParaRPr lang="en-US" sz="1100" b="0" strike="noStrike" spc="-1">
              <a:latin typeface="Arial"/>
            </a:endParaRPr>
          </a:p>
          <a:p>
            <a:endParaRPr lang="en-US" sz="11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182880" y="457200"/>
            <a:ext cx="7498080" cy="9966960"/>
          </a:xfrm>
          <a:prstGeom prst="rect">
            <a:avLst/>
          </a:prstGeom>
          <a:noFill/>
          <a:ln>
            <a:noFill/>
          </a:ln>
        </p:spPr>
        <p:txBody>
          <a:bodyPr lIns="90000" tIns="45000" rIns="90000" bIns="45000">
            <a:spAutoFit/>
          </a:bodyPr>
          <a:lstStyle/>
          <a:p>
            <a:r>
              <a:rPr lang="en-US" sz="1300" b="1" strike="noStrike" spc="-1">
                <a:latin typeface="Arial"/>
              </a:rPr>
              <a:t>Social/Emotional </a:t>
            </a:r>
            <a:endParaRPr lang="en-US" sz="1300" b="0" strike="noStrike" spc="-1">
              <a:latin typeface="Arial"/>
            </a:endParaRPr>
          </a:p>
          <a:p>
            <a:r>
              <a:rPr lang="en-US" sz="1300" b="0" strike="noStrike" spc="-1">
                <a:latin typeface="Arial"/>
              </a:rPr>
              <a:t>Children’s emotional well-being during their early years has a powerful impact on their social relationships. Emotionally healthy children are better able to establish and maintain positive relationships with adults and </a:t>
            </a:r>
          </a:p>
          <a:p>
            <a:r>
              <a:rPr lang="en-US" sz="1300" b="0" strike="noStrike" spc="-1">
                <a:latin typeface="Arial"/>
              </a:rPr>
              <a:t>their friends. Children are learning to talk about their feelings and the feelings of others. Social-emotional development involves more than just expressing emotions. It involves taking turns, becoming independent, </a:t>
            </a:r>
          </a:p>
          <a:p>
            <a:r>
              <a:rPr lang="en-US" sz="1300" b="0" strike="noStrike" spc="-1">
                <a:latin typeface="Arial"/>
              </a:rPr>
              <a:t>following routines, interacting more with peers than just verbal communication, engaging in meaningful relationships, controlling and managing emotions, and developing a positive and loving self-image. These skills are crucial for children’s successful participation in all aspects of life, in the facility and home experiences, and for their overall positive self-growth.</a:t>
            </a:r>
          </a:p>
          <a:p>
            <a:endParaRPr lang="en-US" sz="1300" b="0" strike="noStrike" spc="-1">
              <a:latin typeface="Arial"/>
            </a:endParaRPr>
          </a:p>
          <a:p>
            <a:r>
              <a:rPr lang="en-US" sz="1300" b="1" strike="noStrike" spc="-1">
                <a:latin typeface="Arial"/>
              </a:rPr>
              <a:t>Physical Development: Fine and Gross Motor </a:t>
            </a:r>
            <a:endParaRPr lang="en-US" sz="1300" b="0" strike="noStrike" spc="-1">
              <a:latin typeface="Arial"/>
            </a:endParaRPr>
          </a:p>
          <a:p>
            <a:endParaRPr lang="en-US" sz="1300" b="0" strike="noStrike" spc="-1">
              <a:latin typeface="Arial"/>
            </a:endParaRPr>
          </a:p>
          <a:p>
            <a:r>
              <a:rPr lang="en-US" sz="1300" b="1" strike="noStrike" spc="-1">
                <a:latin typeface="Arial"/>
              </a:rPr>
              <a:t>Fine Motor </a:t>
            </a:r>
            <a:endParaRPr lang="en-US" sz="1300" b="0" strike="noStrike" spc="-1">
              <a:latin typeface="Arial"/>
            </a:endParaRPr>
          </a:p>
          <a:p>
            <a:r>
              <a:rPr lang="en-US" sz="1300" b="0" strike="noStrike" spc="-1">
                <a:latin typeface="Arial"/>
              </a:rPr>
              <a:t>Fine motor skills involve movement of the smaller muscle groups in your child's hands, fingers, and </a:t>
            </a:r>
          </a:p>
          <a:p>
            <a:r>
              <a:rPr lang="en-US" sz="1300" b="0" strike="noStrike" spc="-1">
                <a:latin typeface="Arial"/>
              </a:rPr>
              <a:t>wrists. While hand-eye coordination comes far more naturally to some, this is not true of all. </a:t>
            </a:r>
          </a:p>
          <a:p>
            <a:r>
              <a:rPr lang="en-US" sz="1300" b="0" strike="noStrike" spc="-1">
                <a:latin typeface="Arial"/>
              </a:rPr>
              <a:t>Children learn how to control the muscle movement in their hands to obtain hand-eye coordination </a:t>
            </a:r>
          </a:p>
          <a:p>
            <a:r>
              <a:rPr lang="en-US" sz="1300" b="0" strike="noStrike" spc="-1">
                <a:latin typeface="Arial"/>
              </a:rPr>
              <a:t>and more. There are specific ways we do this in the classroom, such as having your child use scissors, color, play with Legos, draw pictures, and more. These skills can turn into more advanced ones later, for instance, when your child decides they want to knit, play the guitar, or type on the computer!</a:t>
            </a:r>
          </a:p>
          <a:p>
            <a:endParaRPr lang="en-US" sz="1300" b="0" strike="noStrike" spc="-1">
              <a:latin typeface="Arial"/>
            </a:endParaRPr>
          </a:p>
          <a:p>
            <a:r>
              <a:rPr lang="en-US" sz="1300" b="1" strike="noStrike" spc="-1">
                <a:latin typeface="Arial"/>
              </a:rPr>
              <a:t>Gross Motor </a:t>
            </a:r>
            <a:endParaRPr lang="en-US" sz="1300" b="0" strike="noStrike" spc="-1">
              <a:latin typeface="Arial"/>
            </a:endParaRPr>
          </a:p>
          <a:p>
            <a:r>
              <a:rPr lang="en-US" sz="1300" b="0" strike="noStrike" spc="-1">
                <a:latin typeface="Arial"/>
              </a:rPr>
              <a:t>Gross motor skills involve movements of the large muscles of the arms, legs, and torso. Kids rely </a:t>
            </a:r>
          </a:p>
          <a:p>
            <a:r>
              <a:rPr lang="en-US" sz="1300" b="0" strike="noStrike" spc="-1">
                <a:latin typeface="Arial"/>
              </a:rPr>
              <a:t>on gross motor skills for everyday activities at the facility, at home, and in the community. It's these </a:t>
            </a:r>
          </a:p>
          <a:p>
            <a:r>
              <a:rPr lang="en-US" sz="1300" b="0" strike="noStrike" spc="-1">
                <a:latin typeface="Arial"/>
              </a:rPr>
              <a:t>larger muscle groups that allow babies to sit up, turn over, crawl, and walk. By playing actively </a:t>
            </a:r>
          </a:p>
          <a:p>
            <a:r>
              <a:rPr lang="en-US" sz="1300" b="0" strike="noStrike" spc="-1">
                <a:latin typeface="Arial"/>
              </a:rPr>
              <a:t>indoors and outdoors, each child develops muscle strength, endurance, agility, coordination, </a:t>
            </a:r>
          </a:p>
          <a:p>
            <a:r>
              <a:rPr lang="en-US" sz="1300" b="0" strike="noStrike" spc="-1">
                <a:latin typeface="Arial"/>
              </a:rPr>
              <a:t>balance, and flexibility, as well as builds confidence and social skills.</a:t>
            </a:r>
          </a:p>
          <a:p>
            <a:endParaRPr lang="en-US" sz="1300" b="0" strike="noStrike" spc="-1">
              <a:latin typeface="Arial"/>
            </a:endParaRPr>
          </a:p>
          <a:p>
            <a:r>
              <a:rPr lang="en-US" sz="1300" b="1" strike="noStrike" spc="-1">
                <a:latin typeface="Arial"/>
              </a:rPr>
              <a:t>SENSORY EXPLORATION </a:t>
            </a:r>
            <a:endParaRPr lang="en-US" sz="1300" b="0" strike="noStrike" spc="-1">
              <a:latin typeface="Arial"/>
            </a:endParaRPr>
          </a:p>
          <a:p>
            <a:r>
              <a:rPr lang="en-US" sz="1300" b="0" strike="noStrike" spc="-1">
                <a:latin typeface="Arial"/>
              </a:rPr>
              <a:t>Sensory exploration is a child's way of examining, discovering, categorizing, and making sense of the world. Here at BDA, the students participate in activities that allow them to explore different types of materials and enhance their senses through music, dance games, and sensory bin exploration. They learn about a variety of materials that smell, feel, and taste very differently!</a:t>
            </a:r>
          </a:p>
          <a:p>
            <a:endParaRPr lang="en-US" sz="1300" b="0" strike="noStrike" spc="-1">
              <a:latin typeface="Arial"/>
            </a:endParaRPr>
          </a:p>
          <a:p>
            <a:r>
              <a:rPr lang="en-US" sz="1300" b="1" strike="noStrike" spc="-1">
                <a:latin typeface="Arial"/>
              </a:rPr>
              <a:t>ART, MUSIC, and EXPLORATION </a:t>
            </a:r>
            <a:endParaRPr lang="en-US" sz="1300" b="0" strike="noStrike" spc="-1">
              <a:latin typeface="Arial"/>
            </a:endParaRPr>
          </a:p>
          <a:p>
            <a:r>
              <a:rPr lang="en-US" sz="1200" b="0" strike="noStrike" spc="-1">
                <a:latin typeface="Arial"/>
              </a:rPr>
              <a:t>We encourage and provide opportunities for our students to explore creative expressions such as </a:t>
            </a:r>
          </a:p>
          <a:p>
            <a:r>
              <a:rPr lang="en-US" sz="1200" b="0" strike="noStrike" spc="-1">
                <a:latin typeface="Arial"/>
              </a:rPr>
              <a:t>art, music, dancing, and drama. Creative arts engage children’s minds, bodies, and senses and allow them to explore their imagination, sense of movement, and rhythm. Teachers plan activities to introduce children to different kinds of art, media, music, culture, and dance to encourage the student’s development of creativity and imagination. Many opportunities are presented for exploration by playing with water, dirt, kinetic sand, many seasonal nature items, and various food items on the sensory table. The arts allow students to dive into different means of expressing themselves and have fun while doing so!</a:t>
            </a:r>
          </a:p>
          <a:p>
            <a:endParaRPr lang="en-US" sz="1200" b="0" strike="noStrike" spc="-1">
              <a:latin typeface="Arial"/>
            </a:endParaRPr>
          </a:p>
          <a:p>
            <a:endParaRPr lang="en-US" sz="1200" b="0" strike="noStrike" spc="-1">
              <a:latin typeface="Arial"/>
            </a:endParaRPr>
          </a:p>
          <a:p>
            <a:endParaRPr lang="en-US" sz="12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388440" y="1102420"/>
            <a:ext cx="6994800" cy="276999"/>
          </a:xfrm>
          <a:prstGeom prst="rect">
            <a:avLst/>
          </a:prstGeom>
          <a:noFill/>
          <a:ln>
            <a:noFill/>
          </a:ln>
        </p:spPr>
        <p:txBody>
          <a:bodyPr lIns="0" tIns="0" rIns="0" bIns="0" anchor="ctr">
            <a:spAutoFit/>
          </a:bodyPr>
          <a:lstStyle/>
          <a:p>
            <a:pPr lvl="5"/>
            <a:r>
              <a:rPr lang="en-US">
                <a:solidFill>
                  <a:srgbClr val="FF0000"/>
                </a:solidFill>
                <a:latin typeface="Mystical Woods Rough Script"/>
              </a:rPr>
              <a:t>Curriculum Continued </a:t>
            </a:r>
          </a:p>
        </p:txBody>
      </p:sp>
      <p:sp>
        <p:nvSpPr>
          <p:cNvPr id="204" name="TextShape 2"/>
          <p:cNvSpPr txBox="1"/>
          <p:nvPr/>
        </p:nvSpPr>
        <p:spPr>
          <a:xfrm>
            <a:off x="155350" y="1798351"/>
            <a:ext cx="7435582" cy="2785378"/>
          </a:xfrm>
          <a:prstGeom prst="rect">
            <a:avLst/>
          </a:prstGeom>
          <a:noFill/>
          <a:ln>
            <a:solidFill>
              <a:schemeClr val="tx1"/>
            </a:solidFill>
            <a:prstDash val="sysDot"/>
          </a:ln>
        </p:spPr>
        <p:txBody>
          <a:bodyPr wrap="square" lIns="0" tIns="0" rIns="0" bIns="0" anchor="ctr">
            <a:spAutoFit/>
          </a:bodyPr>
          <a:lstStyle/>
          <a:p>
            <a:r>
              <a:rPr lang="en-US" sz="1300" b="0" strike="noStrike" spc="-1">
                <a:latin typeface="Arial"/>
              </a:rPr>
              <a:t>T</a:t>
            </a:r>
            <a:r>
              <a:rPr lang="en-US" sz="1200" b="0" strike="noStrike" spc="-1">
                <a:latin typeface="Arial"/>
              </a:rPr>
              <a:t>he Frog Street Pre-K curriculum is a comprehensive, dual-language program designed to meet the needs of diverse learners </a:t>
            </a:r>
            <a:br>
              <a:rPr sz="1200"/>
            </a:br>
            <a:r>
              <a:rPr lang="en-US" sz="1200" b="0" strike="noStrike" spc="-1">
                <a:latin typeface="Arial"/>
              </a:rPr>
              <a:t>while supporting developmental learning domains. This engaging, interactive curriculum celebrates the joy of learning as children </a:t>
            </a:r>
            <a:br>
              <a:rPr sz="1200"/>
            </a:br>
            <a:r>
              <a:rPr lang="en-US" sz="1200" b="0" strike="noStrike" spc="-1">
                <a:latin typeface="Arial"/>
              </a:rPr>
              <a:t>travel down the road to success. We use Frog Street in our rooms starting with Giraffe all the way through to Monkey Room. </a:t>
            </a:r>
            <a:br>
              <a:rPr sz="1200"/>
            </a:br>
            <a:r>
              <a:rPr lang="en-US" sz="1200" b="0" strike="noStrike" spc="-1">
                <a:latin typeface="Arial"/>
              </a:rPr>
              <a:t> </a:t>
            </a:r>
            <a:br>
              <a:rPr sz="1200"/>
            </a:br>
            <a:r>
              <a:rPr lang="en-US" sz="1200" b="0" strike="noStrike" spc="-1">
                <a:latin typeface="Arial"/>
              </a:rPr>
              <a:t>Our 3–5-year-olds enjoy a bi-weekly Scholastic magazine, My Big World with Clifford. These magazines provide seasonal, nonfiction topics that offer fun, interactive activities for the kids to do at BDA, as well as at home. </a:t>
            </a:r>
            <a:br>
              <a:rPr sz="1200"/>
            </a:br>
            <a:r>
              <a:rPr lang="en-US" sz="1200" b="0" strike="noStrike" spc="-1">
                <a:latin typeface="Arial"/>
              </a:rPr>
              <a:t>Our 3–5-year olds use Learning Without Tears curriculum workbooks to practice readiness and pre-writing skills and develop crayon grip while participating in color, number and shape lessons. The child-friendly language and hands-on learning tools help make letter and number formation easy.</a:t>
            </a:r>
          </a:p>
          <a:p>
            <a:endParaRPr lang="en-US" sz="1200" spc="-1">
              <a:latin typeface="Arial"/>
            </a:endParaRPr>
          </a:p>
          <a:p>
            <a:r>
              <a:rPr lang="en-US" sz="1200" spc="-1">
                <a:latin typeface="Arial"/>
              </a:rPr>
              <a:t>Revised 10-18-24</a:t>
            </a:r>
          </a:p>
        </p:txBody>
      </p:sp>
      <p:pic>
        <p:nvPicPr>
          <p:cNvPr id="2" name="Picture 1" descr="A group of cartoon children&#10;&#10;Description automatically generated">
            <a:extLst>
              <a:ext uri="{FF2B5EF4-FFF2-40B4-BE49-F238E27FC236}">
                <a16:creationId xmlns:a16="http://schemas.microsoft.com/office/drawing/2014/main" id="{1CB0F96B-542F-F78E-B954-D63A72C90AE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8699" y="5322740"/>
            <a:ext cx="5715000" cy="1905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235080" y="1818720"/>
            <a:ext cx="4024440" cy="423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0"/>
              </a:lnSpc>
            </a:pPr>
            <a:r>
              <a:rPr lang="en-US" sz="1200" b="0" strike="noStrike" spc="-1">
                <a:solidFill>
                  <a:srgbClr val="000000"/>
                </a:solidFill>
                <a:latin typeface="Open Sans Light"/>
                <a:ea typeface="Open Sans Light"/>
              </a:rPr>
              <a:t>To enroll your child at BDA your child must be between the ages of 4 weeks-11 years of age. </a:t>
            </a:r>
            <a:endParaRPr lang="en-US" sz="1200" b="0" strike="noStrike" spc="-1">
              <a:latin typeface="Arial"/>
            </a:endParaRPr>
          </a:p>
        </p:txBody>
      </p:sp>
      <p:grpSp>
        <p:nvGrpSpPr>
          <p:cNvPr id="206" name="Group 2"/>
          <p:cNvGrpSpPr/>
          <p:nvPr/>
        </p:nvGrpSpPr>
        <p:grpSpPr>
          <a:xfrm>
            <a:off x="0" y="65"/>
            <a:ext cx="7772040" cy="10058040"/>
            <a:chOff x="0" y="210240"/>
            <a:chExt cx="7772040" cy="10058040"/>
          </a:xfrm>
        </p:grpSpPr>
        <p:sp>
          <p:nvSpPr>
            <p:cNvPr id="207" name="CustomShape 3"/>
            <p:cNvSpPr/>
            <p:nvPr/>
          </p:nvSpPr>
          <p:spPr>
            <a:xfrm>
              <a:off x="0" y="21024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08" name="Group 4"/>
          <p:cNvGrpSpPr/>
          <p:nvPr/>
        </p:nvGrpSpPr>
        <p:grpSpPr>
          <a:xfrm>
            <a:off x="2558880" y="424800"/>
            <a:ext cx="2654640" cy="552960"/>
            <a:chOff x="2558880" y="424800"/>
            <a:chExt cx="2654640" cy="552960"/>
          </a:xfrm>
        </p:grpSpPr>
        <p:sp>
          <p:nvSpPr>
            <p:cNvPr id="209" name="CustomShape 5"/>
            <p:cNvSpPr/>
            <p:nvPr/>
          </p:nvSpPr>
          <p:spPr>
            <a:xfrm>
              <a:off x="2558880" y="424800"/>
              <a:ext cx="2654640" cy="552960"/>
            </a:xfrm>
            <a:custGeom>
              <a:avLst/>
              <a:gdLst/>
              <a:ahLst/>
              <a:cxnLst/>
              <a:rect l="l" t="t" r="r" b="b"/>
              <a:pathLst>
                <a:path w="6227303" h="1297962">
                  <a:moveTo>
                    <a:pt x="60960" y="269240"/>
                  </a:moveTo>
                  <a:cubicBezTo>
                    <a:pt x="60960" y="154940"/>
                    <a:pt x="153670" y="62230"/>
                    <a:pt x="267970" y="62230"/>
                  </a:cubicBezTo>
                  <a:lnTo>
                    <a:pt x="658774" y="62230"/>
                  </a:lnTo>
                  <a:lnTo>
                    <a:pt x="658774"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58774" y="157480"/>
                  </a:lnTo>
                  <a:lnTo>
                    <a:pt x="658774"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60959" y="1297962"/>
                  </a:lnTo>
                  <a:lnTo>
                    <a:pt x="660959"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58774" y="1155722"/>
                  </a:lnTo>
                  <a:lnTo>
                    <a:pt x="658774" y="1139212"/>
                  </a:lnTo>
                  <a:lnTo>
                    <a:pt x="387350" y="1139212"/>
                  </a:lnTo>
                  <a:close/>
                  <a:moveTo>
                    <a:pt x="658774" y="1235732"/>
                  </a:moveTo>
                  <a:lnTo>
                    <a:pt x="5345888" y="1235732"/>
                  </a:lnTo>
                  <a:lnTo>
                    <a:pt x="5345888" y="1296691"/>
                  </a:lnTo>
                  <a:lnTo>
                    <a:pt x="658774" y="1296691"/>
                  </a:lnTo>
                  <a:lnTo>
                    <a:pt x="658774" y="1235732"/>
                  </a:lnTo>
                  <a:close/>
                  <a:moveTo>
                    <a:pt x="658774" y="1139211"/>
                  </a:moveTo>
                  <a:lnTo>
                    <a:pt x="5345888" y="1139211"/>
                  </a:lnTo>
                  <a:lnTo>
                    <a:pt x="5345888" y="1155722"/>
                  </a:lnTo>
                  <a:lnTo>
                    <a:pt x="658774" y="1155722"/>
                  </a:lnTo>
                  <a:lnTo>
                    <a:pt x="658774" y="1139211"/>
                  </a:lnTo>
                  <a:close/>
                  <a:moveTo>
                    <a:pt x="6165073" y="689632"/>
                  </a:moveTo>
                  <a:lnTo>
                    <a:pt x="6165073" y="1028722"/>
                  </a:lnTo>
                  <a:cubicBezTo>
                    <a:pt x="6165073" y="1143022"/>
                    <a:pt x="6072363" y="1235732"/>
                    <a:pt x="5958063" y="1235732"/>
                  </a:cubicBezTo>
                  <a:lnTo>
                    <a:pt x="5345888" y="1235732"/>
                  </a:lnTo>
                  <a:lnTo>
                    <a:pt x="5345888" y="1296692"/>
                  </a:lnTo>
                  <a:lnTo>
                    <a:pt x="5958063" y="1296692"/>
                  </a:lnTo>
                  <a:cubicBezTo>
                    <a:pt x="6106653" y="1296692"/>
                    <a:pt x="6227303" y="1176042"/>
                    <a:pt x="6227303" y="1027452"/>
                  </a:cubicBezTo>
                  <a:lnTo>
                    <a:pt x="6227303" y="689632"/>
                  </a:lnTo>
                  <a:lnTo>
                    <a:pt x="6165073" y="689632"/>
                  </a:lnTo>
                  <a:close/>
                  <a:moveTo>
                    <a:pt x="6068553" y="909342"/>
                  </a:moveTo>
                  <a:cubicBezTo>
                    <a:pt x="6068553" y="1036342"/>
                    <a:pt x="5965683" y="1139212"/>
                    <a:pt x="5838683" y="1139212"/>
                  </a:cubicBezTo>
                  <a:lnTo>
                    <a:pt x="5345888" y="1139212"/>
                  </a:lnTo>
                  <a:lnTo>
                    <a:pt x="5345888" y="1155722"/>
                  </a:lnTo>
                  <a:lnTo>
                    <a:pt x="5838683" y="1155722"/>
                  </a:lnTo>
                  <a:cubicBezTo>
                    <a:pt x="5974573" y="1155722"/>
                    <a:pt x="6085063" y="1045232"/>
                    <a:pt x="6085063" y="909342"/>
                  </a:cubicBezTo>
                  <a:lnTo>
                    <a:pt x="6085063" y="689632"/>
                  </a:lnTo>
                  <a:lnTo>
                    <a:pt x="6068553" y="689632"/>
                  </a:lnTo>
                  <a:lnTo>
                    <a:pt x="6068553" y="909342"/>
                  </a:lnTo>
                  <a:close/>
                  <a:moveTo>
                    <a:pt x="6165073" y="510108"/>
                  </a:moveTo>
                  <a:lnTo>
                    <a:pt x="6226033" y="510108"/>
                  </a:lnTo>
                  <a:lnTo>
                    <a:pt x="6226033" y="689632"/>
                  </a:lnTo>
                  <a:lnTo>
                    <a:pt x="6165073" y="689632"/>
                  </a:lnTo>
                  <a:lnTo>
                    <a:pt x="6165073" y="510108"/>
                  </a:lnTo>
                  <a:close/>
                  <a:moveTo>
                    <a:pt x="6068553" y="510108"/>
                  </a:moveTo>
                  <a:lnTo>
                    <a:pt x="6085063" y="510108"/>
                  </a:lnTo>
                  <a:lnTo>
                    <a:pt x="6085063" y="689632"/>
                  </a:lnTo>
                  <a:lnTo>
                    <a:pt x="6068553" y="689632"/>
                  </a:lnTo>
                  <a:lnTo>
                    <a:pt x="6068553" y="510108"/>
                  </a:lnTo>
                  <a:close/>
                  <a:moveTo>
                    <a:pt x="5958063" y="60960"/>
                  </a:moveTo>
                  <a:cubicBezTo>
                    <a:pt x="6072363" y="60960"/>
                    <a:pt x="6165073" y="153670"/>
                    <a:pt x="6165073" y="267970"/>
                  </a:cubicBezTo>
                  <a:lnTo>
                    <a:pt x="6165073" y="510108"/>
                  </a:lnTo>
                  <a:lnTo>
                    <a:pt x="6226033" y="510108"/>
                  </a:lnTo>
                  <a:lnTo>
                    <a:pt x="6226033" y="269240"/>
                  </a:lnTo>
                  <a:cubicBezTo>
                    <a:pt x="6226033" y="120650"/>
                    <a:pt x="6105383" y="0"/>
                    <a:pt x="5956793" y="0"/>
                  </a:cubicBezTo>
                  <a:lnTo>
                    <a:pt x="5343703" y="0"/>
                  </a:lnTo>
                  <a:lnTo>
                    <a:pt x="5343703" y="60960"/>
                  </a:lnTo>
                  <a:lnTo>
                    <a:pt x="5958063" y="60960"/>
                  </a:lnTo>
                  <a:close/>
                  <a:moveTo>
                    <a:pt x="5838683" y="142240"/>
                  </a:moveTo>
                  <a:lnTo>
                    <a:pt x="5345888" y="142240"/>
                  </a:lnTo>
                  <a:lnTo>
                    <a:pt x="5345888" y="158750"/>
                  </a:lnTo>
                  <a:lnTo>
                    <a:pt x="5838683" y="158750"/>
                  </a:lnTo>
                  <a:cubicBezTo>
                    <a:pt x="5965683" y="158750"/>
                    <a:pt x="6068553" y="261620"/>
                    <a:pt x="6068553" y="388620"/>
                  </a:cubicBezTo>
                  <a:lnTo>
                    <a:pt x="6068553" y="510146"/>
                  </a:lnTo>
                  <a:lnTo>
                    <a:pt x="6085063" y="510146"/>
                  </a:lnTo>
                  <a:lnTo>
                    <a:pt x="6085063" y="387350"/>
                  </a:lnTo>
                  <a:cubicBezTo>
                    <a:pt x="6085063" y="251460"/>
                    <a:pt x="5974573" y="142240"/>
                    <a:pt x="5838683" y="142240"/>
                  </a:cubicBezTo>
                  <a:close/>
                  <a:moveTo>
                    <a:pt x="658774" y="0"/>
                  </a:moveTo>
                  <a:lnTo>
                    <a:pt x="5345888" y="0"/>
                  </a:lnTo>
                  <a:lnTo>
                    <a:pt x="5345888" y="60960"/>
                  </a:lnTo>
                  <a:lnTo>
                    <a:pt x="658774" y="60960"/>
                  </a:lnTo>
                  <a:lnTo>
                    <a:pt x="658774" y="0"/>
                  </a:lnTo>
                  <a:close/>
                  <a:moveTo>
                    <a:pt x="658774" y="142240"/>
                  </a:moveTo>
                  <a:lnTo>
                    <a:pt x="5345888" y="142240"/>
                  </a:lnTo>
                  <a:lnTo>
                    <a:pt x="5345888" y="158750"/>
                  </a:lnTo>
                  <a:lnTo>
                    <a:pt x="658774" y="158750"/>
                  </a:lnTo>
                  <a:lnTo>
                    <a:pt x="658774"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grpSp>
        <p:nvGrpSpPr>
          <p:cNvPr id="210" name="Group 6"/>
          <p:cNvGrpSpPr/>
          <p:nvPr/>
        </p:nvGrpSpPr>
        <p:grpSpPr>
          <a:xfrm>
            <a:off x="253800" y="1326960"/>
            <a:ext cx="2879640" cy="401760"/>
            <a:chOff x="253800" y="1326960"/>
            <a:chExt cx="2879640" cy="401760"/>
          </a:xfrm>
        </p:grpSpPr>
        <p:sp>
          <p:nvSpPr>
            <p:cNvPr id="211" name="CustomShape 7"/>
            <p:cNvSpPr/>
            <p:nvPr/>
          </p:nvSpPr>
          <p:spPr>
            <a:xfrm>
              <a:off x="253800" y="1326960"/>
              <a:ext cx="2879640" cy="401760"/>
            </a:xfrm>
            <a:custGeom>
              <a:avLst/>
              <a:gdLst/>
              <a:ahLst/>
              <a:cxnLst/>
              <a:rect l="l" t="t" r="r" b="b"/>
              <a:pathLst>
                <a:path w="9291813" h="1297962">
                  <a:moveTo>
                    <a:pt x="60960" y="269240"/>
                  </a:moveTo>
                  <a:cubicBezTo>
                    <a:pt x="60960" y="154940"/>
                    <a:pt x="153670" y="62230"/>
                    <a:pt x="267970" y="62230"/>
                  </a:cubicBezTo>
                  <a:lnTo>
                    <a:pt x="746879" y="62230"/>
                  </a:lnTo>
                  <a:lnTo>
                    <a:pt x="746879"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46879" y="157480"/>
                  </a:lnTo>
                  <a:lnTo>
                    <a:pt x="746879"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50341" y="1297962"/>
                  </a:lnTo>
                  <a:lnTo>
                    <a:pt x="75034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46879" y="1155722"/>
                  </a:lnTo>
                  <a:lnTo>
                    <a:pt x="746879" y="1139212"/>
                  </a:lnTo>
                  <a:lnTo>
                    <a:pt x="387350" y="1139212"/>
                  </a:lnTo>
                  <a:close/>
                  <a:moveTo>
                    <a:pt x="746879" y="1235732"/>
                  </a:moveTo>
                  <a:lnTo>
                    <a:pt x="8172898" y="1235732"/>
                  </a:lnTo>
                  <a:lnTo>
                    <a:pt x="8172898" y="1296691"/>
                  </a:lnTo>
                  <a:lnTo>
                    <a:pt x="746879" y="1296691"/>
                  </a:lnTo>
                  <a:lnTo>
                    <a:pt x="746879" y="1235732"/>
                  </a:lnTo>
                  <a:close/>
                  <a:moveTo>
                    <a:pt x="746879" y="1139211"/>
                  </a:moveTo>
                  <a:lnTo>
                    <a:pt x="8172898" y="1139211"/>
                  </a:lnTo>
                  <a:lnTo>
                    <a:pt x="8172898" y="1155722"/>
                  </a:lnTo>
                  <a:lnTo>
                    <a:pt x="746879" y="1155722"/>
                  </a:lnTo>
                  <a:lnTo>
                    <a:pt x="746879" y="1139211"/>
                  </a:lnTo>
                  <a:close/>
                  <a:moveTo>
                    <a:pt x="9229583" y="689632"/>
                  </a:moveTo>
                  <a:lnTo>
                    <a:pt x="9229583" y="1028722"/>
                  </a:lnTo>
                  <a:cubicBezTo>
                    <a:pt x="9229583" y="1143022"/>
                    <a:pt x="9136873" y="1235732"/>
                    <a:pt x="9022573" y="1235732"/>
                  </a:cubicBezTo>
                  <a:lnTo>
                    <a:pt x="8172899" y="1235732"/>
                  </a:lnTo>
                  <a:lnTo>
                    <a:pt x="8172899" y="1296692"/>
                  </a:lnTo>
                  <a:lnTo>
                    <a:pt x="9022573" y="1296692"/>
                  </a:lnTo>
                  <a:cubicBezTo>
                    <a:pt x="9171163" y="1296692"/>
                    <a:pt x="9291813" y="1176042"/>
                    <a:pt x="9291813" y="1027452"/>
                  </a:cubicBezTo>
                  <a:lnTo>
                    <a:pt x="9291813" y="689632"/>
                  </a:lnTo>
                  <a:lnTo>
                    <a:pt x="9229583" y="689632"/>
                  </a:lnTo>
                  <a:close/>
                  <a:moveTo>
                    <a:pt x="9133063" y="909342"/>
                  </a:moveTo>
                  <a:cubicBezTo>
                    <a:pt x="9133063" y="1036342"/>
                    <a:pt x="9030193" y="1139212"/>
                    <a:pt x="8903193" y="1139212"/>
                  </a:cubicBezTo>
                  <a:lnTo>
                    <a:pt x="8172898" y="1139212"/>
                  </a:lnTo>
                  <a:lnTo>
                    <a:pt x="8172898" y="1155722"/>
                  </a:lnTo>
                  <a:lnTo>
                    <a:pt x="8903193" y="1155722"/>
                  </a:lnTo>
                  <a:cubicBezTo>
                    <a:pt x="9039083" y="1155722"/>
                    <a:pt x="9149573" y="1045232"/>
                    <a:pt x="9149573" y="909342"/>
                  </a:cubicBezTo>
                  <a:lnTo>
                    <a:pt x="9149573" y="689632"/>
                  </a:lnTo>
                  <a:lnTo>
                    <a:pt x="9133063" y="689632"/>
                  </a:lnTo>
                  <a:lnTo>
                    <a:pt x="9133063" y="909342"/>
                  </a:lnTo>
                  <a:close/>
                  <a:moveTo>
                    <a:pt x="9229583" y="510108"/>
                  </a:moveTo>
                  <a:lnTo>
                    <a:pt x="9290543" y="510108"/>
                  </a:lnTo>
                  <a:lnTo>
                    <a:pt x="9290543" y="689632"/>
                  </a:lnTo>
                  <a:lnTo>
                    <a:pt x="9229583" y="689632"/>
                  </a:lnTo>
                  <a:lnTo>
                    <a:pt x="9229583" y="510108"/>
                  </a:lnTo>
                  <a:close/>
                  <a:moveTo>
                    <a:pt x="9133063" y="510108"/>
                  </a:moveTo>
                  <a:lnTo>
                    <a:pt x="9149573" y="510108"/>
                  </a:lnTo>
                  <a:lnTo>
                    <a:pt x="9149573" y="689632"/>
                  </a:lnTo>
                  <a:lnTo>
                    <a:pt x="9133063" y="689632"/>
                  </a:lnTo>
                  <a:lnTo>
                    <a:pt x="9133063" y="510108"/>
                  </a:lnTo>
                  <a:close/>
                  <a:moveTo>
                    <a:pt x="9022573" y="60960"/>
                  </a:moveTo>
                  <a:cubicBezTo>
                    <a:pt x="9136873" y="60960"/>
                    <a:pt x="9229583" y="153670"/>
                    <a:pt x="9229583" y="267970"/>
                  </a:cubicBezTo>
                  <a:lnTo>
                    <a:pt x="9229583" y="510108"/>
                  </a:lnTo>
                  <a:lnTo>
                    <a:pt x="9290543" y="510108"/>
                  </a:lnTo>
                  <a:lnTo>
                    <a:pt x="9290543" y="269240"/>
                  </a:lnTo>
                  <a:cubicBezTo>
                    <a:pt x="9290543" y="120650"/>
                    <a:pt x="9169893" y="0"/>
                    <a:pt x="9021303" y="0"/>
                  </a:cubicBezTo>
                  <a:lnTo>
                    <a:pt x="8169436" y="0"/>
                  </a:lnTo>
                  <a:lnTo>
                    <a:pt x="8169436" y="60960"/>
                  </a:lnTo>
                  <a:lnTo>
                    <a:pt x="9022573" y="60960"/>
                  </a:lnTo>
                  <a:close/>
                  <a:moveTo>
                    <a:pt x="8903193" y="142240"/>
                  </a:moveTo>
                  <a:lnTo>
                    <a:pt x="8172898" y="142240"/>
                  </a:lnTo>
                  <a:lnTo>
                    <a:pt x="8172898" y="158750"/>
                  </a:lnTo>
                  <a:lnTo>
                    <a:pt x="8903193" y="158750"/>
                  </a:lnTo>
                  <a:cubicBezTo>
                    <a:pt x="9030193" y="158750"/>
                    <a:pt x="9133063" y="261620"/>
                    <a:pt x="9133063" y="388620"/>
                  </a:cubicBezTo>
                  <a:lnTo>
                    <a:pt x="9133063" y="510146"/>
                  </a:lnTo>
                  <a:lnTo>
                    <a:pt x="9149573" y="510146"/>
                  </a:lnTo>
                  <a:lnTo>
                    <a:pt x="9149573" y="387350"/>
                  </a:lnTo>
                  <a:cubicBezTo>
                    <a:pt x="9149573" y="251460"/>
                    <a:pt x="9039083" y="142240"/>
                    <a:pt x="8903193" y="142240"/>
                  </a:cubicBezTo>
                  <a:close/>
                  <a:moveTo>
                    <a:pt x="746879" y="0"/>
                  </a:moveTo>
                  <a:lnTo>
                    <a:pt x="8172899" y="0"/>
                  </a:lnTo>
                  <a:lnTo>
                    <a:pt x="8172899" y="60960"/>
                  </a:lnTo>
                  <a:lnTo>
                    <a:pt x="746879" y="60960"/>
                  </a:lnTo>
                  <a:lnTo>
                    <a:pt x="746879" y="0"/>
                  </a:lnTo>
                  <a:close/>
                  <a:moveTo>
                    <a:pt x="746879" y="142240"/>
                  </a:moveTo>
                  <a:lnTo>
                    <a:pt x="8172899" y="142240"/>
                  </a:lnTo>
                  <a:lnTo>
                    <a:pt x="8172899" y="158750"/>
                  </a:lnTo>
                  <a:lnTo>
                    <a:pt x="746879" y="158750"/>
                  </a:lnTo>
                  <a:lnTo>
                    <a:pt x="746879"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12" name="Group 8"/>
          <p:cNvGrpSpPr/>
          <p:nvPr/>
        </p:nvGrpSpPr>
        <p:grpSpPr>
          <a:xfrm>
            <a:off x="371160" y="4079880"/>
            <a:ext cx="1993320" cy="367200"/>
            <a:chOff x="371160" y="4079880"/>
            <a:chExt cx="1993320" cy="367200"/>
          </a:xfrm>
        </p:grpSpPr>
        <p:sp>
          <p:nvSpPr>
            <p:cNvPr id="213" name="CustomShape 9"/>
            <p:cNvSpPr/>
            <p:nvPr/>
          </p:nvSpPr>
          <p:spPr>
            <a:xfrm>
              <a:off x="371160" y="4079880"/>
              <a:ext cx="1993320" cy="367200"/>
            </a:xfrm>
            <a:custGeom>
              <a:avLst/>
              <a:gdLst/>
              <a:ahLst/>
              <a:cxnLst/>
              <a:rect l="l" t="t" r="r" b="b"/>
              <a:pathLst>
                <a:path w="7038380" h="1297962">
                  <a:moveTo>
                    <a:pt x="60960" y="269240"/>
                  </a:moveTo>
                  <a:cubicBezTo>
                    <a:pt x="60960" y="154940"/>
                    <a:pt x="153670" y="62230"/>
                    <a:pt x="267970" y="62230"/>
                  </a:cubicBezTo>
                  <a:lnTo>
                    <a:pt x="682093" y="62230"/>
                  </a:lnTo>
                  <a:lnTo>
                    <a:pt x="68209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82093" y="157480"/>
                  </a:lnTo>
                  <a:lnTo>
                    <a:pt x="68209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84616" y="1297962"/>
                  </a:lnTo>
                  <a:lnTo>
                    <a:pt x="684616"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82093" y="1155722"/>
                  </a:lnTo>
                  <a:lnTo>
                    <a:pt x="682093" y="1139212"/>
                  </a:lnTo>
                  <a:lnTo>
                    <a:pt x="387350" y="1139212"/>
                  </a:lnTo>
                  <a:close/>
                  <a:moveTo>
                    <a:pt x="682093" y="1235732"/>
                  </a:moveTo>
                  <a:lnTo>
                    <a:pt x="6094106" y="1235732"/>
                  </a:lnTo>
                  <a:lnTo>
                    <a:pt x="6094106" y="1296691"/>
                  </a:lnTo>
                  <a:lnTo>
                    <a:pt x="682093" y="1296691"/>
                  </a:lnTo>
                  <a:lnTo>
                    <a:pt x="682093" y="1235732"/>
                  </a:lnTo>
                  <a:close/>
                  <a:moveTo>
                    <a:pt x="682093" y="1139211"/>
                  </a:moveTo>
                  <a:lnTo>
                    <a:pt x="6094106" y="1139211"/>
                  </a:lnTo>
                  <a:lnTo>
                    <a:pt x="6094106" y="1155722"/>
                  </a:lnTo>
                  <a:lnTo>
                    <a:pt x="682093" y="1155722"/>
                  </a:lnTo>
                  <a:lnTo>
                    <a:pt x="682093" y="1139211"/>
                  </a:lnTo>
                  <a:close/>
                  <a:moveTo>
                    <a:pt x="6976149" y="689632"/>
                  </a:moveTo>
                  <a:lnTo>
                    <a:pt x="6976149" y="1028722"/>
                  </a:lnTo>
                  <a:cubicBezTo>
                    <a:pt x="6976149" y="1143022"/>
                    <a:pt x="6883440" y="1235732"/>
                    <a:pt x="6769140" y="1235732"/>
                  </a:cubicBezTo>
                  <a:lnTo>
                    <a:pt x="6094106" y="1235732"/>
                  </a:lnTo>
                  <a:lnTo>
                    <a:pt x="6094106" y="1296692"/>
                  </a:lnTo>
                  <a:lnTo>
                    <a:pt x="6769140" y="1296692"/>
                  </a:lnTo>
                  <a:cubicBezTo>
                    <a:pt x="6917730" y="1296692"/>
                    <a:pt x="7038380" y="1176042"/>
                    <a:pt x="7038380" y="1027452"/>
                  </a:cubicBezTo>
                  <a:lnTo>
                    <a:pt x="7038380" y="689632"/>
                  </a:lnTo>
                  <a:lnTo>
                    <a:pt x="6976149" y="689632"/>
                  </a:lnTo>
                  <a:close/>
                  <a:moveTo>
                    <a:pt x="6879630" y="909342"/>
                  </a:moveTo>
                  <a:cubicBezTo>
                    <a:pt x="6879630" y="1036342"/>
                    <a:pt x="6776759" y="1139212"/>
                    <a:pt x="6649759" y="1139212"/>
                  </a:cubicBezTo>
                  <a:lnTo>
                    <a:pt x="6094106" y="1139212"/>
                  </a:lnTo>
                  <a:lnTo>
                    <a:pt x="6094106" y="1155722"/>
                  </a:lnTo>
                  <a:lnTo>
                    <a:pt x="6649759" y="1155722"/>
                  </a:lnTo>
                  <a:cubicBezTo>
                    <a:pt x="6785649" y="1155722"/>
                    <a:pt x="6896140" y="1045232"/>
                    <a:pt x="6896140" y="909342"/>
                  </a:cubicBezTo>
                  <a:lnTo>
                    <a:pt x="6896140" y="689632"/>
                  </a:lnTo>
                  <a:lnTo>
                    <a:pt x="6879630" y="689632"/>
                  </a:lnTo>
                  <a:lnTo>
                    <a:pt x="6879630" y="909342"/>
                  </a:lnTo>
                  <a:close/>
                  <a:moveTo>
                    <a:pt x="6976149" y="510108"/>
                  </a:moveTo>
                  <a:lnTo>
                    <a:pt x="7037109" y="510108"/>
                  </a:lnTo>
                  <a:lnTo>
                    <a:pt x="7037109" y="689632"/>
                  </a:lnTo>
                  <a:lnTo>
                    <a:pt x="6976149" y="689632"/>
                  </a:lnTo>
                  <a:lnTo>
                    <a:pt x="6976149" y="510108"/>
                  </a:lnTo>
                  <a:close/>
                  <a:moveTo>
                    <a:pt x="6879630" y="510108"/>
                  </a:moveTo>
                  <a:lnTo>
                    <a:pt x="6896140" y="510108"/>
                  </a:lnTo>
                  <a:lnTo>
                    <a:pt x="6896140" y="689632"/>
                  </a:lnTo>
                  <a:lnTo>
                    <a:pt x="6879630" y="689632"/>
                  </a:lnTo>
                  <a:lnTo>
                    <a:pt x="6879630" y="510108"/>
                  </a:lnTo>
                  <a:close/>
                  <a:moveTo>
                    <a:pt x="6769140" y="60960"/>
                  </a:moveTo>
                  <a:cubicBezTo>
                    <a:pt x="6883440" y="60960"/>
                    <a:pt x="6976149" y="153670"/>
                    <a:pt x="6976149" y="267970"/>
                  </a:cubicBezTo>
                  <a:lnTo>
                    <a:pt x="6976149" y="510108"/>
                  </a:lnTo>
                  <a:lnTo>
                    <a:pt x="7037109" y="510108"/>
                  </a:lnTo>
                  <a:lnTo>
                    <a:pt x="7037109" y="269240"/>
                  </a:lnTo>
                  <a:cubicBezTo>
                    <a:pt x="7037109" y="120650"/>
                    <a:pt x="6916459" y="0"/>
                    <a:pt x="6767870" y="0"/>
                  </a:cubicBezTo>
                  <a:lnTo>
                    <a:pt x="6091583" y="0"/>
                  </a:lnTo>
                  <a:lnTo>
                    <a:pt x="6091583" y="60960"/>
                  </a:lnTo>
                  <a:lnTo>
                    <a:pt x="6769140" y="60960"/>
                  </a:lnTo>
                  <a:close/>
                  <a:moveTo>
                    <a:pt x="6649759" y="142240"/>
                  </a:moveTo>
                  <a:lnTo>
                    <a:pt x="6094106" y="142240"/>
                  </a:lnTo>
                  <a:lnTo>
                    <a:pt x="6094106" y="158750"/>
                  </a:lnTo>
                  <a:lnTo>
                    <a:pt x="6649759" y="158750"/>
                  </a:lnTo>
                  <a:cubicBezTo>
                    <a:pt x="6776759" y="158750"/>
                    <a:pt x="6879630" y="261620"/>
                    <a:pt x="6879630" y="388620"/>
                  </a:cubicBezTo>
                  <a:lnTo>
                    <a:pt x="6879630" y="510146"/>
                  </a:lnTo>
                  <a:lnTo>
                    <a:pt x="6896140" y="510146"/>
                  </a:lnTo>
                  <a:lnTo>
                    <a:pt x="6896140" y="387350"/>
                  </a:lnTo>
                  <a:cubicBezTo>
                    <a:pt x="6896140" y="251460"/>
                    <a:pt x="6785649" y="142240"/>
                    <a:pt x="6649759" y="142240"/>
                  </a:cubicBezTo>
                  <a:close/>
                  <a:moveTo>
                    <a:pt x="682093" y="0"/>
                  </a:moveTo>
                  <a:lnTo>
                    <a:pt x="6094106" y="0"/>
                  </a:lnTo>
                  <a:lnTo>
                    <a:pt x="6094106" y="60960"/>
                  </a:lnTo>
                  <a:lnTo>
                    <a:pt x="682093" y="60960"/>
                  </a:lnTo>
                  <a:lnTo>
                    <a:pt x="682093" y="0"/>
                  </a:lnTo>
                  <a:close/>
                  <a:moveTo>
                    <a:pt x="682093" y="142240"/>
                  </a:moveTo>
                  <a:lnTo>
                    <a:pt x="6094106" y="142240"/>
                  </a:lnTo>
                  <a:lnTo>
                    <a:pt x="6094106" y="158750"/>
                  </a:lnTo>
                  <a:lnTo>
                    <a:pt x="682093" y="158750"/>
                  </a:lnTo>
                  <a:lnTo>
                    <a:pt x="68209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14" name="Group 10"/>
          <p:cNvGrpSpPr/>
          <p:nvPr/>
        </p:nvGrpSpPr>
        <p:grpSpPr>
          <a:xfrm>
            <a:off x="3927240" y="3021480"/>
            <a:ext cx="2631960" cy="367200"/>
            <a:chOff x="3927240" y="3021480"/>
            <a:chExt cx="2631960" cy="367200"/>
          </a:xfrm>
        </p:grpSpPr>
        <p:sp>
          <p:nvSpPr>
            <p:cNvPr id="215" name="CustomShape 11"/>
            <p:cNvSpPr/>
            <p:nvPr/>
          </p:nvSpPr>
          <p:spPr>
            <a:xfrm>
              <a:off x="3927240" y="3021480"/>
              <a:ext cx="2631960" cy="367200"/>
            </a:xfrm>
            <a:custGeom>
              <a:avLst/>
              <a:gdLst/>
              <a:ahLst/>
              <a:cxnLst/>
              <a:rect l="l" t="t" r="r" b="b"/>
              <a:pathLst>
                <a:path w="9291813" h="1297962">
                  <a:moveTo>
                    <a:pt x="60960" y="269240"/>
                  </a:moveTo>
                  <a:cubicBezTo>
                    <a:pt x="60960" y="154940"/>
                    <a:pt x="153670" y="62230"/>
                    <a:pt x="267970" y="62230"/>
                  </a:cubicBezTo>
                  <a:lnTo>
                    <a:pt x="746879" y="62230"/>
                  </a:lnTo>
                  <a:lnTo>
                    <a:pt x="746879"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46879" y="157480"/>
                  </a:lnTo>
                  <a:lnTo>
                    <a:pt x="746879"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50341" y="1297962"/>
                  </a:lnTo>
                  <a:lnTo>
                    <a:pt x="75034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46879" y="1155722"/>
                  </a:lnTo>
                  <a:lnTo>
                    <a:pt x="746879" y="1139212"/>
                  </a:lnTo>
                  <a:lnTo>
                    <a:pt x="387350" y="1139212"/>
                  </a:lnTo>
                  <a:close/>
                  <a:moveTo>
                    <a:pt x="746879" y="1235732"/>
                  </a:moveTo>
                  <a:lnTo>
                    <a:pt x="8172898" y="1235732"/>
                  </a:lnTo>
                  <a:lnTo>
                    <a:pt x="8172898" y="1296691"/>
                  </a:lnTo>
                  <a:lnTo>
                    <a:pt x="746879" y="1296691"/>
                  </a:lnTo>
                  <a:lnTo>
                    <a:pt x="746879" y="1235732"/>
                  </a:lnTo>
                  <a:close/>
                  <a:moveTo>
                    <a:pt x="746879" y="1139211"/>
                  </a:moveTo>
                  <a:lnTo>
                    <a:pt x="8172898" y="1139211"/>
                  </a:lnTo>
                  <a:lnTo>
                    <a:pt x="8172898" y="1155722"/>
                  </a:lnTo>
                  <a:lnTo>
                    <a:pt x="746879" y="1155722"/>
                  </a:lnTo>
                  <a:lnTo>
                    <a:pt x="746879" y="1139211"/>
                  </a:lnTo>
                  <a:close/>
                  <a:moveTo>
                    <a:pt x="9229583" y="689632"/>
                  </a:moveTo>
                  <a:lnTo>
                    <a:pt x="9229583" y="1028722"/>
                  </a:lnTo>
                  <a:cubicBezTo>
                    <a:pt x="9229583" y="1143022"/>
                    <a:pt x="9136873" y="1235732"/>
                    <a:pt x="9022573" y="1235732"/>
                  </a:cubicBezTo>
                  <a:lnTo>
                    <a:pt x="8172899" y="1235732"/>
                  </a:lnTo>
                  <a:lnTo>
                    <a:pt x="8172899" y="1296692"/>
                  </a:lnTo>
                  <a:lnTo>
                    <a:pt x="9022573" y="1296692"/>
                  </a:lnTo>
                  <a:cubicBezTo>
                    <a:pt x="9171163" y="1296692"/>
                    <a:pt x="9291813" y="1176042"/>
                    <a:pt x="9291813" y="1027452"/>
                  </a:cubicBezTo>
                  <a:lnTo>
                    <a:pt x="9291813" y="689632"/>
                  </a:lnTo>
                  <a:lnTo>
                    <a:pt x="9229583" y="689632"/>
                  </a:lnTo>
                  <a:close/>
                  <a:moveTo>
                    <a:pt x="9133063" y="909342"/>
                  </a:moveTo>
                  <a:cubicBezTo>
                    <a:pt x="9133063" y="1036342"/>
                    <a:pt x="9030193" y="1139212"/>
                    <a:pt x="8903193" y="1139212"/>
                  </a:cubicBezTo>
                  <a:lnTo>
                    <a:pt x="8172898" y="1139212"/>
                  </a:lnTo>
                  <a:lnTo>
                    <a:pt x="8172898" y="1155722"/>
                  </a:lnTo>
                  <a:lnTo>
                    <a:pt x="8903193" y="1155722"/>
                  </a:lnTo>
                  <a:cubicBezTo>
                    <a:pt x="9039083" y="1155722"/>
                    <a:pt x="9149573" y="1045232"/>
                    <a:pt x="9149573" y="909342"/>
                  </a:cubicBezTo>
                  <a:lnTo>
                    <a:pt x="9149573" y="689632"/>
                  </a:lnTo>
                  <a:lnTo>
                    <a:pt x="9133063" y="689632"/>
                  </a:lnTo>
                  <a:lnTo>
                    <a:pt x="9133063" y="909342"/>
                  </a:lnTo>
                  <a:close/>
                  <a:moveTo>
                    <a:pt x="9229583" y="510108"/>
                  </a:moveTo>
                  <a:lnTo>
                    <a:pt x="9290543" y="510108"/>
                  </a:lnTo>
                  <a:lnTo>
                    <a:pt x="9290543" y="689632"/>
                  </a:lnTo>
                  <a:lnTo>
                    <a:pt x="9229583" y="689632"/>
                  </a:lnTo>
                  <a:lnTo>
                    <a:pt x="9229583" y="510108"/>
                  </a:lnTo>
                  <a:close/>
                  <a:moveTo>
                    <a:pt x="9133063" y="510108"/>
                  </a:moveTo>
                  <a:lnTo>
                    <a:pt x="9149573" y="510108"/>
                  </a:lnTo>
                  <a:lnTo>
                    <a:pt x="9149573" y="689632"/>
                  </a:lnTo>
                  <a:lnTo>
                    <a:pt x="9133063" y="689632"/>
                  </a:lnTo>
                  <a:lnTo>
                    <a:pt x="9133063" y="510108"/>
                  </a:lnTo>
                  <a:close/>
                  <a:moveTo>
                    <a:pt x="9022573" y="60960"/>
                  </a:moveTo>
                  <a:cubicBezTo>
                    <a:pt x="9136873" y="60960"/>
                    <a:pt x="9229583" y="153670"/>
                    <a:pt x="9229583" y="267970"/>
                  </a:cubicBezTo>
                  <a:lnTo>
                    <a:pt x="9229583" y="510108"/>
                  </a:lnTo>
                  <a:lnTo>
                    <a:pt x="9290543" y="510108"/>
                  </a:lnTo>
                  <a:lnTo>
                    <a:pt x="9290543" y="269240"/>
                  </a:lnTo>
                  <a:cubicBezTo>
                    <a:pt x="9290543" y="120650"/>
                    <a:pt x="9169893" y="0"/>
                    <a:pt x="9021303" y="0"/>
                  </a:cubicBezTo>
                  <a:lnTo>
                    <a:pt x="8169436" y="0"/>
                  </a:lnTo>
                  <a:lnTo>
                    <a:pt x="8169436" y="60960"/>
                  </a:lnTo>
                  <a:lnTo>
                    <a:pt x="9022573" y="60960"/>
                  </a:lnTo>
                  <a:close/>
                  <a:moveTo>
                    <a:pt x="8903193" y="142240"/>
                  </a:moveTo>
                  <a:lnTo>
                    <a:pt x="8172898" y="142240"/>
                  </a:lnTo>
                  <a:lnTo>
                    <a:pt x="8172898" y="158750"/>
                  </a:lnTo>
                  <a:lnTo>
                    <a:pt x="8903193" y="158750"/>
                  </a:lnTo>
                  <a:cubicBezTo>
                    <a:pt x="9030193" y="158750"/>
                    <a:pt x="9133063" y="261620"/>
                    <a:pt x="9133063" y="388620"/>
                  </a:cubicBezTo>
                  <a:lnTo>
                    <a:pt x="9133063" y="510146"/>
                  </a:lnTo>
                  <a:lnTo>
                    <a:pt x="9149573" y="510146"/>
                  </a:lnTo>
                  <a:lnTo>
                    <a:pt x="9149573" y="387350"/>
                  </a:lnTo>
                  <a:cubicBezTo>
                    <a:pt x="9149573" y="251460"/>
                    <a:pt x="9039083" y="142240"/>
                    <a:pt x="8903193" y="142240"/>
                  </a:cubicBezTo>
                  <a:close/>
                  <a:moveTo>
                    <a:pt x="746879" y="0"/>
                  </a:moveTo>
                  <a:lnTo>
                    <a:pt x="8172899" y="0"/>
                  </a:lnTo>
                  <a:lnTo>
                    <a:pt x="8172899" y="60960"/>
                  </a:lnTo>
                  <a:lnTo>
                    <a:pt x="746879" y="60960"/>
                  </a:lnTo>
                  <a:lnTo>
                    <a:pt x="746879" y="0"/>
                  </a:lnTo>
                  <a:close/>
                  <a:moveTo>
                    <a:pt x="746879" y="142240"/>
                  </a:moveTo>
                  <a:lnTo>
                    <a:pt x="8172899" y="142240"/>
                  </a:lnTo>
                  <a:lnTo>
                    <a:pt x="8172899" y="158750"/>
                  </a:lnTo>
                  <a:lnTo>
                    <a:pt x="746879" y="158750"/>
                  </a:lnTo>
                  <a:lnTo>
                    <a:pt x="746879"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pic>
        <p:nvPicPr>
          <p:cNvPr id="216" name="Picture 15"/>
          <p:cNvPicPr/>
          <p:nvPr/>
        </p:nvPicPr>
        <p:blipFill>
          <a:blip r:embed="rId2"/>
          <a:stretch/>
        </p:blipFill>
        <p:spPr>
          <a:xfrm>
            <a:off x="5577120" y="1079280"/>
            <a:ext cx="1008000" cy="1479240"/>
          </a:xfrm>
          <a:prstGeom prst="rect">
            <a:avLst/>
          </a:prstGeom>
          <a:ln>
            <a:noFill/>
          </a:ln>
        </p:spPr>
      </p:pic>
      <p:pic>
        <p:nvPicPr>
          <p:cNvPr id="217" name="Picture 18"/>
          <p:cNvPicPr/>
          <p:nvPr/>
        </p:nvPicPr>
        <p:blipFill>
          <a:blip r:embed="rId3"/>
          <a:stretch/>
        </p:blipFill>
        <p:spPr>
          <a:xfrm>
            <a:off x="203040" y="2698560"/>
            <a:ext cx="2565000" cy="1034280"/>
          </a:xfrm>
          <a:prstGeom prst="rect">
            <a:avLst/>
          </a:prstGeom>
          <a:ln>
            <a:noFill/>
          </a:ln>
        </p:spPr>
      </p:pic>
      <p:sp>
        <p:nvSpPr>
          <p:cNvPr id="218" name="CustomShape 12"/>
          <p:cNvSpPr/>
          <p:nvPr/>
        </p:nvSpPr>
        <p:spPr>
          <a:xfrm>
            <a:off x="3183120" y="3462480"/>
            <a:ext cx="4379760" cy="3465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678"/>
              </a:lnSpc>
            </a:pPr>
            <a:r>
              <a:rPr lang="en-US" sz="1200" b="0" strike="noStrike" spc="-1">
                <a:solidFill>
                  <a:srgbClr val="000000"/>
                </a:solidFill>
                <a:latin typeface="Open Sans Light"/>
              </a:rPr>
              <a:t>Parents must complete and return all required forms at least </a:t>
            </a:r>
            <a:endParaRPr lang="en-US" sz="1200" b="0" strike="noStrike" spc="-1">
              <a:latin typeface="Arial"/>
            </a:endParaRPr>
          </a:p>
          <a:p>
            <a:pPr>
              <a:lnSpc>
                <a:spcPts val="1678"/>
              </a:lnSpc>
            </a:pPr>
            <a:r>
              <a:rPr lang="en-US" sz="1200" b="0" u="sng" strike="noStrike" spc="-1">
                <a:solidFill>
                  <a:srgbClr val="000000"/>
                </a:solidFill>
                <a:uFillTx/>
                <a:latin typeface="Open Sans Light"/>
              </a:rPr>
              <a:t>three business days </a:t>
            </a:r>
            <a:r>
              <a:rPr lang="en-US" sz="1200" b="0" strike="noStrike" spc="-1">
                <a:solidFill>
                  <a:srgbClr val="000000"/>
                </a:solidFill>
                <a:latin typeface="Open Sans Light"/>
              </a:rPr>
              <a:t>before a child’s first day. The forms must be kept current. Any additions or changes must be reported to a director.</a:t>
            </a:r>
            <a:endParaRPr lang="en-US" sz="1200" b="0" strike="noStrike" spc="-1">
              <a:latin typeface="Arial"/>
            </a:endParaRPr>
          </a:p>
          <a:p>
            <a:pPr algn="ctr">
              <a:lnSpc>
                <a:spcPts val="1678"/>
              </a:lnSpc>
            </a:pPr>
            <a:endParaRPr lang="en-US" sz="1200" b="0" strike="noStrike" spc="-1">
              <a:latin typeface="Arial"/>
            </a:endParaRPr>
          </a:p>
          <a:p>
            <a:pPr algn="just">
              <a:lnSpc>
                <a:spcPts val="1678"/>
              </a:lnSpc>
            </a:pPr>
            <a:r>
              <a:rPr lang="en-US" sz="1200" b="0" strike="noStrike" spc="-1">
                <a:solidFill>
                  <a:srgbClr val="000000"/>
                </a:solidFill>
                <a:latin typeface="Open Sans Light"/>
              </a:rPr>
              <a:t>·Enrollment forms (filled out completely)</a:t>
            </a:r>
            <a:endParaRPr lang="en-US" sz="1200" b="0" strike="noStrike" spc="-1">
              <a:latin typeface="Arial"/>
            </a:endParaRPr>
          </a:p>
          <a:p>
            <a:pPr algn="just">
              <a:lnSpc>
                <a:spcPts val="1678"/>
              </a:lnSpc>
            </a:pPr>
            <a:r>
              <a:rPr lang="en-US" sz="1200" b="0" strike="noStrike" spc="-1">
                <a:solidFill>
                  <a:srgbClr val="000000"/>
                </a:solidFill>
                <a:latin typeface="Open Sans Light"/>
              </a:rPr>
              <a:t>·Current Immunization Record</a:t>
            </a:r>
            <a:endParaRPr lang="en-US" sz="1200" b="0" strike="noStrike" spc="-1">
              <a:latin typeface="Arial"/>
            </a:endParaRPr>
          </a:p>
          <a:p>
            <a:pPr algn="just">
              <a:lnSpc>
                <a:spcPts val="1678"/>
              </a:lnSpc>
            </a:pPr>
            <a:r>
              <a:rPr lang="en-US" sz="1200" b="0" strike="noStrike" spc="-1">
                <a:solidFill>
                  <a:srgbClr val="000000"/>
                </a:solidFill>
                <a:latin typeface="Open Sans Light"/>
              </a:rPr>
              <a:t>·Food Program Application</a:t>
            </a:r>
            <a:endParaRPr lang="en-US" sz="1200" b="0" strike="noStrike" spc="-1">
              <a:latin typeface="Arial"/>
            </a:endParaRPr>
          </a:p>
          <a:p>
            <a:pPr algn="just">
              <a:lnSpc>
                <a:spcPts val="1678"/>
              </a:lnSpc>
            </a:pPr>
            <a:r>
              <a:rPr lang="en-US" sz="1200" b="0" strike="noStrike" spc="-1">
                <a:solidFill>
                  <a:srgbClr val="000000"/>
                </a:solidFill>
                <a:latin typeface="Open Sans Light"/>
              </a:rPr>
              <a:t>·Acknowledgement of handbook, fees, and policies</a:t>
            </a:r>
            <a:endParaRPr lang="en-US" sz="1200" b="0" strike="noStrike" spc="-1">
              <a:latin typeface="Arial"/>
            </a:endParaRPr>
          </a:p>
          <a:p>
            <a:pPr algn="just">
              <a:lnSpc>
                <a:spcPts val="1678"/>
              </a:lnSpc>
            </a:pPr>
            <a:r>
              <a:rPr lang="en-US" sz="1200" b="0" strike="noStrike" spc="-1">
                <a:solidFill>
                  <a:srgbClr val="000000"/>
                </a:solidFill>
                <a:latin typeface="Open Sans Light"/>
              </a:rPr>
              <a:t>·Authorization, consent to treatment</a:t>
            </a:r>
            <a:endParaRPr lang="en-US" sz="1200" b="0" strike="noStrike" spc="-1">
              <a:latin typeface="Arial"/>
            </a:endParaRPr>
          </a:p>
          <a:p>
            <a:pPr algn="just">
              <a:lnSpc>
                <a:spcPts val="1678"/>
              </a:lnSpc>
            </a:pPr>
            <a:r>
              <a:rPr lang="en-US" sz="1200" b="0" strike="noStrike" spc="-1">
                <a:solidFill>
                  <a:srgbClr val="000000"/>
                </a:solidFill>
                <a:latin typeface="Open Sans Light"/>
              </a:rPr>
              <a:t>·Signed Contract</a:t>
            </a:r>
            <a:endParaRPr lang="en-US" sz="1200" b="0" strike="noStrike" spc="-1">
              <a:latin typeface="Arial"/>
            </a:endParaRPr>
          </a:p>
          <a:p>
            <a:pPr algn="just">
              <a:lnSpc>
                <a:spcPts val="1678"/>
              </a:lnSpc>
            </a:pPr>
            <a:r>
              <a:rPr lang="en-US" sz="1200" b="0" strike="noStrike" spc="-1">
                <a:solidFill>
                  <a:srgbClr val="000000"/>
                </a:solidFill>
                <a:latin typeface="Open Sans Light"/>
              </a:rPr>
              <a:t>**All items must have all information filled in completely before child can start. </a:t>
            </a:r>
            <a:endParaRPr lang="en-US" sz="1200" b="0" strike="noStrike" spc="-1">
              <a:latin typeface="Arial"/>
            </a:endParaRPr>
          </a:p>
          <a:p>
            <a:pPr marL="636840">
              <a:lnSpc>
                <a:spcPct val="100000"/>
              </a:lnSpc>
              <a:spcBef>
                <a:spcPts val="459"/>
              </a:spcBef>
            </a:pPr>
            <a:r>
              <a:rPr lang="en-US" sz="1200" b="0" strike="noStrike" spc="-1">
                <a:solidFill>
                  <a:srgbClr val="000000"/>
                </a:solidFill>
                <a:latin typeface="Century Gothic"/>
                <a:ea typeface="Arial"/>
              </a:rPr>
              <a:t>	</a:t>
            </a:r>
            <a:r>
              <a:rPr lang="en-US" sz="1200" b="0" u="sng" strike="noStrike" spc="-1">
                <a:solidFill>
                  <a:srgbClr val="000000"/>
                </a:solidFill>
                <a:uFillTx/>
                <a:latin typeface="Century Gothic"/>
                <a:ea typeface="Arial"/>
              </a:rPr>
              <a:t>Enrollment</a:t>
            </a:r>
            <a:r>
              <a:rPr lang="en-US" sz="1200" b="0" strike="noStrike" spc="-1">
                <a:solidFill>
                  <a:srgbClr val="000000"/>
                </a:solidFill>
                <a:latin typeface="Century Gothic"/>
                <a:ea typeface="Arial"/>
              </a:rPr>
              <a:t> 67:42:10:14. 	</a:t>
            </a:r>
            <a:endParaRPr lang="en-US" sz="1200" b="0" strike="noStrike" spc="-1">
              <a:latin typeface="Arial"/>
            </a:endParaRPr>
          </a:p>
          <a:p>
            <a:pPr marL="636840">
              <a:lnSpc>
                <a:spcPct val="100000"/>
              </a:lnSpc>
              <a:spcBef>
                <a:spcPts val="459"/>
              </a:spcBef>
            </a:pPr>
            <a:r>
              <a:rPr lang="en-US" sz="1200" b="0" i="1" strike="noStrike" spc="-1">
                <a:solidFill>
                  <a:srgbClr val="000000"/>
                </a:solidFill>
                <a:latin typeface="Century Gothic"/>
                <a:ea typeface="Arial"/>
              </a:rPr>
              <a:t>Health standards for childcare children.</a:t>
            </a:r>
            <a:endParaRPr lang="en-US" sz="1200" b="0" strike="noStrike" spc="-1">
              <a:latin typeface="Arial"/>
            </a:endParaRPr>
          </a:p>
          <a:p>
            <a:pPr algn="just">
              <a:lnSpc>
                <a:spcPts val="1678"/>
              </a:lnSpc>
            </a:pPr>
            <a:endParaRPr lang="en-US" sz="1200" b="0" strike="noStrike" spc="-1">
              <a:latin typeface="Arial"/>
            </a:endParaRPr>
          </a:p>
        </p:txBody>
      </p:sp>
      <p:sp>
        <p:nvSpPr>
          <p:cNvPr id="219" name="CustomShape 13"/>
          <p:cNvSpPr/>
          <p:nvPr/>
        </p:nvSpPr>
        <p:spPr>
          <a:xfrm>
            <a:off x="2802240" y="471240"/>
            <a:ext cx="2167560" cy="864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ADMISSIONS</a:t>
            </a:r>
            <a:endParaRPr lang="en-US" sz="2429" b="0" strike="noStrike" spc="-1">
              <a:latin typeface="Arial"/>
            </a:endParaRPr>
          </a:p>
        </p:txBody>
      </p:sp>
      <p:sp>
        <p:nvSpPr>
          <p:cNvPr id="220" name="CustomShape 14"/>
          <p:cNvSpPr/>
          <p:nvPr/>
        </p:nvSpPr>
        <p:spPr>
          <a:xfrm>
            <a:off x="342720" y="1393200"/>
            <a:ext cx="270108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ENROLLMENT REQUIREMENTS</a:t>
            </a:r>
            <a:endParaRPr lang="en-US" sz="1400" b="0" strike="noStrike" spc="-1">
              <a:latin typeface="Arial"/>
            </a:endParaRPr>
          </a:p>
        </p:txBody>
      </p:sp>
      <p:sp>
        <p:nvSpPr>
          <p:cNvPr id="221" name="CustomShape 15"/>
          <p:cNvSpPr/>
          <p:nvPr/>
        </p:nvSpPr>
        <p:spPr>
          <a:xfrm>
            <a:off x="458640" y="4166280"/>
            <a:ext cx="181872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ENROLLMENT FEES</a:t>
            </a:r>
            <a:endParaRPr lang="en-US" sz="1400" b="0" strike="noStrike" spc="-1">
              <a:latin typeface="Arial"/>
            </a:endParaRPr>
          </a:p>
        </p:txBody>
      </p:sp>
      <p:sp>
        <p:nvSpPr>
          <p:cNvPr id="222" name="CustomShape 16"/>
          <p:cNvSpPr/>
          <p:nvPr/>
        </p:nvSpPr>
        <p:spPr>
          <a:xfrm>
            <a:off x="4023360" y="3062520"/>
            <a:ext cx="249372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REGISTRATION DOCUMENTS</a:t>
            </a:r>
            <a:endParaRPr lang="en-US" sz="1400" b="0" strike="noStrike" spc="-1">
              <a:latin typeface="Arial"/>
            </a:endParaRPr>
          </a:p>
        </p:txBody>
      </p:sp>
      <p:sp>
        <p:nvSpPr>
          <p:cNvPr id="223" name="CustomShape 17"/>
          <p:cNvSpPr/>
          <p:nvPr/>
        </p:nvSpPr>
        <p:spPr>
          <a:xfrm>
            <a:off x="329400" y="4606920"/>
            <a:ext cx="2472480" cy="2557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r>
              <a:rPr lang="en-US" sz="1200" b="1" u="sng" strike="noStrike" spc="-1">
                <a:solidFill>
                  <a:srgbClr val="000000"/>
                </a:solidFill>
                <a:uFillTx/>
                <a:latin typeface="Century Gothic"/>
                <a:ea typeface="Open Sans Light"/>
              </a:rPr>
              <a:t>Charges</a:t>
            </a:r>
            <a:r>
              <a:rPr lang="en-US" sz="1200" b="1" strike="noStrike" spc="-1">
                <a:solidFill>
                  <a:srgbClr val="000000"/>
                </a:solidFill>
                <a:latin typeface="Century Gothic"/>
                <a:ea typeface="Open Sans Light"/>
              </a:rPr>
              <a:t> 67:42:10:10</a:t>
            </a:r>
            <a:endParaRPr lang="en-US" sz="1200" b="0" strike="noStrike" spc="-1">
              <a:latin typeface="Arial"/>
            </a:endParaRPr>
          </a:p>
          <a:p>
            <a:pPr algn="just">
              <a:lnSpc>
                <a:spcPts val="1678"/>
              </a:lnSpc>
            </a:pPr>
            <a:endParaRPr lang="en-US" sz="1200" b="0" strike="noStrike" spc="-1">
              <a:latin typeface="Arial"/>
            </a:endParaRPr>
          </a:p>
          <a:p>
            <a:pPr algn="just">
              <a:lnSpc>
                <a:spcPts val="1678"/>
              </a:lnSpc>
            </a:pPr>
            <a:r>
              <a:rPr lang="en-US" sz="1200" b="0" strike="noStrike" spc="-1">
                <a:solidFill>
                  <a:srgbClr val="000000"/>
                </a:solidFill>
                <a:latin typeface="Open Sans Light"/>
                <a:ea typeface="Open Sans Light"/>
              </a:rPr>
              <a:t>One week's tuition will hold your child's spot for 3  months. No spots will be held until registration fee is paid. After 3 months, you are required to pay weekly tuition or forfeit your spot. Registration fees are non-refundable.</a:t>
            </a:r>
            <a:endParaRPr lang="en-US" sz="1200" b="0" strike="noStrike" spc="-1">
              <a:latin typeface="Arial"/>
            </a:endParaRPr>
          </a:p>
          <a:p>
            <a:pPr algn="just">
              <a:lnSpc>
                <a:spcPts val="1678"/>
              </a:lnSpc>
            </a:pPr>
            <a:r>
              <a:rPr lang="en-US" sz="1200" b="0" strike="noStrike" spc="-1">
                <a:solidFill>
                  <a:srgbClr val="000000"/>
                </a:solidFill>
                <a:latin typeface="Open Sans Light"/>
                <a:ea typeface="Open Sans Light"/>
              </a:rPr>
              <a:t>Exemption: Infant spot will be held 3 months after birth/hospital discharge. </a:t>
            </a:r>
            <a:endParaRPr lang="en-US" sz="1200" b="0" strike="noStrike" spc="-1">
              <a:latin typeface="Arial"/>
            </a:endParaRPr>
          </a:p>
        </p:txBody>
      </p:sp>
      <p:sp>
        <p:nvSpPr>
          <p:cNvPr id="224" name="CustomShape 18"/>
          <p:cNvSpPr/>
          <p:nvPr/>
        </p:nvSpPr>
        <p:spPr>
          <a:xfrm>
            <a:off x="-3385440" y="8153280"/>
            <a:ext cx="2409840" cy="4266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678"/>
              </a:lnSpc>
            </a:pPr>
            <a:endParaRPr lang="en-US" sz="1800" b="0" strike="noStrike" spc="-1">
              <a:latin typeface="Arial"/>
            </a:endParaRPr>
          </a:p>
          <a:p>
            <a:pPr algn="just">
              <a:lnSpc>
                <a:spcPts val="1678"/>
              </a:lnSpc>
            </a:pPr>
            <a:endParaRPr lang="en-US" sz="1800" b="0" strike="noStrike" spc="-1">
              <a:latin typeface="Arial"/>
            </a:endParaRPr>
          </a:p>
        </p:txBody>
      </p:sp>
      <p:grpSp>
        <p:nvGrpSpPr>
          <p:cNvPr id="225" name="Group 19"/>
          <p:cNvGrpSpPr/>
          <p:nvPr/>
        </p:nvGrpSpPr>
        <p:grpSpPr>
          <a:xfrm>
            <a:off x="488880" y="7872120"/>
            <a:ext cx="1993320" cy="367200"/>
            <a:chOff x="488880" y="7872120"/>
            <a:chExt cx="1993320" cy="367200"/>
          </a:xfrm>
        </p:grpSpPr>
        <p:sp>
          <p:nvSpPr>
            <p:cNvPr id="226" name="CustomShape 20"/>
            <p:cNvSpPr/>
            <p:nvPr/>
          </p:nvSpPr>
          <p:spPr>
            <a:xfrm>
              <a:off x="488880" y="7872120"/>
              <a:ext cx="1993320" cy="367200"/>
            </a:xfrm>
            <a:custGeom>
              <a:avLst/>
              <a:gdLst/>
              <a:ahLst/>
              <a:cxnLst/>
              <a:rect l="l" t="t" r="r" b="b"/>
              <a:pathLst>
                <a:path w="7038380" h="1297962">
                  <a:moveTo>
                    <a:pt x="60960" y="269240"/>
                  </a:moveTo>
                  <a:cubicBezTo>
                    <a:pt x="60960" y="154940"/>
                    <a:pt x="153670" y="62230"/>
                    <a:pt x="267970" y="62230"/>
                  </a:cubicBezTo>
                  <a:lnTo>
                    <a:pt x="682093" y="62230"/>
                  </a:lnTo>
                  <a:lnTo>
                    <a:pt x="68209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82093" y="157480"/>
                  </a:lnTo>
                  <a:lnTo>
                    <a:pt x="68209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84616" y="1297962"/>
                  </a:lnTo>
                  <a:lnTo>
                    <a:pt x="684616"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82093" y="1155722"/>
                  </a:lnTo>
                  <a:lnTo>
                    <a:pt x="682093" y="1139212"/>
                  </a:lnTo>
                  <a:lnTo>
                    <a:pt x="387350" y="1139212"/>
                  </a:lnTo>
                  <a:close/>
                  <a:moveTo>
                    <a:pt x="682093" y="1235732"/>
                  </a:moveTo>
                  <a:lnTo>
                    <a:pt x="6094106" y="1235732"/>
                  </a:lnTo>
                  <a:lnTo>
                    <a:pt x="6094106" y="1296691"/>
                  </a:lnTo>
                  <a:lnTo>
                    <a:pt x="682093" y="1296691"/>
                  </a:lnTo>
                  <a:lnTo>
                    <a:pt x="682093" y="1235732"/>
                  </a:lnTo>
                  <a:close/>
                  <a:moveTo>
                    <a:pt x="682093" y="1139211"/>
                  </a:moveTo>
                  <a:lnTo>
                    <a:pt x="6094106" y="1139211"/>
                  </a:lnTo>
                  <a:lnTo>
                    <a:pt x="6094106" y="1155722"/>
                  </a:lnTo>
                  <a:lnTo>
                    <a:pt x="682093" y="1155722"/>
                  </a:lnTo>
                  <a:lnTo>
                    <a:pt x="682093" y="1139211"/>
                  </a:lnTo>
                  <a:close/>
                  <a:moveTo>
                    <a:pt x="6976149" y="689632"/>
                  </a:moveTo>
                  <a:lnTo>
                    <a:pt x="6976149" y="1028722"/>
                  </a:lnTo>
                  <a:cubicBezTo>
                    <a:pt x="6976149" y="1143022"/>
                    <a:pt x="6883440" y="1235732"/>
                    <a:pt x="6769140" y="1235732"/>
                  </a:cubicBezTo>
                  <a:lnTo>
                    <a:pt x="6094106" y="1235732"/>
                  </a:lnTo>
                  <a:lnTo>
                    <a:pt x="6094106" y="1296692"/>
                  </a:lnTo>
                  <a:lnTo>
                    <a:pt x="6769140" y="1296692"/>
                  </a:lnTo>
                  <a:cubicBezTo>
                    <a:pt x="6917730" y="1296692"/>
                    <a:pt x="7038380" y="1176042"/>
                    <a:pt x="7038380" y="1027452"/>
                  </a:cubicBezTo>
                  <a:lnTo>
                    <a:pt x="7038380" y="689632"/>
                  </a:lnTo>
                  <a:lnTo>
                    <a:pt x="6976149" y="689632"/>
                  </a:lnTo>
                  <a:close/>
                  <a:moveTo>
                    <a:pt x="6879630" y="909342"/>
                  </a:moveTo>
                  <a:cubicBezTo>
                    <a:pt x="6879630" y="1036342"/>
                    <a:pt x="6776759" y="1139212"/>
                    <a:pt x="6649759" y="1139212"/>
                  </a:cubicBezTo>
                  <a:lnTo>
                    <a:pt x="6094106" y="1139212"/>
                  </a:lnTo>
                  <a:lnTo>
                    <a:pt x="6094106" y="1155722"/>
                  </a:lnTo>
                  <a:lnTo>
                    <a:pt x="6649759" y="1155722"/>
                  </a:lnTo>
                  <a:cubicBezTo>
                    <a:pt x="6785649" y="1155722"/>
                    <a:pt x="6896140" y="1045232"/>
                    <a:pt x="6896140" y="909342"/>
                  </a:cubicBezTo>
                  <a:lnTo>
                    <a:pt x="6896140" y="689632"/>
                  </a:lnTo>
                  <a:lnTo>
                    <a:pt x="6879630" y="689632"/>
                  </a:lnTo>
                  <a:lnTo>
                    <a:pt x="6879630" y="909342"/>
                  </a:lnTo>
                  <a:close/>
                  <a:moveTo>
                    <a:pt x="6976149" y="510108"/>
                  </a:moveTo>
                  <a:lnTo>
                    <a:pt x="7037109" y="510108"/>
                  </a:lnTo>
                  <a:lnTo>
                    <a:pt x="7037109" y="689632"/>
                  </a:lnTo>
                  <a:lnTo>
                    <a:pt x="6976149" y="689632"/>
                  </a:lnTo>
                  <a:lnTo>
                    <a:pt x="6976149" y="510108"/>
                  </a:lnTo>
                  <a:close/>
                  <a:moveTo>
                    <a:pt x="6879630" y="510108"/>
                  </a:moveTo>
                  <a:lnTo>
                    <a:pt x="6896140" y="510108"/>
                  </a:lnTo>
                  <a:lnTo>
                    <a:pt x="6896140" y="689632"/>
                  </a:lnTo>
                  <a:lnTo>
                    <a:pt x="6879630" y="689632"/>
                  </a:lnTo>
                  <a:lnTo>
                    <a:pt x="6879630" y="510108"/>
                  </a:lnTo>
                  <a:close/>
                  <a:moveTo>
                    <a:pt x="6769140" y="60960"/>
                  </a:moveTo>
                  <a:cubicBezTo>
                    <a:pt x="6883440" y="60960"/>
                    <a:pt x="6976149" y="153670"/>
                    <a:pt x="6976149" y="267970"/>
                  </a:cubicBezTo>
                  <a:lnTo>
                    <a:pt x="6976149" y="510108"/>
                  </a:lnTo>
                  <a:lnTo>
                    <a:pt x="7037109" y="510108"/>
                  </a:lnTo>
                  <a:lnTo>
                    <a:pt x="7037109" y="269240"/>
                  </a:lnTo>
                  <a:cubicBezTo>
                    <a:pt x="7037109" y="120650"/>
                    <a:pt x="6916459" y="0"/>
                    <a:pt x="6767870" y="0"/>
                  </a:cubicBezTo>
                  <a:lnTo>
                    <a:pt x="6091583" y="0"/>
                  </a:lnTo>
                  <a:lnTo>
                    <a:pt x="6091583" y="60960"/>
                  </a:lnTo>
                  <a:lnTo>
                    <a:pt x="6769140" y="60960"/>
                  </a:lnTo>
                  <a:close/>
                  <a:moveTo>
                    <a:pt x="6649759" y="142240"/>
                  </a:moveTo>
                  <a:lnTo>
                    <a:pt x="6094106" y="142240"/>
                  </a:lnTo>
                  <a:lnTo>
                    <a:pt x="6094106" y="158750"/>
                  </a:lnTo>
                  <a:lnTo>
                    <a:pt x="6649759" y="158750"/>
                  </a:lnTo>
                  <a:cubicBezTo>
                    <a:pt x="6776759" y="158750"/>
                    <a:pt x="6879630" y="261620"/>
                    <a:pt x="6879630" y="388620"/>
                  </a:cubicBezTo>
                  <a:lnTo>
                    <a:pt x="6879630" y="510146"/>
                  </a:lnTo>
                  <a:lnTo>
                    <a:pt x="6896140" y="510146"/>
                  </a:lnTo>
                  <a:lnTo>
                    <a:pt x="6896140" y="387350"/>
                  </a:lnTo>
                  <a:cubicBezTo>
                    <a:pt x="6896140" y="251460"/>
                    <a:pt x="6785649" y="142240"/>
                    <a:pt x="6649759" y="142240"/>
                  </a:cubicBezTo>
                  <a:close/>
                  <a:moveTo>
                    <a:pt x="682093" y="0"/>
                  </a:moveTo>
                  <a:lnTo>
                    <a:pt x="6094106" y="0"/>
                  </a:lnTo>
                  <a:lnTo>
                    <a:pt x="6094106" y="60960"/>
                  </a:lnTo>
                  <a:lnTo>
                    <a:pt x="682093" y="60960"/>
                  </a:lnTo>
                  <a:lnTo>
                    <a:pt x="682093" y="0"/>
                  </a:lnTo>
                  <a:close/>
                  <a:moveTo>
                    <a:pt x="682093" y="142240"/>
                  </a:moveTo>
                  <a:lnTo>
                    <a:pt x="6094106" y="142240"/>
                  </a:lnTo>
                  <a:lnTo>
                    <a:pt x="6094106" y="158750"/>
                  </a:lnTo>
                  <a:lnTo>
                    <a:pt x="682093" y="158750"/>
                  </a:lnTo>
                  <a:lnTo>
                    <a:pt x="68209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227" name="CustomShape 21"/>
          <p:cNvSpPr/>
          <p:nvPr/>
        </p:nvSpPr>
        <p:spPr>
          <a:xfrm>
            <a:off x="546120" y="7912800"/>
            <a:ext cx="18187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IMMUNIZATIONS</a:t>
            </a:r>
            <a:endParaRPr lang="en-US" sz="1400" b="0" strike="noStrike" spc="-1">
              <a:latin typeface="Arial"/>
            </a:endParaRPr>
          </a:p>
        </p:txBody>
      </p:sp>
      <p:sp>
        <p:nvSpPr>
          <p:cNvPr id="228" name="CustomShape 22"/>
          <p:cNvSpPr/>
          <p:nvPr/>
        </p:nvSpPr>
        <p:spPr>
          <a:xfrm>
            <a:off x="253800" y="8286120"/>
            <a:ext cx="731520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Open Sans Light"/>
                <a:ea typeface="Open Sans Light"/>
              </a:rPr>
              <a:t>All children are required to have a complete, up to date immunization record on file at BDA. This is per our licensing regulations. If you have chosen not to have your child immunized, please ask the center director for an immunization waiver form. Immunizations may be waived for certain reasons. Please discuss this with the center director to determine whether you have the right to be enrolled and not have your child immunized. Parents are required to have a wavier on file in place of an immunization record, so that the center can maintain compliance with licensing regulations.</a:t>
            </a:r>
            <a:endParaRPr lang="en-US" sz="1200" b="0" strike="noStrike" spc="-1">
              <a:latin typeface="Arial"/>
            </a:endParaRPr>
          </a:p>
        </p:txBody>
      </p:sp>
      <p:sp>
        <p:nvSpPr>
          <p:cNvPr id="229" name="CustomShape 23"/>
          <p:cNvSpPr/>
          <p:nvPr/>
        </p:nvSpPr>
        <p:spPr>
          <a:xfrm>
            <a:off x="3418200" y="6881760"/>
            <a:ext cx="402444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1" strike="noStrike" spc="-1">
                <a:latin typeface="Century Gothic"/>
                <a:ea typeface="Arial"/>
              </a:rPr>
              <a:t>As a licensed provider, we shall not discriminate in relation to admissions based on race, creed, color, national origin, religion or sex.</a:t>
            </a:r>
            <a:endParaRPr lang="en-US" sz="12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1"/>
          <p:cNvGrpSpPr/>
          <p:nvPr/>
        </p:nvGrpSpPr>
        <p:grpSpPr>
          <a:xfrm>
            <a:off x="0" y="0"/>
            <a:ext cx="7772040" cy="10058040"/>
            <a:chOff x="0" y="0"/>
            <a:chExt cx="7772040" cy="10058040"/>
          </a:xfrm>
        </p:grpSpPr>
        <p:sp>
          <p:nvSpPr>
            <p:cNvPr id="231"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32" name="Group 3"/>
          <p:cNvGrpSpPr/>
          <p:nvPr/>
        </p:nvGrpSpPr>
        <p:grpSpPr>
          <a:xfrm>
            <a:off x="229320" y="5871240"/>
            <a:ext cx="3266640" cy="409680"/>
            <a:chOff x="229320" y="5871240"/>
            <a:chExt cx="3266640" cy="409680"/>
          </a:xfrm>
        </p:grpSpPr>
        <p:sp>
          <p:nvSpPr>
            <p:cNvPr id="233" name="CustomShape 4"/>
            <p:cNvSpPr/>
            <p:nvPr/>
          </p:nvSpPr>
          <p:spPr>
            <a:xfrm>
              <a:off x="229320" y="5871240"/>
              <a:ext cx="3266640" cy="409680"/>
            </a:xfrm>
            <a:custGeom>
              <a:avLst/>
              <a:gdLst/>
              <a:ahLst/>
              <a:cxnLst/>
              <a:rect l="l" t="t" r="r" b="b"/>
              <a:pathLst>
                <a:path w="10339243" h="1297962">
                  <a:moveTo>
                    <a:pt x="60960" y="269240"/>
                  </a:moveTo>
                  <a:cubicBezTo>
                    <a:pt x="60960" y="154940"/>
                    <a:pt x="153670" y="62230"/>
                    <a:pt x="267970" y="62230"/>
                  </a:cubicBezTo>
                  <a:lnTo>
                    <a:pt x="776992" y="62230"/>
                  </a:lnTo>
                  <a:lnTo>
                    <a:pt x="776992"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76993" y="157480"/>
                  </a:lnTo>
                  <a:lnTo>
                    <a:pt x="77699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80891" y="1297962"/>
                  </a:lnTo>
                  <a:lnTo>
                    <a:pt x="78089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76993" y="1155722"/>
                  </a:lnTo>
                  <a:lnTo>
                    <a:pt x="776993" y="1139212"/>
                  </a:lnTo>
                  <a:lnTo>
                    <a:pt x="387350" y="1139212"/>
                  </a:lnTo>
                  <a:close/>
                  <a:moveTo>
                    <a:pt x="776993" y="1235732"/>
                  </a:moveTo>
                  <a:lnTo>
                    <a:pt x="9139153" y="1235732"/>
                  </a:lnTo>
                  <a:lnTo>
                    <a:pt x="9139153" y="1296691"/>
                  </a:lnTo>
                  <a:lnTo>
                    <a:pt x="776993" y="1296691"/>
                  </a:lnTo>
                  <a:lnTo>
                    <a:pt x="776993" y="1235732"/>
                  </a:lnTo>
                  <a:close/>
                  <a:moveTo>
                    <a:pt x="776993" y="1139211"/>
                  </a:moveTo>
                  <a:lnTo>
                    <a:pt x="9139153" y="1139211"/>
                  </a:lnTo>
                  <a:lnTo>
                    <a:pt x="9139153" y="1155722"/>
                  </a:lnTo>
                  <a:lnTo>
                    <a:pt x="776993" y="1155722"/>
                  </a:lnTo>
                  <a:lnTo>
                    <a:pt x="776993" y="1139211"/>
                  </a:lnTo>
                  <a:close/>
                  <a:moveTo>
                    <a:pt x="10277013" y="689632"/>
                  </a:moveTo>
                  <a:lnTo>
                    <a:pt x="10277013" y="1028722"/>
                  </a:lnTo>
                  <a:cubicBezTo>
                    <a:pt x="10277013" y="1143022"/>
                    <a:pt x="10184303" y="1235732"/>
                    <a:pt x="10070003" y="1235732"/>
                  </a:cubicBezTo>
                  <a:lnTo>
                    <a:pt x="9139153" y="1235732"/>
                  </a:lnTo>
                  <a:lnTo>
                    <a:pt x="9139153" y="1296692"/>
                  </a:lnTo>
                  <a:lnTo>
                    <a:pt x="10070003" y="1296692"/>
                  </a:lnTo>
                  <a:cubicBezTo>
                    <a:pt x="10218593" y="1296692"/>
                    <a:pt x="10339243" y="1176042"/>
                    <a:pt x="10339243" y="1027452"/>
                  </a:cubicBezTo>
                  <a:lnTo>
                    <a:pt x="10339243" y="689632"/>
                  </a:lnTo>
                  <a:lnTo>
                    <a:pt x="10277013" y="689632"/>
                  </a:lnTo>
                  <a:close/>
                  <a:moveTo>
                    <a:pt x="10180493" y="909342"/>
                  </a:moveTo>
                  <a:cubicBezTo>
                    <a:pt x="10180493" y="1036342"/>
                    <a:pt x="10077623" y="1139212"/>
                    <a:pt x="9950623" y="1139212"/>
                  </a:cubicBezTo>
                  <a:lnTo>
                    <a:pt x="9139153" y="1139212"/>
                  </a:lnTo>
                  <a:lnTo>
                    <a:pt x="9139153" y="1155722"/>
                  </a:lnTo>
                  <a:lnTo>
                    <a:pt x="9950623" y="1155722"/>
                  </a:lnTo>
                  <a:cubicBezTo>
                    <a:pt x="10086513" y="1155722"/>
                    <a:pt x="10197003" y="1045232"/>
                    <a:pt x="10197003" y="909342"/>
                  </a:cubicBezTo>
                  <a:lnTo>
                    <a:pt x="10197003" y="689632"/>
                  </a:lnTo>
                  <a:lnTo>
                    <a:pt x="10180493" y="689632"/>
                  </a:lnTo>
                  <a:lnTo>
                    <a:pt x="10180493" y="909342"/>
                  </a:lnTo>
                  <a:close/>
                  <a:moveTo>
                    <a:pt x="10277013" y="510108"/>
                  </a:moveTo>
                  <a:lnTo>
                    <a:pt x="10337973" y="510108"/>
                  </a:lnTo>
                  <a:lnTo>
                    <a:pt x="10337973" y="689632"/>
                  </a:lnTo>
                  <a:lnTo>
                    <a:pt x="10277013" y="689632"/>
                  </a:lnTo>
                  <a:lnTo>
                    <a:pt x="10277013" y="510108"/>
                  </a:lnTo>
                  <a:close/>
                  <a:moveTo>
                    <a:pt x="10180493" y="510108"/>
                  </a:moveTo>
                  <a:lnTo>
                    <a:pt x="10197003" y="510108"/>
                  </a:lnTo>
                  <a:lnTo>
                    <a:pt x="10197003" y="689632"/>
                  </a:lnTo>
                  <a:lnTo>
                    <a:pt x="10180493" y="689632"/>
                  </a:lnTo>
                  <a:lnTo>
                    <a:pt x="10180493" y="510108"/>
                  </a:lnTo>
                  <a:close/>
                  <a:moveTo>
                    <a:pt x="10070003" y="60960"/>
                  </a:moveTo>
                  <a:cubicBezTo>
                    <a:pt x="10184303" y="60960"/>
                    <a:pt x="10277013" y="153670"/>
                    <a:pt x="10277013" y="267970"/>
                  </a:cubicBezTo>
                  <a:lnTo>
                    <a:pt x="10277013" y="510108"/>
                  </a:lnTo>
                  <a:lnTo>
                    <a:pt x="10337973" y="510108"/>
                  </a:lnTo>
                  <a:lnTo>
                    <a:pt x="10337973" y="269240"/>
                  </a:lnTo>
                  <a:cubicBezTo>
                    <a:pt x="10337973" y="120650"/>
                    <a:pt x="10217323" y="0"/>
                    <a:pt x="10068733" y="0"/>
                  </a:cubicBezTo>
                  <a:lnTo>
                    <a:pt x="9135254" y="0"/>
                  </a:lnTo>
                  <a:lnTo>
                    <a:pt x="9135254" y="60960"/>
                  </a:lnTo>
                  <a:lnTo>
                    <a:pt x="10070003" y="60960"/>
                  </a:lnTo>
                  <a:close/>
                  <a:moveTo>
                    <a:pt x="9950623" y="142240"/>
                  </a:moveTo>
                  <a:lnTo>
                    <a:pt x="9139153" y="142240"/>
                  </a:lnTo>
                  <a:lnTo>
                    <a:pt x="9139153" y="158750"/>
                  </a:lnTo>
                  <a:lnTo>
                    <a:pt x="9950623" y="158750"/>
                  </a:lnTo>
                  <a:cubicBezTo>
                    <a:pt x="10077623" y="158750"/>
                    <a:pt x="10180493" y="261620"/>
                    <a:pt x="10180493" y="388620"/>
                  </a:cubicBezTo>
                  <a:lnTo>
                    <a:pt x="10180493" y="510146"/>
                  </a:lnTo>
                  <a:lnTo>
                    <a:pt x="10197003" y="510146"/>
                  </a:lnTo>
                  <a:lnTo>
                    <a:pt x="10197003" y="387350"/>
                  </a:lnTo>
                  <a:cubicBezTo>
                    <a:pt x="10197003" y="251460"/>
                    <a:pt x="10086513" y="142240"/>
                    <a:pt x="9950623" y="142240"/>
                  </a:cubicBezTo>
                  <a:close/>
                  <a:moveTo>
                    <a:pt x="776993" y="0"/>
                  </a:moveTo>
                  <a:lnTo>
                    <a:pt x="9139153" y="0"/>
                  </a:lnTo>
                  <a:lnTo>
                    <a:pt x="9139153" y="60960"/>
                  </a:lnTo>
                  <a:lnTo>
                    <a:pt x="776993" y="60960"/>
                  </a:lnTo>
                  <a:lnTo>
                    <a:pt x="776993" y="0"/>
                  </a:lnTo>
                  <a:close/>
                  <a:moveTo>
                    <a:pt x="776993" y="142240"/>
                  </a:moveTo>
                  <a:lnTo>
                    <a:pt x="9139153" y="142240"/>
                  </a:lnTo>
                  <a:lnTo>
                    <a:pt x="9139153" y="158750"/>
                  </a:lnTo>
                  <a:lnTo>
                    <a:pt x="776993" y="158750"/>
                  </a:lnTo>
                  <a:lnTo>
                    <a:pt x="77699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34" name="Group 5"/>
          <p:cNvGrpSpPr/>
          <p:nvPr/>
        </p:nvGrpSpPr>
        <p:grpSpPr>
          <a:xfrm>
            <a:off x="3735000" y="4021200"/>
            <a:ext cx="2631960" cy="367200"/>
            <a:chOff x="3735000" y="4021200"/>
            <a:chExt cx="2631960" cy="367200"/>
          </a:xfrm>
        </p:grpSpPr>
        <p:sp>
          <p:nvSpPr>
            <p:cNvPr id="235" name="CustomShape 6"/>
            <p:cNvSpPr/>
            <p:nvPr/>
          </p:nvSpPr>
          <p:spPr>
            <a:xfrm>
              <a:off x="3735000" y="4021200"/>
              <a:ext cx="2631960" cy="367200"/>
            </a:xfrm>
            <a:custGeom>
              <a:avLst/>
              <a:gdLst/>
              <a:ahLst/>
              <a:cxnLst/>
              <a:rect l="l" t="t" r="r" b="b"/>
              <a:pathLst>
                <a:path w="9291813" h="1297962">
                  <a:moveTo>
                    <a:pt x="60960" y="269240"/>
                  </a:moveTo>
                  <a:cubicBezTo>
                    <a:pt x="60960" y="154940"/>
                    <a:pt x="153670" y="62230"/>
                    <a:pt x="267970" y="62230"/>
                  </a:cubicBezTo>
                  <a:lnTo>
                    <a:pt x="746879" y="62230"/>
                  </a:lnTo>
                  <a:lnTo>
                    <a:pt x="746879"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46879" y="157480"/>
                  </a:lnTo>
                  <a:lnTo>
                    <a:pt x="746879"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50341" y="1297962"/>
                  </a:lnTo>
                  <a:lnTo>
                    <a:pt x="75034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46879" y="1155722"/>
                  </a:lnTo>
                  <a:lnTo>
                    <a:pt x="746879" y="1139212"/>
                  </a:lnTo>
                  <a:lnTo>
                    <a:pt x="387350" y="1139212"/>
                  </a:lnTo>
                  <a:close/>
                  <a:moveTo>
                    <a:pt x="746879" y="1235732"/>
                  </a:moveTo>
                  <a:lnTo>
                    <a:pt x="8172898" y="1235732"/>
                  </a:lnTo>
                  <a:lnTo>
                    <a:pt x="8172898" y="1296691"/>
                  </a:lnTo>
                  <a:lnTo>
                    <a:pt x="746879" y="1296691"/>
                  </a:lnTo>
                  <a:lnTo>
                    <a:pt x="746879" y="1235732"/>
                  </a:lnTo>
                  <a:close/>
                  <a:moveTo>
                    <a:pt x="746879" y="1139211"/>
                  </a:moveTo>
                  <a:lnTo>
                    <a:pt x="8172898" y="1139211"/>
                  </a:lnTo>
                  <a:lnTo>
                    <a:pt x="8172898" y="1155722"/>
                  </a:lnTo>
                  <a:lnTo>
                    <a:pt x="746879" y="1155722"/>
                  </a:lnTo>
                  <a:lnTo>
                    <a:pt x="746879" y="1139211"/>
                  </a:lnTo>
                  <a:close/>
                  <a:moveTo>
                    <a:pt x="9229583" y="689632"/>
                  </a:moveTo>
                  <a:lnTo>
                    <a:pt x="9229583" y="1028722"/>
                  </a:lnTo>
                  <a:cubicBezTo>
                    <a:pt x="9229583" y="1143022"/>
                    <a:pt x="9136873" y="1235732"/>
                    <a:pt x="9022573" y="1235732"/>
                  </a:cubicBezTo>
                  <a:lnTo>
                    <a:pt x="8172899" y="1235732"/>
                  </a:lnTo>
                  <a:lnTo>
                    <a:pt x="8172899" y="1296692"/>
                  </a:lnTo>
                  <a:lnTo>
                    <a:pt x="9022573" y="1296692"/>
                  </a:lnTo>
                  <a:cubicBezTo>
                    <a:pt x="9171163" y="1296692"/>
                    <a:pt x="9291813" y="1176042"/>
                    <a:pt x="9291813" y="1027452"/>
                  </a:cubicBezTo>
                  <a:lnTo>
                    <a:pt x="9291813" y="689632"/>
                  </a:lnTo>
                  <a:lnTo>
                    <a:pt x="9229583" y="689632"/>
                  </a:lnTo>
                  <a:close/>
                  <a:moveTo>
                    <a:pt x="9133063" y="909342"/>
                  </a:moveTo>
                  <a:cubicBezTo>
                    <a:pt x="9133063" y="1036342"/>
                    <a:pt x="9030193" y="1139212"/>
                    <a:pt x="8903193" y="1139212"/>
                  </a:cubicBezTo>
                  <a:lnTo>
                    <a:pt x="8172898" y="1139212"/>
                  </a:lnTo>
                  <a:lnTo>
                    <a:pt x="8172898" y="1155722"/>
                  </a:lnTo>
                  <a:lnTo>
                    <a:pt x="8903193" y="1155722"/>
                  </a:lnTo>
                  <a:cubicBezTo>
                    <a:pt x="9039083" y="1155722"/>
                    <a:pt x="9149573" y="1045232"/>
                    <a:pt x="9149573" y="909342"/>
                  </a:cubicBezTo>
                  <a:lnTo>
                    <a:pt x="9149573" y="689632"/>
                  </a:lnTo>
                  <a:lnTo>
                    <a:pt x="9133063" y="689632"/>
                  </a:lnTo>
                  <a:lnTo>
                    <a:pt x="9133063" y="909342"/>
                  </a:lnTo>
                  <a:close/>
                  <a:moveTo>
                    <a:pt x="9229583" y="510108"/>
                  </a:moveTo>
                  <a:lnTo>
                    <a:pt x="9290543" y="510108"/>
                  </a:lnTo>
                  <a:lnTo>
                    <a:pt x="9290543" y="689632"/>
                  </a:lnTo>
                  <a:lnTo>
                    <a:pt x="9229583" y="689632"/>
                  </a:lnTo>
                  <a:lnTo>
                    <a:pt x="9229583" y="510108"/>
                  </a:lnTo>
                  <a:close/>
                  <a:moveTo>
                    <a:pt x="9133063" y="510108"/>
                  </a:moveTo>
                  <a:lnTo>
                    <a:pt x="9149573" y="510108"/>
                  </a:lnTo>
                  <a:lnTo>
                    <a:pt x="9149573" y="689632"/>
                  </a:lnTo>
                  <a:lnTo>
                    <a:pt x="9133063" y="689632"/>
                  </a:lnTo>
                  <a:lnTo>
                    <a:pt x="9133063" y="510108"/>
                  </a:lnTo>
                  <a:close/>
                  <a:moveTo>
                    <a:pt x="9022573" y="60960"/>
                  </a:moveTo>
                  <a:cubicBezTo>
                    <a:pt x="9136873" y="60960"/>
                    <a:pt x="9229583" y="153670"/>
                    <a:pt x="9229583" y="267970"/>
                  </a:cubicBezTo>
                  <a:lnTo>
                    <a:pt x="9229583" y="510108"/>
                  </a:lnTo>
                  <a:lnTo>
                    <a:pt x="9290543" y="510108"/>
                  </a:lnTo>
                  <a:lnTo>
                    <a:pt x="9290543" y="269240"/>
                  </a:lnTo>
                  <a:cubicBezTo>
                    <a:pt x="9290543" y="120650"/>
                    <a:pt x="9169893" y="0"/>
                    <a:pt x="9021303" y="0"/>
                  </a:cubicBezTo>
                  <a:lnTo>
                    <a:pt x="8169436" y="0"/>
                  </a:lnTo>
                  <a:lnTo>
                    <a:pt x="8169436" y="60960"/>
                  </a:lnTo>
                  <a:lnTo>
                    <a:pt x="9022573" y="60960"/>
                  </a:lnTo>
                  <a:close/>
                  <a:moveTo>
                    <a:pt x="8903193" y="142240"/>
                  </a:moveTo>
                  <a:lnTo>
                    <a:pt x="8172898" y="142240"/>
                  </a:lnTo>
                  <a:lnTo>
                    <a:pt x="8172898" y="158750"/>
                  </a:lnTo>
                  <a:lnTo>
                    <a:pt x="8903193" y="158750"/>
                  </a:lnTo>
                  <a:cubicBezTo>
                    <a:pt x="9030193" y="158750"/>
                    <a:pt x="9133063" y="261620"/>
                    <a:pt x="9133063" y="388620"/>
                  </a:cubicBezTo>
                  <a:lnTo>
                    <a:pt x="9133063" y="510146"/>
                  </a:lnTo>
                  <a:lnTo>
                    <a:pt x="9149573" y="510146"/>
                  </a:lnTo>
                  <a:lnTo>
                    <a:pt x="9149573" y="387350"/>
                  </a:lnTo>
                  <a:cubicBezTo>
                    <a:pt x="9149573" y="251460"/>
                    <a:pt x="9039083" y="142240"/>
                    <a:pt x="8903193" y="142240"/>
                  </a:cubicBezTo>
                  <a:close/>
                  <a:moveTo>
                    <a:pt x="746879" y="0"/>
                  </a:moveTo>
                  <a:lnTo>
                    <a:pt x="8172899" y="0"/>
                  </a:lnTo>
                  <a:lnTo>
                    <a:pt x="8172899" y="60960"/>
                  </a:lnTo>
                  <a:lnTo>
                    <a:pt x="746879" y="60960"/>
                  </a:lnTo>
                  <a:lnTo>
                    <a:pt x="746879" y="0"/>
                  </a:lnTo>
                  <a:close/>
                  <a:moveTo>
                    <a:pt x="746879" y="142240"/>
                  </a:moveTo>
                  <a:lnTo>
                    <a:pt x="8172899" y="142240"/>
                  </a:lnTo>
                  <a:lnTo>
                    <a:pt x="8172899" y="158750"/>
                  </a:lnTo>
                  <a:lnTo>
                    <a:pt x="746879" y="158750"/>
                  </a:lnTo>
                  <a:lnTo>
                    <a:pt x="746879"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36" name="Group 7"/>
          <p:cNvGrpSpPr/>
          <p:nvPr/>
        </p:nvGrpSpPr>
        <p:grpSpPr>
          <a:xfrm>
            <a:off x="5465160" y="7260120"/>
            <a:ext cx="1803240" cy="367560"/>
            <a:chOff x="5465160" y="7260120"/>
            <a:chExt cx="1803240" cy="367560"/>
          </a:xfrm>
        </p:grpSpPr>
        <p:sp>
          <p:nvSpPr>
            <p:cNvPr id="237" name="CustomShape 8"/>
            <p:cNvSpPr/>
            <p:nvPr/>
          </p:nvSpPr>
          <p:spPr>
            <a:xfrm>
              <a:off x="5465160" y="7260120"/>
              <a:ext cx="1803240" cy="367560"/>
            </a:xfrm>
            <a:custGeom>
              <a:avLst/>
              <a:gdLst/>
              <a:ahLst/>
              <a:cxnLst/>
              <a:rect l="l" t="t" r="r" b="b"/>
              <a:pathLst>
                <a:path w="9291813" h="1297962">
                  <a:moveTo>
                    <a:pt x="60960" y="269240"/>
                  </a:moveTo>
                  <a:cubicBezTo>
                    <a:pt x="60960" y="154940"/>
                    <a:pt x="153670" y="62230"/>
                    <a:pt x="267970" y="62230"/>
                  </a:cubicBezTo>
                  <a:lnTo>
                    <a:pt x="746879" y="62230"/>
                  </a:lnTo>
                  <a:lnTo>
                    <a:pt x="746879"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46879" y="157480"/>
                  </a:lnTo>
                  <a:lnTo>
                    <a:pt x="746879"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50341" y="1297962"/>
                  </a:lnTo>
                  <a:lnTo>
                    <a:pt x="75034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46879" y="1155722"/>
                  </a:lnTo>
                  <a:lnTo>
                    <a:pt x="746879" y="1139212"/>
                  </a:lnTo>
                  <a:lnTo>
                    <a:pt x="387350" y="1139212"/>
                  </a:lnTo>
                  <a:close/>
                  <a:moveTo>
                    <a:pt x="746879" y="1235732"/>
                  </a:moveTo>
                  <a:lnTo>
                    <a:pt x="8172898" y="1235732"/>
                  </a:lnTo>
                  <a:lnTo>
                    <a:pt x="8172898" y="1296691"/>
                  </a:lnTo>
                  <a:lnTo>
                    <a:pt x="746879" y="1296691"/>
                  </a:lnTo>
                  <a:lnTo>
                    <a:pt x="746879" y="1235732"/>
                  </a:lnTo>
                  <a:close/>
                  <a:moveTo>
                    <a:pt x="746879" y="1139211"/>
                  </a:moveTo>
                  <a:lnTo>
                    <a:pt x="8172898" y="1139211"/>
                  </a:lnTo>
                  <a:lnTo>
                    <a:pt x="8172898" y="1155722"/>
                  </a:lnTo>
                  <a:lnTo>
                    <a:pt x="746879" y="1155722"/>
                  </a:lnTo>
                  <a:lnTo>
                    <a:pt x="746879" y="1139211"/>
                  </a:lnTo>
                  <a:close/>
                  <a:moveTo>
                    <a:pt x="9229583" y="689632"/>
                  </a:moveTo>
                  <a:lnTo>
                    <a:pt x="9229583" y="1028722"/>
                  </a:lnTo>
                  <a:cubicBezTo>
                    <a:pt x="9229583" y="1143022"/>
                    <a:pt x="9136873" y="1235732"/>
                    <a:pt x="9022573" y="1235732"/>
                  </a:cubicBezTo>
                  <a:lnTo>
                    <a:pt x="8172899" y="1235732"/>
                  </a:lnTo>
                  <a:lnTo>
                    <a:pt x="8172899" y="1296692"/>
                  </a:lnTo>
                  <a:lnTo>
                    <a:pt x="9022573" y="1296692"/>
                  </a:lnTo>
                  <a:cubicBezTo>
                    <a:pt x="9171163" y="1296692"/>
                    <a:pt x="9291813" y="1176042"/>
                    <a:pt x="9291813" y="1027452"/>
                  </a:cubicBezTo>
                  <a:lnTo>
                    <a:pt x="9291813" y="689632"/>
                  </a:lnTo>
                  <a:lnTo>
                    <a:pt x="9229583" y="689632"/>
                  </a:lnTo>
                  <a:close/>
                  <a:moveTo>
                    <a:pt x="9133063" y="909342"/>
                  </a:moveTo>
                  <a:cubicBezTo>
                    <a:pt x="9133063" y="1036342"/>
                    <a:pt x="9030193" y="1139212"/>
                    <a:pt x="8903193" y="1139212"/>
                  </a:cubicBezTo>
                  <a:lnTo>
                    <a:pt x="8172898" y="1139212"/>
                  </a:lnTo>
                  <a:lnTo>
                    <a:pt x="8172898" y="1155722"/>
                  </a:lnTo>
                  <a:lnTo>
                    <a:pt x="8903193" y="1155722"/>
                  </a:lnTo>
                  <a:cubicBezTo>
                    <a:pt x="9039083" y="1155722"/>
                    <a:pt x="9149573" y="1045232"/>
                    <a:pt x="9149573" y="909342"/>
                  </a:cubicBezTo>
                  <a:lnTo>
                    <a:pt x="9149573" y="689632"/>
                  </a:lnTo>
                  <a:lnTo>
                    <a:pt x="9133063" y="689632"/>
                  </a:lnTo>
                  <a:lnTo>
                    <a:pt x="9133063" y="909342"/>
                  </a:lnTo>
                  <a:close/>
                  <a:moveTo>
                    <a:pt x="9229583" y="510108"/>
                  </a:moveTo>
                  <a:lnTo>
                    <a:pt x="9290543" y="510108"/>
                  </a:lnTo>
                  <a:lnTo>
                    <a:pt x="9290543" y="689632"/>
                  </a:lnTo>
                  <a:lnTo>
                    <a:pt x="9229583" y="689632"/>
                  </a:lnTo>
                  <a:lnTo>
                    <a:pt x="9229583" y="510108"/>
                  </a:lnTo>
                  <a:close/>
                  <a:moveTo>
                    <a:pt x="9133063" y="510108"/>
                  </a:moveTo>
                  <a:lnTo>
                    <a:pt x="9149573" y="510108"/>
                  </a:lnTo>
                  <a:lnTo>
                    <a:pt x="9149573" y="689632"/>
                  </a:lnTo>
                  <a:lnTo>
                    <a:pt x="9133063" y="689632"/>
                  </a:lnTo>
                  <a:lnTo>
                    <a:pt x="9133063" y="510108"/>
                  </a:lnTo>
                  <a:close/>
                  <a:moveTo>
                    <a:pt x="9022573" y="60960"/>
                  </a:moveTo>
                  <a:cubicBezTo>
                    <a:pt x="9136873" y="60960"/>
                    <a:pt x="9229583" y="153670"/>
                    <a:pt x="9229583" y="267970"/>
                  </a:cubicBezTo>
                  <a:lnTo>
                    <a:pt x="9229583" y="510108"/>
                  </a:lnTo>
                  <a:lnTo>
                    <a:pt x="9290543" y="510108"/>
                  </a:lnTo>
                  <a:lnTo>
                    <a:pt x="9290543" y="269240"/>
                  </a:lnTo>
                  <a:cubicBezTo>
                    <a:pt x="9290543" y="120650"/>
                    <a:pt x="9169893" y="0"/>
                    <a:pt x="9021303" y="0"/>
                  </a:cubicBezTo>
                  <a:lnTo>
                    <a:pt x="8169436" y="0"/>
                  </a:lnTo>
                  <a:lnTo>
                    <a:pt x="8169436" y="60960"/>
                  </a:lnTo>
                  <a:lnTo>
                    <a:pt x="9022573" y="60960"/>
                  </a:lnTo>
                  <a:close/>
                  <a:moveTo>
                    <a:pt x="8903193" y="142240"/>
                  </a:moveTo>
                  <a:lnTo>
                    <a:pt x="8172898" y="142240"/>
                  </a:lnTo>
                  <a:lnTo>
                    <a:pt x="8172898" y="158750"/>
                  </a:lnTo>
                  <a:lnTo>
                    <a:pt x="8903193" y="158750"/>
                  </a:lnTo>
                  <a:cubicBezTo>
                    <a:pt x="9030193" y="158750"/>
                    <a:pt x="9133063" y="261620"/>
                    <a:pt x="9133063" y="388620"/>
                  </a:cubicBezTo>
                  <a:lnTo>
                    <a:pt x="9133063" y="510146"/>
                  </a:lnTo>
                  <a:lnTo>
                    <a:pt x="9149573" y="510146"/>
                  </a:lnTo>
                  <a:lnTo>
                    <a:pt x="9149573" y="387350"/>
                  </a:lnTo>
                  <a:cubicBezTo>
                    <a:pt x="9149573" y="251460"/>
                    <a:pt x="9039083" y="142240"/>
                    <a:pt x="8903193" y="142240"/>
                  </a:cubicBezTo>
                  <a:close/>
                  <a:moveTo>
                    <a:pt x="746879" y="0"/>
                  </a:moveTo>
                  <a:lnTo>
                    <a:pt x="8172899" y="0"/>
                  </a:lnTo>
                  <a:lnTo>
                    <a:pt x="8172899" y="60960"/>
                  </a:lnTo>
                  <a:lnTo>
                    <a:pt x="746879" y="60960"/>
                  </a:lnTo>
                  <a:lnTo>
                    <a:pt x="746879" y="0"/>
                  </a:lnTo>
                  <a:close/>
                  <a:moveTo>
                    <a:pt x="746879" y="142240"/>
                  </a:moveTo>
                  <a:lnTo>
                    <a:pt x="8172899" y="142240"/>
                  </a:lnTo>
                  <a:lnTo>
                    <a:pt x="8172899" y="158750"/>
                  </a:lnTo>
                  <a:lnTo>
                    <a:pt x="746879" y="158750"/>
                  </a:lnTo>
                  <a:lnTo>
                    <a:pt x="746879"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pic>
        <p:nvPicPr>
          <p:cNvPr id="238" name="Picture 12"/>
          <p:cNvPicPr/>
          <p:nvPr/>
        </p:nvPicPr>
        <p:blipFill>
          <a:blip r:embed="rId2"/>
          <a:srcRect l="512" r="512" b="7863"/>
          <a:stretch/>
        </p:blipFill>
        <p:spPr>
          <a:xfrm>
            <a:off x="5562720" y="337320"/>
            <a:ext cx="1873440" cy="1580040"/>
          </a:xfrm>
          <a:prstGeom prst="rect">
            <a:avLst/>
          </a:prstGeom>
          <a:ln>
            <a:noFill/>
          </a:ln>
        </p:spPr>
      </p:pic>
      <p:sp>
        <p:nvSpPr>
          <p:cNvPr id="239" name="CustomShape 9"/>
          <p:cNvSpPr/>
          <p:nvPr/>
        </p:nvSpPr>
        <p:spPr>
          <a:xfrm>
            <a:off x="278640" y="5955840"/>
            <a:ext cx="309456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SIBLING ENROLLMENT PROGRAM</a:t>
            </a:r>
            <a:endParaRPr lang="en-US" sz="1400" b="0" strike="noStrike" spc="-1">
              <a:latin typeface="Arial"/>
            </a:endParaRPr>
          </a:p>
        </p:txBody>
      </p:sp>
      <p:sp>
        <p:nvSpPr>
          <p:cNvPr id="240" name="CustomShape 10"/>
          <p:cNvSpPr/>
          <p:nvPr/>
        </p:nvSpPr>
        <p:spPr>
          <a:xfrm>
            <a:off x="3714480" y="4060080"/>
            <a:ext cx="24937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WAITLIST INFORMATION</a:t>
            </a:r>
            <a:endParaRPr lang="en-US" sz="1400" b="0" strike="noStrike" spc="-1">
              <a:latin typeface="Arial"/>
            </a:endParaRPr>
          </a:p>
        </p:txBody>
      </p:sp>
      <p:sp>
        <p:nvSpPr>
          <p:cNvPr id="241" name="CustomShape 11"/>
          <p:cNvSpPr/>
          <p:nvPr/>
        </p:nvSpPr>
        <p:spPr>
          <a:xfrm>
            <a:off x="5119920" y="7323840"/>
            <a:ext cx="24937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DISCOUNT</a:t>
            </a:r>
            <a:endParaRPr lang="en-US" sz="1400" b="0" strike="noStrike" spc="-1">
              <a:latin typeface="Arial"/>
            </a:endParaRPr>
          </a:p>
        </p:txBody>
      </p:sp>
      <p:sp>
        <p:nvSpPr>
          <p:cNvPr id="242" name="CustomShape 12"/>
          <p:cNvSpPr/>
          <p:nvPr/>
        </p:nvSpPr>
        <p:spPr>
          <a:xfrm>
            <a:off x="335880" y="6523200"/>
            <a:ext cx="7051320" cy="852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r>
              <a:rPr lang="en-US" sz="1200" b="0" strike="noStrike" spc="-1">
                <a:solidFill>
                  <a:srgbClr val="000000"/>
                </a:solidFill>
                <a:latin typeface="Open Sans Light Bold"/>
              </a:rPr>
              <a:t>BDA </a:t>
            </a:r>
            <a:r>
              <a:rPr lang="en-US" sz="1200" b="0" strike="noStrike" spc="-1">
                <a:solidFill>
                  <a:srgbClr val="000000"/>
                </a:solidFill>
                <a:latin typeface="Open Sans Light"/>
              </a:rPr>
              <a:t>requires advance notice of three- six  months for the placement of a sibling into our program. Siblings are given priority into the school </a:t>
            </a:r>
            <a:r>
              <a:rPr lang="en-US" sz="1200" b="1" strike="noStrike" spc="-1">
                <a:solidFill>
                  <a:srgbClr val="000000"/>
                </a:solidFill>
                <a:latin typeface="Open Sans Light"/>
              </a:rPr>
              <a:t>but are not guaranteed a spot</a:t>
            </a:r>
            <a:r>
              <a:rPr lang="en-US" sz="1200" b="0" strike="noStrike" spc="-1">
                <a:solidFill>
                  <a:srgbClr val="000000"/>
                </a:solidFill>
                <a:latin typeface="Open Sans Light"/>
              </a:rPr>
              <a:t>. Families receive a 20% discount on the lowest sibling’s monthly tuition.</a:t>
            </a:r>
            <a:r>
              <a:rPr lang="en-US" sz="1200" b="0" strike="noStrike" spc="-1">
                <a:solidFill>
                  <a:srgbClr val="000000"/>
                </a:solidFill>
                <a:latin typeface="Open Sans Light Bold"/>
              </a:rPr>
              <a:t> </a:t>
            </a:r>
            <a:endParaRPr lang="en-US" sz="1200" b="0" strike="noStrike" spc="-1">
              <a:latin typeface="Arial"/>
            </a:endParaRPr>
          </a:p>
          <a:p>
            <a:pPr algn="just">
              <a:lnSpc>
                <a:spcPts val="1678"/>
              </a:lnSpc>
            </a:pPr>
            <a:endParaRPr lang="en-US" sz="1200" b="0" strike="noStrike" spc="-1">
              <a:latin typeface="Arial"/>
            </a:endParaRPr>
          </a:p>
        </p:txBody>
      </p:sp>
      <p:sp>
        <p:nvSpPr>
          <p:cNvPr id="243" name="CustomShape 13"/>
          <p:cNvSpPr/>
          <p:nvPr/>
        </p:nvSpPr>
        <p:spPr>
          <a:xfrm>
            <a:off x="298800" y="5623560"/>
            <a:ext cx="7137360" cy="4716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239"/>
              </a:lnSpc>
            </a:pPr>
            <a:endParaRPr lang="en-US" sz="1800" b="0" strike="noStrike" spc="-1">
              <a:latin typeface="Arial"/>
            </a:endParaRPr>
          </a:p>
          <a:p>
            <a:pPr algn="just">
              <a:lnSpc>
                <a:spcPts val="1239"/>
              </a:lnSpc>
            </a:pPr>
            <a:endParaRPr lang="en-US" sz="1800" b="0" strike="noStrike" spc="-1">
              <a:latin typeface="Arial"/>
            </a:endParaRPr>
          </a:p>
          <a:p>
            <a:pPr algn="just">
              <a:lnSpc>
                <a:spcPts val="1239"/>
              </a:lnSpc>
            </a:pPr>
            <a:endParaRPr lang="en-US" sz="1800" b="0" strike="noStrike" spc="-1">
              <a:latin typeface="Arial"/>
            </a:endParaRPr>
          </a:p>
        </p:txBody>
      </p:sp>
      <p:sp>
        <p:nvSpPr>
          <p:cNvPr id="244" name="CustomShape 14"/>
          <p:cNvSpPr/>
          <p:nvPr/>
        </p:nvSpPr>
        <p:spPr>
          <a:xfrm>
            <a:off x="2514600" y="4307400"/>
            <a:ext cx="4630680" cy="14914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endParaRPr lang="en-US" sz="1800" b="0" strike="noStrike" spc="-1">
              <a:latin typeface="Arial"/>
            </a:endParaRPr>
          </a:p>
          <a:p>
            <a:pPr algn="just">
              <a:lnSpc>
                <a:spcPts val="1678"/>
              </a:lnSpc>
            </a:pPr>
            <a:r>
              <a:rPr lang="en-US" sz="1200" b="0" strike="noStrike" spc="-1">
                <a:solidFill>
                  <a:srgbClr val="000000"/>
                </a:solidFill>
                <a:latin typeface="Open Sans Light"/>
                <a:ea typeface="Open Sans Light"/>
              </a:rPr>
              <a:t>To join BDA’s waitlist, parents/guardians must complete a waitlist  form online. Parent's will be contacted once a spot becomes available for their child. Parents will have 24 hours to make decision about enrollment, before spot will be offered to next person on list. </a:t>
            </a:r>
            <a:endParaRPr lang="en-US" sz="1200" b="0" strike="noStrike" spc="-1">
              <a:latin typeface="Arial"/>
            </a:endParaRPr>
          </a:p>
          <a:p>
            <a:pPr algn="just">
              <a:lnSpc>
                <a:spcPts val="1678"/>
              </a:lnSpc>
            </a:pPr>
            <a:r>
              <a:rPr lang="en-US" sz="1200" b="0" strike="noStrike" spc="-1">
                <a:solidFill>
                  <a:srgbClr val="000000"/>
                </a:solidFill>
                <a:latin typeface="Open Sans Light"/>
                <a:ea typeface="Open Sans Light"/>
              </a:rPr>
              <a:t>Once spot is accepted, registration fee is due to hold spot. </a:t>
            </a:r>
            <a:endParaRPr lang="en-US" sz="1200" b="0" strike="noStrike" spc="-1">
              <a:latin typeface="Arial"/>
            </a:endParaRPr>
          </a:p>
        </p:txBody>
      </p:sp>
      <p:sp>
        <p:nvSpPr>
          <p:cNvPr id="245" name="CustomShape 15"/>
          <p:cNvSpPr/>
          <p:nvPr/>
        </p:nvSpPr>
        <p:spPr>
          <a:xfrm>
            <a:off x="5000400" y="7762680"/>
            <a:ext cx="2810520" cy="195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098"/>
              </a:lnSpc>
            </a:pPr>
            <a:r>
              <a:rPr lang="en-US" sz="900" b="0" strike="noStrike" spc="-1">
                <a:latin typeface="Open Sans Light Bold"/>
              </a:rPr>
              <a:t>20 % off sibling discount </a:t>
            </a:r>
            <a:endParaRPr lang="en-US" sz="900" b="0" strike="noStrike" spc="-1">
              <a:latin typeface="Arial"/>
            </a:endParaRPr>
          </a:p>
          <a:p>
            <a:pPr algn="ctr">
              <a:lnSpc>
                <a:spcPts val="2098"/>
              </a:lnSpc>
            </a:pPr>
            <a:r>
              <a:rPr lang="en-US" sz="900" b="0" strike="noStrike" spc="-1">
                <a:latin typeface="Open Sans Light Bold"/>
              </a:rPr>
              <a:t>(discount applied to </a:t>
            </a:r>
            <a:endParaRPr lang="en-US" sz="900" b="0" strike="noStrike" spc="-1">
              <a:latin typeface="Arial"/>
            </a:endParaRPr>
          </a:p>
          <a:p>
            <a:pPr algn="ctr">
              <a:lnSpc>
                <a:spcPts val="2098"/>
              </a:lnSpc>
            </a:pPr>
            <a:r>
              <a:rPr lang="en-US" sz="900" b="0" strike="noStrike" spc="-1">
                <a:latin typeface="Open Sans Light Bold"/>
              </a:rPr>
              <a:t>oldest child in care.) </a:t>
            </a:r>
            <a:endParaRPr lang="en-US" sz="900" b="0" strike="noStrike" spc="-1">
              <a:latin typeface="Arial"/>
            </a:endParaRPr>
          </a:p>
          <a:p>
            <a:pPr algn="ctr">
              <a:lnSpc>
                <a:spcPts val="2098"/>
              </a:lnSpc>
            </a:pPr>
            <a:r>
              <a:rPr lang="en-US" sz="900" b="0" strike="noStrike" spc="-1">
                <a:solidFill>
                  <a:srgbClr val="000000"/>
                </a:solidFill>
                <a:latin typeface="Open Sans Light Bold"/>
              </a:rPr>
              <a:t>Exception: Lion Room (school age) during school year will not receive sibling discount. </a:t>
            </a:r>
            <a:endParaRPr lang="en-US" sz="900" b="0" strike="noStrike" spc="-1">
              <a:latin typeface="Arial"/>
            </a:endParaRPr>
          </a:p>
          <a:p>
            <a:pPr algn="ctr">
              <a:lnSpc>
                <a:spcPts val="2098"/>
              </a:lnSpc>
            </a:pPr>
            <a:r>
              <a:rPr lang="en-US" sz="1500" b="0" strike="noStrike" spc="-1">
                <a:solidFill>
                  <a:srgbClr val="542885"/>
                </a:solidFill>
                <a:latin typeface="Open Sans Light"/>
              </a:rPr>
              <a:t>-</a:t>
            </a:r>
            <a:endParaRPr lang="en-US" sz="1500" b="0" strike="noStrike" spc="-1">
              <a:latin typeface="Arial"/>
            </a:endParaRPr>
          </a:p>
        </p:txBody>
      </p:sp>
      <p:pic>
        <p:nvPicPr>
          <p:cNvPr id="246" name="Picture 19"/>
          <p:cNvPicPr/>
          <p:nvPr/>
        </p:nvPicPr>
        <p:blipFill>
          <a:blip r:embed="rId3"/>
          <a:stretch/>
        </p:blipFill>
        <p:spPr>
          <a:xfrm>
            <a:off x="3495960" y="7666200"/>
            <a:ext cx="1865880" cy="1341000"/>
          </a:xfrm>
          <a:prstGeom prst="rect">
            <a:avLst/>
          </a:prstGeom>
          <a:ln>
            <a:noFill/>
          </a:ln>
        </p:spPr>
      </p:pic>
      <p:sp>
        <p:nvSpPr>
          <p:cNvPr id="247" name="CustomShape 16"/>
          <p:cNvSpPr/>
          <p:nvPr/>
        </p:nvSpPr>
        <p:spPr>
          <a:xfrm>
            <a:off x="958680" y="1199160"/>
            <a:ext cx="5280480" cy="21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ts val="1003"/>
              </a:lnSpc>
            </a:pPr>
            <a:r>
              <a:rPr lang="en-US" sz="1400" b="0" strike="noStrike" spc="-1">
                <a:solidFill>
                  <a:srgbClr val="000000"/>
                </a:solidFill>
                <a:latin typeface="Open Sans Light"/>
                <a:ea typeface="Open Sans Light"/>
              </a:rPr>
              <a:t> </a:t>
            </a:r>
            <a:endParaRPr lang="en-US" sz="1400" b="0" strike="noStrike" spc="-1">
              <a:latin typeface="Arial"/>
            </a:endParaRPr>
          </a:p>
        </p:txBody>
      </p:sp>
      <p:sp>
        <p:nvSpPr>
          <p:cNvPr id="248" name="CustomShape 17"/>
          <p:cNvSpPr/>
          <p:nvPr/>
        </p:nvSpPr>
        <p:spPr>
          <a:xfrm>
            <a:off x="353160" y="2003040"/>
            <a:ext cx="5313960" cy="173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Open Sans Light"/>
                <a:ea typeface="Open Sans Light"/>
              </a:rPr>
              <a:t>Annual update forms will be sent home in December with all families. Completed paperwork is due back 2 weeks after it is sent with parents.  If not completed and turned in, late fees(same as late payment fee) will be applied to your account.</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BDA requires all parents/guardians of enrolled students to keep their child’s forms up to date with their current medical and emergency forms. It is the parent’s responsibility to ensure all school forms are current and updated. </a:t>
            </a:r>
            <a:endParaRPr lang="en-US" sz="1200" b="0" strike="noStrike" spc="-1">
              <a:latin typeface="Arial"/>
            </a:endParaRPr>
          </a:p>
        </p:txBody>
      </p:sp>
      <p:grpSp>
        <p:nvGrpSpPr>
          <p:cNvPr id="249" name="Group 18"/>
          <p:cNvGrpSpPr/>
          <p:nvPr/>
        </p:nvGrpSpPr>
        <p:grpSpPr>
          <a:xfrm>
            <a:off x="733680" y="1353600"/>
            <a:ext cx="2047680" cy="410040"/>
            <a:chOff x="733680" y="1353600"/>
            <a:chExt cx="2047680" cy="410040"/>
          </a:xfrm>
        </p:grpSpPr>
        <p:sp>
          <p:nvSpPr>
            <p:cNvPr id="250" name="CustomShape 19"/>
            <p:cNvSpPr/>
            <p:nvPr/>
          </p:nvSpPr>
          <p:spPr>
            <a:xfrm>
              <a:off x="733680" y="1353600"/>
              <a:ext cx="2047680" cy="410040"/>
            </a:xfrm>
            <a:custGeom>
              <a:avLst/>
              <a:gdLst/>
              <a:ahLst/>
              <a:cxnLst/>
              <a:rect l="l" t="t" r="r" b="b"/>
              <a:pathLst>
                <a:path w="6477832" h="1297962">
                  <a:moveTo>
                    <a:pt x="60960" y="269240"/>
                  </a:moveTo>
                  <a:cubicBezTo>
                    <a:pt x="60960" y="154940"/>
                    <a:pt x="153670" y="62230"/>
                    <a:pt x="267970" y="62230"/>
                  </a:cubicBezTo>
                  <a:lnTo>
                    <a:pt x="665977" y="62230"/>
                  </a:lnTo>
                  <a:lnTo>
                    <a:pt x="66597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65977" y="157480"/>
                  </a:lnTo>
                  <a:lnTo>
                    <a:pt x="66597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68267" y="1297962"/>
                  </a:lnTo>
                  <a:lnTo>
                    <a:pt x="668267"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65977" y="1155722"/>
                  </a:lnTo>
                  <a:lnTo>
                    <a:pt x="665977" y="1139212"/>
                  </a:lnTo>
                  <a:lnTo>
                    <a:pt x="387350" y="1139212"/>
                  </a:lnTo>
                  <a:close/>
                  <a:moveTo>
                    <a:pt x="665977" y="1235732"/>
                  </a:moveTo>
                  <a:lnTo>
                    <a:pt x="5577001" y="1235732"/>
                  </a:lnTo>
                  <a:lnTo>
                    <a:pt x="5577001" y="1296691"/>
                  </a:lnTo>
                  <a:lnTo>
                    <a:pt x="665977" y="1296691"/>
                  </a:lnTo>
                  <a:lnTo>
                    <a:pt x="665977" y="1235732"/>
                  </a:lnTo>
                  <a:close/>
                  <a:moveTo>
                    <a:pt x="665977" y="1139211"/>
                  </a:moveTo>
                  <a:lnTo>
                    <a:pt x="5577001" y="1139211"/>
                  </a:lnTo>
                  <a:lnTo>
                    <a:pt x="5577001" y="1155722"/>
                  </a:lnTo>
                  <a:lnTo>
                    <a:pt x="665977" y="1155722"/>
                  </a:lnTo>
                  <a:lnTo>
                    <a:pt x="665977" y="1139211"/>
                  </a:lnTo>
                  <a:close/>
                  <a:moveTo>
                    <a:pt x="6415601" y="689632"/>
                  </a:moveTo>
                  <a:lnTo>
                    <a:pt x="6415601" y="1028722"/>
                  </a:lnTo>
                  <a:cubicBezTo>
                    <a:pt x="6415601" y="1143022"/>
                    <a:pt x="6322892" y="1235732"/>
                    <a:pt x="6208592" y="1235732"/>
                  </a:cubicBezTo>
                  <a:lnTo>
                    <a:pt x="5577001" y="1235732"/>
                  </a:lnTo>
                  <a:lnTo>
                    <a:pt x="5577001" y="1296692"/>
                  </a:lnTo>
                  <a:lnTo>
                    <a:pt x="6208592" y="1296692"/>
                  </a:lnTo>
                  <a:cubicBezTo>
                    <a:pt x="6357182" y="1296692"/>
                    <a:pt x="6477832" y="1176042"/>
                    <a:pt x="6477832" y="1027452"/>
                  </a:cubicBezTo>
                  <a:lnTo>
                    <a:pt x="6477832" y="689632"/>
                  </a:lnTo>
                  <a:lnTo>
                    <a:pt x="6415602" y="689632"/>
                  </a:lnTo>
                  <a:close/>
                  <a:moveTo>
                    <a:pt x="6319082" y="909342"/>
                  </a:moveTo>
                  <a:cubicBezTo>
                    <a:pt x="6319082" y="1036342"/>
                    <a:pt x="6216212" y="1139212"/>
                    <a:pt x="6089212" y="1139212"/>
                  </a:cubicBezTo>
                  <a:lnTo>
                    <a:pt x="5577001" y="1139212"/>
                  </a:lnTo>
                  <a:lnTo>
                    <a:pt x="5577001" y="1155722"/>
                  </a:lnTo>
                  <a:lnTo>
                    <a:pt x="6089212" y="1155722"/>
                  </a:lnTo>
                  <a:cubicBezTo>
                    <a:pt x="6225101" y="1155722"/>
                    <a:pt x="6335592" y="1045232"/>
                    <a:pt x="6335592" y="909342"/>
                  </a:cubicBezTo>
                  <a:lnTo>
                    <a:pt x="6335592" y="689632"/>
                  </a:lnTo>
                  <a:lnTo>
                    <a:pt x="6319082" y="689632"/>
                  </a:lnTo>
                  <a:lnTo>
                    <a:pt x="6319082" y="909342"/>
                  </a:lnTo>
                  <a:close/>
                  <a:moveTo>
                    <a:pt x="6415601" y="510108"/>
                  </a:moveTo>
                  <a:lnTo>
                    <a:pt x="6476562" y="510108"/>
                  </a:lnTo>
                  <a:lnTo>
                    <a:pt x="6476562" y="689632"/>
                  </a:lnTo>
                  <a:lnTo>
                    <a:pt x="6415601" y="689632"/>
                  </a:lnTo>
                  <a:lnTo>
                    <a:pt x="6415601" y="510108"/>
                  </a:lnTo>
                  <a:close/>
                  <a:moveTo>
                    <a:pt x="6319082" y="510108"/>
                  </a:moveTo>
                  <a:lnTo>
                    <a:pt x="6335592" y="510108"/>
                  </a:lnTo>
                  <a:lnTo>
                    <a:pt x="6335592" y="689632"/>
                  </a:lnTo>
                  <a:lnTo>
                    <a:pt x="6319082" y="689632"/>
                  </a:lnTo>
                  <a:lnTo>
                    <a:pt x="6319082" y="510108"/>
                  </a:lnTo>
                  <a:close/>
                  <a:moveTo>
                    <a:pt x="6208592" y="60960"/>
                  </a:moveTo>
                  <a:cubicBezTo>
                    <a:pt x="6322892" y="60960"/>
                    <a:pt x="6415601" y="153670"/>
                    <a:pt x="6415601" y="267970"/>
                  </a:cubicBezTo>
                  <a:lnTo>
                    <a:pt x="6415601" y="510108"/>
                  </a:lnTo>
                  <a:lnTo>
                    <a:pt x="6476562" y="510108"/>
                  </a:lnTo>
                  <a:lnTo>
                    <a:pt x="6476562" y="269240"/>
                  </a:lnTo>
                  <a:cubicBezTo>
                    <a:pt x="6476562" y="120650"/>
                    <a:pt x="6355912" y="0"/>
                    <a:pt x="6207321" y="0"/>
                  </a:cubicBezTo>
                  <a:lnTo>
                    <a:pt x="5574711" y="0"/>
                  </a:lnTo>
                  <a:lnTo>
                    <a:pt x="5574711" y="60960"/>
                  </a:lnTo>
                  <a:lnTo>
                    <a:pt x="6208592" y="60960"/>
                  </a:lnTo>
                  <a:close/>
                  <a:moveTo>
                    <a:pt x="6089212" y="142240"/>
                  </a:moveTo>
                  <a:lnTo>
                    <a:pt x="5577001" y="142240"/>
                  </a:lnTo>
                  <a:lnTo>
                    <a:pt x="5577001" y="158750"/>
                  </a:lnTo>
                  <a:lnTo>
                    <a:pt x="6089212" y="158750"/>
                  </a:lnTo>
                  <a:cubicBezTo>
                    <a:pt x="6216212" y="158750"/>
                    <a:pt x="6319082" y="261620"/>
                    <a:pt x="6319082" y="388620"/>
                  </a:cubicBezTo>
                  <a:lnTo>
                    <a:pt x="6319082" y="510146"/>
                  </a:lnTo>
                  <a:lnTo>
                    <a:pt x="6335592" y="510146"/>
                  </a:lnTo>
                  <a:lnTo>
                    <a:pt x="6335592" y="387350"/>
                  </a:lnTo>
                  <a:cubicBezTo>
                    <a:pt x="6335592" y="251460"/>
                    <a:pt x="6225102" y="142240"/>
                    <a:pt x="6089212" y="142240"/>
                  </a:cubicBezTo>
                  <a:close/>
                  <a:moveTo>
                    <a:pt x="665977" y="0"/>
                  </a:moveTo>
                  <a:lnTo>
                    <a:pt x="5577001" y="0"/>
                  </a:lnTo>
                  <a:lnTo>
                    <a:pt x="5577001" y="60960"/>
                  </a:lnTo>
                  <a:lnTo>
                    <a:pt x="665977" y="60960"/>
                  </a:lnTo>
                  <a:lnTo>
                    <a:pt x="665977" y="0"/>
                  </a:lnTo>
                  <a:close/>
                  <a:moveTo>
                    <a:pt x="665977" y="142240"/>
                  </a:moveTo>
                  <a:lnTo>
                    <a:pt x="5577001" y="142240"/>
                  </a:lnTo>
                  <a:lnTo>
                    <a:pt x="5577001" y="158750"/>
                  </a:lnTo>
                  <a:lnTo>
                    <a:pt x="665977" y="158750"/>
                  </a:lnTo>
                  <a:lnTo>
                    <a:pt x="66597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251" name="CustomShape 20"/>
          <p:cNvSpPr/>
          <p:nvPr/>
        </p:nvSpPr>
        <p:spPr>
          <a:xfrm>
            <a:off x="840240" y="1434240"/>
            <a:ext cx="183420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ANNUAL UPDATES</a:t>
            </a:r>
            <a:endParaRPr lang="en-US" sz="14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1"/>
          <p:cNvGrpSpPr/>
          <p:nvPr/>
        </p:nvGrpSpPr>
        <p:grpSpPr>
          <a:xfrm>
            <a:off x="0" y="0"/>
            <a:ext cx="7772040" cy="10058040"/>
            <a:chOff x="0" y="0"/>
            <a:chExt cx="7772040" cy="10058040"/>
          </a:xfrm>
        </p:grpSpPr>
        <p:sp>
          <p:nvSpPr>
            <p:cNvPr id="253"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54" name="Group 3"/>
          <p:cNvGrpSpPr/>
          <p:nvPr/>
        </p:nvGrpSpPr>
        <p:grpSpPr>
          <a:xfrm>
            <a:off x="403560" y="475200"/>
            <a:ext cx="1873800" cy="409680"/>
            <a:chOff x="403560" y="475200"/>
            <a:chExt cx="1873800" cy="409680"/>
          </a:xfrm>
        </p:grpSpPr>
        <p:sp>
          <p:nvSpPr>
            <p:cNvPr id="255" name="CustomShape 4"/>
            <p:cNvSpPr/>
            <p:nvPr/>
          </p:nvSpPr>
          <p:spPr>
            <a:xfrm>
              <a:off x="403560" y="475200"/>
              <a:ext cx="1873800" cy="409680"/>
            </a:xfrm>
            <a:custGeom>
              <a:avLst/>
              <a:gdLst/>
              <a:ahLst/>
              <a:cxnLst/>
              <a:rect l="l" t="t" r="r" b="b"/>
              <a:pathLst>
                <a:path w="10339243" h="1297962">
                  <a:moveTo>
                    <a:pt x="60960" y="269240"/>
                  </a:moveTo>
                  <a:cubicBezTo>
                    <a:pt x="60960" y="154940"/>
                    <a:pt x="153670" y="62230"/>
                    <a:pt x="267970" y="62230"/>
                  </a:cubicBezTo>
                  <a:lnTo>
                    <a:pt x="776992" y="62230"/>
                  </a:lnTo>
                  <a:lnTo>
                    <a:pt x="776992"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76993" y="157480"/>
                  </a:lnTo>
                  <a:lnTo>
                    <a:pt x="77699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80891" y="1297962"/>
                  </a:lnTo>
                  <a:lnTo>
                    <a:pt x="78089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76993" y="1155722"/>
                  </a:lnTo>
                  <a:lnTo>
                    <a:pt x="776993" y="1139212"/>
                  </a:lnTo>
                  <a:lnTo>
                    <a:pt x="387350" y="1139212"/>
                  </a:lnTo>
                  <a:close/>
                  <a:moveTo>
                    <a:pt x="776993" y="1235732"/>
                  </a:moveTo>
                  <a:lnTo>
                    <a:pt x="9139153" y="1235732"/>
                  </a:lnTo>
                  <a:lnTo>
                    <a:pt x="9139153" y="1296691"/>
                  </a:lnTo>
                  <a:lnTo>
                    <a:pt x="776993" y="1296691"/>
                  </a:lnTo>
                  <a:lnTo>
                    <a:pt x="776993" y="1235732"/>
                  </a:lnTo>
                  <a:close/>
                  <a:moveTo>
                    <a:pt x="776993" y="1139211"/>
                  </a:moveTo>
                  <a:lnTo>
                    <a:pt x="9139153" y="1139211"/>
                  </a:lnTo>
                  <a:lnTo>
                    <a:pt x="9139153" y="1155722"/>
                  </a:lnTo>
                  <a:lnTo>
                    <a:pt x="776993" y="1155722"/>
                  </a:lnTo>
                  <a:lnTo>
                    <a:pt x="776993" y="1139211"/>
                  </a:lnTo>
                  <a:close/>
                  <a:moveTo>
                    <a:pt x="10277013" y="689632"/>
                  </a:moveTo>
                  <a:lnTo>
                    <a:pt x="10277013" y="1028722"/>
                  </a:lnTo>
                  <a:cubicBezTo>
                    <a:pt x="10277013" y="1143022"/>
                    <a:pt x="10184303" y="1235732"/>
                    <a:pt x="10070003" y="1235732"/>
                  </a:cubicBezTo>
                  <a:lnTo>
                    <a:pt x="9139153" y="1235732"/>
                  </a:lnTo>
                  <a:lnTo>
                    <a:pt x="9139153" y="1296692"/>
                  </a:lnTo>
                  <a:lnTo>
                    <a:pt x="10070003" y="1296692"/>
                  </a:lnTo>
                  <a:cubicBezTo>
                    <a:pt x="10218593" y="1296692"/>
                    <a:pt x="10339243" y="1176042"/>
                    <a:pt x="10339243" y="1027452"/>
                  </a:cubicBezTo>
                  <a:lnTo>
                    <a:pt x="10339243" y="689632"/>
                  </a:lnTo>
                  <a:lnTo>
                    <a:pt x="10277013" y="689632"/>
                  </a:lnTo>
                  <a:close/>
                  <a:moveTo>
                    <a:pt x="10180493" y="909342"/>
                  </a:moveTo>
                  <a:cubicBezTo>
                    <a:pt x="10180493" y="1036342"/>
                    <a:pt x="10077623" y="1139212"/>
                    <a:pt x="9950623" y="1139212"/>
                  </a:cubicBezTo>
                  <a:lnTo>
                    <a:pt x="9139153" y="1139212"/>
                  </a:lnTo>
                  <a:lnTo>
                    <a:pt x="9139153" y="1155722"/>
                  </a:lnTo>
                  <a:lnTo>
                    <a:pt x="9950623" y="1155722"/>
                  </a:lnTo>
                  <a:cubicBezTo>
                    <a:pt x="10086513" y="1155722"/>
                    <a:pt x="10197003" y="1045232"/>
                    <a:pt x="10197003" y="909342"/>
                  </a:cubicBezTo>
                  <a:lnTo>
                    <a:pt x="10197003" y="689632"/>
                  </a:lnTo>
                  <a:lnTo>
                    <a:pt x="10180493" y="689632"/>
                  </a:lnTo>
                  <a:lnTo>
                    <a:pt x="10180493" y="909342"/>
                  </a:lnTo>
                  <a:close/>
                  <a:moveTo>
                    <a:pt x="10277013" y="510108"/>
                  </a:moveTo>
                  <a:lnTo>
                    <a:pt x="10337973" y="510108"/>
                  </a:lnTo>
                  <a:lnTo>
                    <a:pt x="10337973" y="689632"/>
                  </a:lnTo>
                  <a:lnTo>
                    <a:pt x="10277013" y="689632"/>
                  </a:lnTo>
                  <a:lnTo>
                    <a:pt x="10277013" y="510108"/>
                  </a:lnTo>
                  <a:close/>
                  <a:moveTo>
                    <a:pt x="10180493" y="510108"/>
                  </a:moveTo>
                  <a:lnTo>
                    <a:pt x="10197003" y="510108"/>
                  </a:lnTo>
                  <a:lnTo>
                    <a:pt x="10197003" y="689632"/>
                  </a:lnTo>
                  <a:lnTo>
                    <a:pt x="10180493" y="689632"/>
                  </a:lnTo>
                  <a:lnTo>
                    <a:pt x="10180493" y="510108"/>
                  </a:lnTo>
                  <a:close/>
                  <a:moveTo>
                    <a:pt x="10070003" y="60960"/>
                  </a:moveTo>
                  <a:cubicBezTo>
                    <a:pt x="10184303" y="60960"/>
                    <a:pt x="10277013" y="153670"/>
                    <a:pt x="10277013" y="267970"/>
                  </a:cubicBezTo>
                  <a:lnTo>
                    <a:pt x="10277013" y="510108"/>
                  </a:lnTo>
                  <a:lnTo>
                    <a:pt x="10337973" y="510108"/>
                  </a:lnTo>
                  <a:lnTo>
                    <a:pt x="10337973" y="269240"/>
                  </a:lnTo>
                  <a:cubicBezTo>
                    <a:pt x="10337973" y="120650"/>
                    <a:pt x="10217323" y="0"/>
                    <a:pt x="10068733" y="0"/>
                  </a:cubicBezTo>
                  <a:lnTo>
                    <a:pt x="9135254" y="0"/>
                  </a:lnTo>
                  <a:lnTo>
                    <a:pt x="9135254" y="60960"/>
                  </a:lnTo>
                  <a:lnTo>
                    <a:pt x="10070003" y="60960"/>
                  </a:lnTo>
                  <a:close/>
                  <a:moveTo>
                    <a:pt x="9950623" y="142240"/>
                  </a:moveTo>
                  <a:lnTo>
                    <a:pt x="9139153" y="142240"/>
                  </a:lnTo>
                  <a:lnTo>
                    <a:pt x="9139153" y="158750"/>
                  </a:lnTo>
                  <a:lnTo>
                    <a:pt x="9950623" y="158750"/>
                  </a:lnTo>
                  <a:cubicBezTo>
                    <a:pt x="10077623" y="158750"/>
                    <a:pt x="10180493" y="261620"/>
                    <a:pt x="10180493" y="388620"/>
                  </a:cubicBezTo>
                  <a:lnTo>
                    <a:pt x="10180493" y="510146"/>
                  </a:lnTo>
                  <a:lnTo>
                    <a:pt x="10197003" y="510146"/>
                  </a:lnTo>
                  <a:lnTo>
                    <a:pt x="10197003" y="387350"/>
                  </a:lnTo>
                  <a:cubicBezTo>
                    <a:pt x="10197003" y="251460"/>
                    <a:pt x="10086513" y="142240"/>
                    <a:pt x="9950623" y="142240"/>
                  </a:cubicBezTo>
                  <a:close/>
                  <a:moveTo>
                    <a:pt x="776993" y="0"/>
                  </a:moveTo>
                  <a:lnTo>
                    <a:pt x="9139153" y="0"/>
                  </a:lnTo>
                  <a:lnTo>
                    <a:pt x="9139153" y="60960"/>
                  </a:lnTo>
                  <a:lnTo>
                    <a:pt x="776993" y="60960"/>
                  </a:lnTo>
                  <a:lnTo>
                    <a:pt x="776993" y="0"/>
                  </a:lnTo>
                  <a:close/>
                  <a:moveTo>
                    <a:pt x="776993" y="142240"/>
                  </a:moveTo>
                  <a:lnTo>
                    <a:pt x="9139153" y="142240"/>
                  </a:lnTo>
                  <a:lnTo>
                    <a:pt x="9139153" y="158750"/>
                  </a:lnTo>
                  <a:lnTo>
                    <a:pt x="776993" y="158750"/>
                  </a:lnTo>
                  <a:lnTo>
                    <a:pt x="77699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56" name="Group 5"/>
          <p:cNvGrpSpPr/>
          <p:nvPr/>
        </p:nvGrpSpPr>
        <p:grpSpPr>
          <a:xfrm>
            <a:off x="762120" y="5073480"/>
            <a:ext cx="2611080" cy="420840"/>
            <a:chOff x="762120" y="5073480"/>
            <a:chExt cx="2611080" cy="420840"/>
          </a:xfrm>
        </p:grpSpPr>
        <p:sp>
          <p:nvSpPr>
            <p:cNvPr id="257" name="CustomShape 6"/>
            <p:cNvSpPr/>
            <p:nvPr/>
          </p:nvSpPr>
          <p:spPr>
            <a:xfrm>
              <a:off x="762120" y="5073480"/>
              <a:ext cx="2611080" cy="420840"/>
            </a:xfrm>
            <a:custGeom>
              <a:avLst/>
              <a:gdLst/>
              <a:ahLst/>
              <a:cxnLst/>
              <a:rect l="l" t="t" r="r" b="b"/>
              <a:pathLst>
                <a:path w="12650036" h="1297962">
                  <a:moveTo>
                    <a:pt x="60960" y="269240"/>
                  </a:moveTo>
                  <a:cubicBezTo>
                    <a:pt x="60960" y="154940"/>
                    <a:pt x="153670" y="62230"/>
                    <a:pt x="267970" y="62230"/>
                  </a:cubicBezTo>
                  <a:lnTo>
                    <a:pt x="843428" y="62230"/>
                  </a:lnTo>
                  <a:lnTo>
                    <a:pt x="843428"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843428" y="157480"/>
                  </a:lnTo>
                  <a:lnTo>
                    <a:pt x="843428"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848289" y="1297962"/>
                  </a:lnTo>
                  <a:lnTo>
                    <a:pt x="848289"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843428" y="1155722"/>
                  </a:lnTo>
                  <a:lnTo>
                    <a:pt x="843428" y="1139212"/>
                  </a:lnTo>
                  <a:lnTo>
                    <a:pt x="387350" y="1139212"/>
                  </a:lnTo>
                  <a:close/>
                  <a:moveTo>
                    <a:pt x="843428" y="1235732"/>
                  </a:moveTo>
                  <a:lnTo>
                    <a:pt x="11270859" y="1235732"/>
                  </a:lnTo>
                  <a:lnTo>
                    <a:pt x="11270859" y="1296691"/>
                  </a:lnTo>
                  <a:lnTo>
                    <a:pt x="843428" y="1296691"/>
                  </a:lnTo>
                  <a:lnTo>
                    <a:pt x="843428" y="1235732"/>
                  </a:lnTo>
                  <a:close/>
                  <a:moveTo>
                    <a:pt x="843428" y="1139211"/>
                  </a:moveTo>
                  <a:lnTo>
                    <a:pt x="11270859" y="1139211"/>
                  </a:lnTo>
                  <a:lnTo>
                    <a:pt x="11270859" y="1155722"/>
                  </a:lnTo>
                  <a:lnTo>
                    <a:pt x="843428" y="1155722"/>
                  </a:lnTo>
                  <a:lnTo>
                    <a:pt x="843428" y="1139211"/>
                  </a:lnTo>
                  <a:close/>
                  <a:moveTo>
                    <a:pt x="12587805" y="689632"/>
                  </a:moveTo>
                  <a:lnTo>
                    <a:pt x="12587805" y="1028722"/>
                  </a:lnTo>
                  <a:cubicBezTo>
                    <a:pt x="12587805" y="1143022"/>
                    <a:pt x="12495095" y="1235732"/>
                    <a:pt x="12380795" y="1235732"/>
                  </a:cubicBezTo>
                  <a:lnTo>
                    <a:pt x="11270859" y="1235732"/>
                  </a:lnTo>
                  <a:lnTo>
                    <a:pt x="11270859" y="1296692"/>
                  </a:lnTo>
                  <a:lnTo>
                    <a:pt x="12380795" y="1296692"/>
                  </a:lnTo>
                  <a:cubicBezTo>
                    <a:pt x="12529386" y="1296692"/>
                    <a:pt x="12650036" y="1176042"/>
                    <a:pt x="12650036" y="1027452"/>
                  </a:cubicBezTo>
                  <a:lnTo>
                    <a:pt x="12650036" y="689632"/>
                  </a:lnTo>
                  <a:lnTo>
                    <a:pt x="12587805" y="689632"/>
                  </a:lnTo>
                  <a:close/>
                  <a:moveTo>
                    <a:pt x="12491286" y="909342"/>
                  </a:moveTo>
                  <a:cubicBezTo>
                    <a:pt x="12491286" y="1036342"/>
                    <a:pt x="12388416" y="1139212"/>
                    <a:pt x="12261416" y="1139212"/>
                  </a:cubicBezTo>
                  <a:lnTo>
                    <a:pt x="11270859" y="1139212"/>
                  </a:lnTo>
                  <a:lnTo>
                    <a:pt x="11270859" y="1155722"/>
                  </a:lnTo>
                  <a:lnTo>
                    <a:pt x="12261416" y="1155722"/>
                  </a:lnTo>
                  <a:cubicBezTo>
                    <a:pt x="12397305" y="1155722"/>
                    <a:pt x="12507795" y="1045232"/>
                    <a:pt x="12507795" y="909342"/>
                  </a:cubicBezTo>
                  <a:lnTo>
                    <a:pt x="12507795" y="689632"/>
                  </a:lnTo>
                  <a:lnTo>
                    <a:pt x="12491286" y="689632"/>
                  </a:lnTo>
                  <a:lnTo>
                    <a:pt x="12491286" y="909342"/>
                  </a:lnTo>
                  <a:close/>
                  <a:moveTo>
                    <a:pt x="12587805" y="510108"/>
                  </a:moveTo>
                  <a:lnTo>
                    <a:pt x="12648766" y="510108"/>
                  </a:lnTo>
                  <a:lnTo>
                    <a:pt x="12648766" y="689632"/>
                  </a:lnTo>
                  <a:lnTo>
                    <a:pt x="12587805" y="689632"/>
                  </a:lnTo>
                  <a:lnTo>
                    <a:pt x="12587805" y="510108"/>
                  </a:lnTo>
                  <a:close/>
                  <a:moveTo>
                    <a:pt x="12491286" y="510108"/>
                  </a:moveTo>
                  <a:lnTo>
                    <a:pt x="12507795" y="510108"/>
                  </a:lnTo>
                  <a:lnTo>
                    <a:pt x="12507795" y="689632"/>
                  </a:lnTo>
                  <a:lnTo>
                    <a:pt x="12491286" y="689632"/>
                  </a:lnTo>
                  <a:lnTo>
                    <a:pt x="12491286" y="510108"/>
                  </a:lnTo>
                  <a:close/>
                  <a:moveTo>
                    <a:pt x="12380795" y="60960"/>
                  </a:moveTo>
                  <a:cubicBezTo>
                    <a:pt x="12495095" y="60960"/>
                    <a:pt x="12587805" y="153670"/>
                    <a:pt x="12587805" y="267970"/>
                  </a:cubicBezTo>
                  <a:lnTo>
                    <a:pt x="12587805" y="510108"/>
                  </a:lnTo>
                  <a:lnTo>
                    <a:pt x="12648766" y="510108"/>
                  </a:lnTo>
                  <a:lnTo>
                    <a:pt x="12648766" y="269240"/>
                  </a:lnTo>
                  <a:cubicBezTo>
                    <a:pt x="12648766" y="120650"/>
                    <a:pt x="12528116" y="0"/>
                    <a:pt x="12379526" y="0"/>
                  </a:cubicBezTo>
                  <a:lnTo>
                    <a:pt x="11265998" y="0"/>
                  </a:lnTo>
                  <a:lnTo>
                    <a:pt x="11265998" y="60960"/>
                  </a:lnTo>
                  <a:lnTo>
                    <a:pt x="12380795" y="60960"/>
                  </a:lnTo>
                  <a:close/>
                  <a:moveTo>
                    <a:pt x="12261416" y="142240"/>
                  </a:moveTo>
                  <a:lnTo>
                    <a:pt x="11270859" y="142240"/>
                  </a:lnTo>
                  <a:lnTo>
                    <a:pt x="11270859" y="158750"/>
                  </a:lnTo>
                  <a:lnTo>
                    <a:pt x="12261416" y="158750"/>
                  </a:lnTo>
                  <a:cubicBezTo>
                    <a:pt x="12388416" y="158750"/>
                    <a:pt x="12491286" y="261620"/>
                    <a:pt x="12491286" y="388620"/>
                  </a:cubicBezTo>
                  <a:lnTo>
                    <a:pt x="12491286" y="510146"/>
                  </a:lnTo>
                  <a:lnTo>
                    <a:pt x="12507795" y="510146"/>
                  </a:lnTo>
                  <a:lnTo>
                    <a:pt x="12507795" y="387350"/>
                  </a:lnTo>
                  <a:cubicBezTo>
                    <a:pt x="12507795" y="251460"/>
                    <a:pt x="12397305" y="142240"/>
                    <a:pt x="12261416" y="142240"/>
                  </a:cubicBezTo>
                  <a:close/>
                  <a:moveTo>
                    <a:pt x="843428" y="0"/>
                  </a:moveTo>
                  <a:lnTo>
                    <a:pt x="11270859" y="0"/>
                  </a:lnTo>
                  <a:lnTo>
                    <a:pt x="11270859" y="60960"/>
                  </a:lnTo>
                  <a:lnTo>
                    <a:pt x="843428" y="60960"/>
                  </a:lnTo>
                  <a:lnTo>
                    <a:pt x="843428" y="0"/>
                  </a:lnTo>
                  <a:close/>
                  <a:moveTo>
                    <a:pt x="843428" y="142240"/>
                  </a:moveTo>
                  <a:lnTo>
                    <a:pt x="11270859" y="142240"/>
                  </a:lnTo>
                  <a:lnTo>
                    <a:pt x="11270859" y="158750"/>
                  </a:lnTo>
                  <a:lnTo>
                    <a:pt x="843428" y="158750"/>
                  </a:lnTo>
                  <a:lnTo>
                    <a:pt x="843428"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pic>
        <p:nvPicPr>
          <p:cNvPr id="258" name="Picture 12"/>
          <p:cNvPicPr/>
          <p:nvPr/>
        </p:nvPicPr>
        <p:blipFill>
          <a:blip r:embed="rId2"/>
          <a:srcRect l="512" r="512" b="7863"/>
          <a:stretch/>
        </p:blipFill>
        <p:spPr>
          <a:xfrm>
            <a:off x="5562720" y="337320"/>
            <a:ext cx="1873440" cy="1580040"/>
          </a:xfrm>
          <a:prstGeom prst="rect">
            <a:avLst/>
          </a:prstGeom>
          <a:ln>
            <a:noFill/>
          </a:ln>
        </p:spPr>
      </p:pic>
      <p:pic>
        <p:nvPicPr>
          <p:cNvPr id="259" name="Picture 14"/>
          <p:cNvPicPr/>
          <p:nvPr/>
        </p:nvPicPr>
        <p:blipFill>
          <a:blip r:embed="rId3"/>
          <a:stretch/>
        </p:blipFill>
        <p:spPr>
          <a:xfrm>
            <a:off x="5462640" y="4302360"/>
            <a:ext cx="1873440" cy="1170720"/>
          </a:xfrm>
          <a:prstGeom prst="rect">
            <a:avLst/>
          </a:prstGeom>
          <a:ln>
            <a:noFill/>
          </a:ln>
        </p:spPr>
      </p:pic>
      <p:sp>
        <p:nvSpPr>
          <p:cNvPr id="260" name="CustomShape 7"/>
          <p:cNvSpPr/>
          <p:nvPr/>
        </p:nvSpPr>
        <p:spPr>
          <a:xfrm>
            <a:off x="435960" y="5159880"/>
            <a:ext cx="33735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CLASSROOM  VISITATION</a:t>
            </a:r>
            <a:endParaRPr lang="en-US" sz="1400" b="0" strike="noStrike" spc="-1">
              <a:latin typeface="Arial"/>
            </a:endParaRPr>
          </a:p>
        </p:txBody>
      </p:sp>
      <p:sp>
        <p:nvSpPr>
          <p:cNvPr id="261" name="CustomShape 8"/>
          <p:cNvSpPr/>
          <p:nvPr/>
        </p:nvSpPr>
        <p:spPr>
          <a:xfrm>
            <a:off x="356760" y="5581080"/>
            <a:ext cx="7186680" cy="50302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239"/>
              </a:lnSpc>
            </a:pPr>
            <a:r>
              <a:rPr lang="en-US" sz="1200" b="0" strike="noStrike" spc="-1">
                <a:solidFill>
                  <a:srgbClr val="000000"/>
                </a:solidFill>
                <a:latin typeface="Open Sans Light"/>
              </a:rPr>
              <a:t>Parents are invited and encouraged to be involved in their child’s school activities. There are many ways in which parents can participate and volunteer at the childcare center. Parents may volunteer to attend trips, read in the classroom, assist teachers, and/or coordinate special events. </a:t>
            </a:r>
            <a:endParaRPr lang="en-US" sz="1200" b="0" strike="noStrike" spc="-1">
              <a:latin typeface="Arial"/>
            </a:endParaRPr>
          </a:p>
          <a:p>
            <a:pPr algn="just">
              <a:lnSpc>
                <a:spcPts val="1239"/>
              </a:lnSpc>
            </a:pPr>
            <a:endParaRPr lang="en-US" sz="1200" b="0" strike="noStrike" spc="-1">
              <a:latin typeface="Arial"/>
            </a:endParaRPr>
          </a:p>
          <a:p>
            <a:pPr marL="190440" algn="just">
              <a:lnSpc>
                <a:spcPct val="100000"/>
              </a:lnSpc>
            </a:pPr>
            <a:r>
              <a:rPr lang="en-US" sz="1200" b="1" strike="noStrike" spc="-1">
                <a:latin typeface="Open Sans Light"/>
                <a:ea typeface="Open Sans Light"/>
              </a:rPr>
              <a:t>Parents are welcome to visit at any time your children are present, we do ask that you avoid quiet time from the hours of 12 pm-2:30 pm. Please make dr. appointments around this time, or plan to come get before or after quiet hours. </a:t>
            </a:r>
            <a:endParaRPr lang="en-US" sz="1200" b="0" strike="noStrike" spc="-1">
              <a:latin typeface="Arial"/>
            </a:endParaRPr>
          </a:p>
          <a:p>
            <a:pPr>
              <a:lnSpc>
                <a:spcPct val="100000"/>
              </a:lnSpc>
              <a:spcBef>
                <a:spcPts val="20"/>
              </a:spcBef>
            </a:pPr>
            <a:r>
              <a:rPr lang="en-US" sz="1200" b="1" strike="noStrike" spc="-1">
                <a:latin typeface="Open Sans Light"/>
                <a:ea typeface="Open Sans Light"/>
              </a:rPr>
              <a:t> </a:t>
            </a:r>
            <a:endParaRPr lang="en-US" sz="1200" b="0" strike="noStrike" spc="-1">
              <a:latin typeface="Arial"/>
            </a:endParaRPr>
          </a:p>
          <a:p>
            <a:pPr marL="190440" algn="just">
              <a:lnSpc>
                <a:spcPct val="100000"/>
              </a:lnSpc>
            </a:pPr>
            <a:r>
              <a:rPr lang="en-US" sz="1200" b="1" strike="noStrike" spc="-1">
                <a:latin typeface="Open Sans Light"/>
                <a:ea typeface="Open Sans Light"/>
              </a:rPr>
              <a:t>If any immediate family members are coming to visit your child at BDA, a notice must be given to center by the parent. This is for all children’s safety.</a:t>
            </a:r>
            <a:endParaRPr lang="en-US" sz="1200" b="0" strike="noStrike" spc="-1">
              <a:latin typeface="Arial"/>
            </a:endParaRPr>
          </a:p>
          <a:p>
            <a:pPr algn="just">
              <a:lnSpc>
                <a:spcPts val="1239"/>
              </a:lnSpc>
            </a:pPr>
            <a:endParaRPr lang="en-US" sz="1200" b="0" strike="noStrike" spc="-1">
              <a:latin typeface="Arial"/>
            </a:endParaRPr>
          </a:p>
          <a:p>
            <a:pPr algn="just">
              <a:lnSpc>
                <a:spcPts val="1239"/>
              </a:lnSpc>
            </a:pPr>
            <a:endParaRPr lang="en-US" sz="1200" b="0" strike="noStrike" spc="-1">
              <a:latin typeface="Arial"/>
            </a:endParaRPr>
          </a:p>
          <a:p>
            <a:pPr algn="just">
              <a:lnSpc>
                <a:spcPts val="1239"/>
              </a:lnSpc>
            </a:pPr>
            <a:r>
              <a:rPr lang="en-US" sz="1200" b="0" strike="noStrike" spc="-1">
                <a:solidFill>
                  <a:srgbClr val="000000"/>
                </a:solidFill>
                <a:latin typeface="Open Sans Light"/>
                <a:ea typeface="Open Sans Light"/>
              </a:rPr>
              <a:t>When participating/assisting in the classroom, please remember all children will need assistance with activities such as restroom supervision, distribution of snacks, papers and other items. The staff may also need assistance with clean up after various activities and preparing the children to go outside or home.</a:t>
            </a:r>
            <a:endParaRPr lang="en-US" sz="1200" b="0" strike="noStrike" spc="-1">
              <a:latin typeface="Arial"/>
            </a:endParaRPr>
          </a:p>
          <a:p>
            <a:pPr algn="just">
              <a:lnSpc>
                <a:spcPts val="1239"/>
              </a:lnSpc>
            </a:pPr>
            <a:endParaRPr lang="en-US" sz="1200" b="0" strike="noStrike" spc="-1">
              <a:latin typeface="Arial"/>
            </a:endParaRPr>
          </a:p>
          <a:p>
            <a:pPr algn="just">
              <a:lnSpc>
                <a:spcPts val="1239"/>
              </a:lnSpc>
            </a:pPr>
            <a:r>
              <a:rPr lang="en-US" sz="1200" b="0" strike="noStrike" spc="-1">
                <a:solidFill>
                  <a:srgbClr val="000000"/>
                </a:solidFill>
                <a:latin typeface="Open Sans Light"/>
                <a:ea typeface="Open Sans Light"/>
              </a:rPr>
              <a:t>Any volunteer in the classroom on a regular basis will be required to secure all criminal background checks, as required by our licensing regulations. Any person, including parent with felony convictions, sex offender convictions and/or open investigations into any criminal activities will </a:t>
            </a:r>
            <a:r>
              <a:rPr lang="en-US" sz="1200" b="1" strike="noStrike" spc="-1">
                <a:solidFill>
                  <a:srgbClr val="000000"/>
                </a:solidFill>
                <a:latin typeface="Open Sans Light"/>
                <a:ea typeface="Open Sans Light"/>
              </a:rPr>
              <a:t>not</a:t>
            </a:r>
            <a:r>
              <a:rPr lang="en-US" sz="1200" b="0" strike="noStrike" spc="-1">
                <a:solidFill>
                  <a:srgbClr val="000000"/>
                </a:solidFill>
                <a:latin typeface="Open Sans Light"/>
                <a:ea typeface="Open Sans Light"/>
              </a:rPr>
              <a:t> be permitted to volunteer in the classroom, or on field trips.</a:t>
            </a:r>
            <a:endParaRPr lang="en-US" sz="1200" b="0" strike="noStrike" spc="-1">
              <a:latin typeface="Arial"/>
            </a:endParaRPr>
          </a:p>
          <a:p>
            <a:pPr algn="just">
              <a:lnSpc>
                <a:spcPts val="1239"/>
              </a:lnSpc>
            </a:pPr>
            <a:endParaRPr lang="en-US" sz="1200" b="0" strike="noStrike" spc="-1">
              <a:latin typeface="Arial"/>
            </a:endParaRPr>
          </a:p>
          <a:p>
            <a:pPr algn="just">
              <a:lnSpc>
                <a:spcPts val="1239"/>
              </a:lnSpc>
            </a:pPr>
            <a:r>
              <a:rPr lang="en-US" sz="1200" b="0" strike="noStrike" spc="-1">
                <a:solidFill>
                  <a:srgbClr val="000000"/>
                </a:solidFill>
                <a:latin typeface="Open Sans Light"/>
                <a:ea typeface="Open Sans Light"/>
              </a:rPr>
              <a:t>Parents with court orders detailing custodial arrangements will only be permitted to volunteer on days in which they are afforded custody (joint/shared custody arrangement) as per the court order. For example, if a parent is afforded custody on Tuesdays and Wednesdays, the parent will only be able to volunteer on those days. Parents with visitation only (sole/exclusive custody arrangements), will only be permitted to volunteer with the express written permission of the custodial parent.</a:t>
            </a:r>
            <a:endParaRPr lang="en-US" sz="1200" b="0" strike="noStrike" spc="-1">
              <a:latin typeface="Arial"/>
            </a:endParaRPr>
          </a:p>
          <a:p>
            <a:pPr algn="just">
              <a:lnSpc>
                <a:spcPts val="1239"/>
              </a:lnSpc>
            </a:pPr>
            <a:endParaRPr lang="en-US" sz="1200" b="0" strike="noStrike" spc="-1">
              <a:latin typeface="Arial"/>
            </a:endParaRPr>
          </a:p>
          <a:p>
            <a:pPr algn="just">
              <a:lnSpc>
                <a:spcPts val="1239"/>
              </a:lnSpc>
            </a:pPr>
            <a:endParaRPr lang="en-US" sz="1200" b="0" strike="noStrike" spc="-1">
              <a:latin typeface="Arial"/>
            </a:endParaRPr>
          </a:p>
          <a:p>
            <a:pPr algn="just">
              <a:lnSpc>
                <a:spcPts val="1239"/>
              </a:lnSpc>
            </a:pPr>
            <a:endParaRPr lang="en-US" sz="1200" b="0" strike="noStrike" spc="-1">
              <a:latin typeface="Arial"/>
            </a:endParaRPr>
          </a:p>
        </p:txBody>
      </p:sp>
      <p:sp>
        <p:nvSpPr>
          <p:cNvPr id="262" name="CustomShape 9"/>
          <p:cNvSpPr/>
          <p:nvPr/>
        </p:nvSpPr>
        <p:spPr>
          <a:xfrm>
            <a:off x="2090160" y="3696480"/>
            <a:ext cx="2810520" cy="35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098"/>
              </a:lnSpc>
            </a:pPr>
            <a:r>
              <a:rPr lang="en-US" sz="1500" b="0" strike="noStrike" spc="-1">
                <a:solidFill>
                  <a:srgbClr val="542885"/>
                </a:solidFill>
                <a:latin typeface="Open Sans Light"/>
              </a:rPr>
              <a:t>-</a:t>
            </a:r>
            <a:endParaRPr lang="en-US" sz="1500" b="0" strike="noStrike" spc="-1">
              <a:latin typeface="Arial"/>
            </a:endParaRPr>
          </a:p>
        </p:txBody>
      </p:sp>
      <p:sp>
        <p:nvSpPr>
          <p:cNvPr id="263" name="CustomShape 10"/>
          <p:cNvSpPr/>
          <p:nvPr/>
        </p:nvSpPr>
        <p:spPr>
          <a:xfrm>
            <a:off x="76320" y="1238400"/>
            <a:ext cx="5704200" cy="37841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89865">
              <a:lnSpc>
                <a:spcPct val="100000"/>
              </a:lnSpc>
            </a:pPr>
            <a:r>
              <a:rPr lang="en-US" sz="1200" b="0" strike="noStrike" spc="-1">
                <a:solidFill>
                  <a:srgbClr val="000000"/>
                </a:solidFill>
                <a:latin typeface="Open Sans Light"/>
                <a:ea typeface="Open Sans Light"/>
              </a:rPr>
              <a:t>All items brought to the BDA must be clearly labeled with the child’s name.</a:t>
            </a:r>
            <a:endParaRPr lang="en-US" sz="1200" b="0" strike="noStrike" spc="-1">
              <a:latin typeface="Arial"/>
            </a:endParaRPr>
          </a:p>
          <a:p>
            <a:pPr marL="342900" indent="-342265">
              <a:lnSpc>
                <a:spcPct val="100000"/>
              </a:lnSpc>
              <a:spcBef>
                <a:spcPts val="11"/>
              </a:spcBef>
              <a:buClr>
                <a:srgbClr val="000000"/>
              </a:buClr>
              <a:buFont typeface="Symbol"/>
              <a:buChar char=""/>
            </a:pPr>
            <a:r>
              <a:rPr lang="en-US" sz="1200" b="0" strike="noStrike" spc="-1">
                <a:solidFill>
                  <a:srgbClr val="000000"/>
                </a:solidFill>
                <a:latin typeface="Open Sans Light"/>
                <a:ea typeface="Open Sans Light"/>
              </a:rPr>
              <a:t>Diapers, Wipes, Ointment</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One set of extra clothing (2 sets if child is under 24 months old and 3-4 if potty training)</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Nap mat for Elephant, Alligator, Tiger and Monkey classrooms (rollup with blanket attached)</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Clothing appropriate for outdoor weather</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Bag to store all hats, coats, gloves, and snow pants in (state requirement)</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Toothpaste and toothbrush</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Tiger and Monkey Room will have school supply cost/ list at beginning of the year.</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Giraffe room has specific list for infants.</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Slippers in fall/winter </a:t>
            </a:r>
            <a:endParaRPr lang="en-US" sz="1200" b="0" strike="noStrike" spc="-1">
              <a:latin typeface="Arial"/>
            </a:endParaRPr>
          </a:p>
          <a:p>
            <a:pPr marL="342900" indent="-342265">
              <a:buClr>
                <a:srgbClr val="000000"/>
              </a:buClr>
              <a:buFont typeface="Symbol"/>
              <a:buChar char=""/>
            </a:pPr>
            <a:r>
              <a:rPr lang="en-US" sz="1200" b="0" strike="noStrike" spc="-1">
                <a:solidFill>
                  <a:srgbClr val="000000"/>
                </a:solidFill>
                <a:latin typeface="Open Sans Light"/>
                <a:ea typeface="Open Sans Light"/>
              </a:rPr>
              <a:t>Infants </a:t>
            </a:r>
            <a:r>
              <a:rPr lang="en-US" sz="1200" spc="-1">
                <a:solidFill>
                  <a:srgbClr val="000000"/>
                </a:solidFill>
                <a:latin typeface="Open Sans Light"/>
                <a:ea typeface="Open Sans Light"/>
              </a:rPr>
              <a:t> </a:t>
            </a:r>
            <a:r>
              <a:rPr lang="en-US" sz="1200" b="0" strike="noStrike" spc="-1">
                <a:solidFill>
                  <a:srgbClr val="000000"/>
                </a:solidFill>
                <a:latin typeface="Open Sans Light"/>
                <a:ea typeface="Open Sans Light"/>
              </a:rPr>
              <a:t>4-5 Bottles, </a:t>
            </a:r>
            <a:r>
              <a:rPr lang="en-US" sz="1200" spc="-1">
                <a:solidFill>
                  <a:srgbClr val="000000"/>
                </a:solidFill>
                <a:latin typeface="Open Sans Light"/>
                <a:ea typeface="Open Sans Light"/>
              </a:rPr>
              <a:t> </a:t>
            </a:r>
            <a:r>
              <a:rPr lang="en-US" sz="1200" b="0" strike="noStrike" spc="-1">
                <a:solidFill>
                  <a:srgbClr val="000000"/>
                </a:solidFill>
                <a:latin typeface="Open Sans Light"/>
                <a:ea typeface="Open Sans Light"/>
              </a:rPr>
              <a:t>Pacifier, </a:t>
            </a:r>
            <a:r>
              <a:rPr lang="en-US" sz="1200" b="0" strike="noStrike" spc="-1" err="1">
                <a:solidFill>
                  <a:srgbClr val="000000"/>
                </a:solidFill>
                <a:latin typeface="Open Sans Light"/>
                <a:ea typeface="Open Sans Light"/>
              </a:rPr>
              <a:t>Swaddler</a:t>
            </a:r>
            <a:r>
              <a:rPr lang="en-US" sz="1200" spc="-1">
                <a:solidFill>
                  <a:srgbClr val="000000"/>
                </a:solidFill>
                <a:latin typeface="Open Sans Light"/>
                <a:ea typeface="Open Sans Light"/>
              </a:rPr>
              <a:t> </a:t>
            </a:r>
            <a:r>
              <a:rPr lang="en-US" sz="1200" b="0" strike="noStrike" spc="-1">
                <a:solidFill>
                  <a:srgbClr val="000000"/>
                </a:solidFill>
                <a:latin typeface="Open Sans Light"/>
                <a:ea typeface="Open Sans Light"/>
              </a:rPr>
              <a:t>, Diapers, Wipes, Formula/Breast Milk</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Fee will be charged in April for sunscreen for all children enrolled at center</a:t>
            </a:r>
            <a:endParaRPr lang="en-US" sz="1200" b="0" strike="noStrike" spc="-1">
              <a:latin typeface="Arial"/>
            </a:endParaRPr>
          </a:p>
          <a:p>
            <a:pPr marL="342900" indent="-342265">
              <a:lnSpc>
                <a:spcPct val="100000"/>
              </a:lnSpc>
              <a:buClr>
                <a:srgbClr val="000000"/>
              </a:buClr>
              <a:buFont typeface="Symbol"/>
              <a:buChar char=""/>
            </a:pPr>
            <a:r>
              <a:rPr lang="en-US" sz="1200" b="0" strike="noStrike" spc="-1">
                <a:solidFill>
                  <a:srgbClr val="000000"/>
                </a:solidFill>
                <a:latin typeface="Open Sans Light"/>
                <a:ea typeface="Open Sans Light"/>
              </a:rPr>
              <a:t>If children have skin sensitivity to provided sunscreen, parents are required to provide. (Prior notification needed before charged for sunscreen)</a:t>
            </a:r>
            <a:endParaRPr lang="en-US" sz="1200" b="0" strike="noStrike" spc="-1">
              <a:latin typeface="Arial"/>
            </a:endParaRPr>
          </a:p>
          <a:p>
            <a:pPr>
              <a:lnSpc>
                <a:spcPct val="100000"/>
              </a:lnSpc>
            </a:pPr>
            <a:endParaRPr lang="en-US" sz="1200" b="0" strike="noStrike" spc="-1">
              <a:latin typeface="Arial"/>
            </a:endParaRPr>
          </a:p>
          <a:p>
            <a:pPr marL="189865">
              <a:lnSpc>
                <a:spcPct val="100000"/>
              </a:lnSpc>
              <a:spcBef>
                <a:spcPts val="6"/>
              </a:spcBef>
            </a:pPr>
            <a:r>
              <a:rPr lang="en-US" sz="1200" b="0" strike="noStrike" spc="-1">
                <a:solidFill>
                  <a:srgbClr val="000000"/>
                </a:solidFill>
                <a:latin typeface="Open Sans Light"/>
                <a:ea typeface="Open Sans Light"/>
              </a:rPr>
              <a:t>All children must wear socks and shoes. In the winter, we request that children bring slippers or another pair of shoes to wear in the center.</a:t>
            </a:r>
            <a:endParaRPr lang="en-US" sz="1200" b="0" strike="noStrike" spc="-1">
              <a:latin typeface="Arial"/>
            </a:endParaRPr>
          </a:p>
        </p:txBody>
      </p:sp>
      <p:sp>
        <p:nvSpPr>
          <p:cNvPr id="264" name="CustomShape 11"/>
          <p:cNvSpPr/>
          <p:nvPr/>
        </p:nvSpPr>
        <p:spPr>
          <a:xfrm>
            <a:off x="-304920" y="554040"/>
            <a:ext cx="33735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SUPPLIES</a:t>
            </a:r>
            <a:endParaRPr lang="en-US" sz="14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5" name="Group 1"/>
          <p:cNvGrpSpPr/>
          <p:nvPr/>
        </p:nvGrpSpPr>
        <p:grpSpPr>
          <a:xfrm>
            <a:off x="0" y="0"/>
            <a:ext cx="7772040" cy="10058040"/>
            <a:chOff x="0" y="0"/>
            <a:chExt cx="7772040" cy="10058040"/>
          </a:xfrm>
        </p:grpSpPr>
        <p:sp>
          <p:nvSpPr>
            <p:cNvPr id="266"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67" name="Group 3"/>
          <p:cNvGrpSpPr/>
          <p:nvPr/>
        </p:nvGrpSpPr>
        <p:grpSpPr>
          <a:xfrm>
            <a:off x="812520" y="123840"/>
            <a:ext cx="5893560" cy="552960"/>
            <a:chOff x="812520" y="123840"/>
            <a:chExt cx="5893560" cy="552960"/>
          </a:xfrm>
        </p:grpSpPr>
        <p:sp>
          <p:nvSpPr>
            <p:cNvPr id="268" name="CustomShape 4"/>
            <p:cNvSpPr/>
            <p:nvPr/>
          </p:nvSpPr>
          <p:spPr>
            <a:xfrm>
              <a:off x="812520" y="123840"/>
              <a:ext cx="5893560" cy="552960"/>
            </a:xfrm>
            <a:custGeom>
              <a:avLst/>
              <a:gdLst/>
              <a:ahLst/>
              <a:cxnLst/>
              <a:rect l="l" t="t" r="r" b="b"/>
              <a:pathLst>
                <a:path w="8020910" h="1297962">
                  <a:moveTo>
                    <a:pt x="60960" y="269240"/>
                  </a:moveTo>
                  <a:cubicBezTo>
                    <a:pt x="60960" y="154940"/>
                    <a:pt x="153670" y="62230"/>
                    <a:pt x="267970" y="62230"/>
                  </a:cubicBezTo>
                  <a:lnTo>
                    <a:pt x="710340" y="62230"/>
                  </a:lnTo>
                  <a:lnTo>
                    <a:pt x="710340"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10340" y="157480"/>
                  </a:lnTo>
                  <a:lnTo>
                    <a:pt x="710340"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13273" y="1297962"/>
                  </a:lnTo>
                  <a:lnTo>
                    <a:pt x="71327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10340" y="1155722"/>
                  </a:lnTo>
                  <a:lnTo>
                    <a:pt x="710340" y="1139212"/>
                  </a:lnTo>
                  <a:lnTo>
                    <a:pt x="387350" y="1139212"/>
                  </a:lnTo>
                  <a:close/>
                  <a:moveTo>
                    <a:pt x="710340" y="1235732"/>
                  </a:moveTo>
                  <a:lnTo>
                    <a:pt x="7000490" y="1235732"/>
                  </a:lnTo>
                  <a:lnTo>
                    <a:pt x="7000490" y="1296691"/>
                  </a:lnTo>
                  <a:lnTo>
                    <a:pt x="710341" y="1296691"/>
                  </a:lnTo>
                  <a:lnTo>
                    <a:pt x="710341" y="1235732"/>
                  </a:lnTo>
                  <a:close/>
                  <a:moveTo>
                    <a:pt x="710340" y="1139211"/>
                  </a:moveTo>
                  <a:lnTo>
                    <a:pt x="7000490" y="1139211"/>
                  </a:lnTo>
                  <a:lnTo>
                    <a:pt x="7000490" y="1155722"/>
                  </a:lnTo>
                  <a:lnTo>
                    <a:pt x="710341" y="1155722"/>
                  </a:lnTo>
                  <a:lnTo>
                    <a:pt x="710341" y="1139211"/>
                  </a:lnTo>
                  <a:close/>
                  <a:moveTo>
                    <a:pt x="7958679" y="689632"/>
                  </a:moveTo>
                  <a:lnTo>
                    <a:pt x="7958679" y="1028722"/>
                  </a:lnTo>
                  <a:cubicBezTo>
                    <a:pt x="7958679" y="1143022"/>
                    <a:pt x="7865969" y="1235732"/>
                    <a:pt x="7751669" y="1235732"/>
                  </a:cubicBezTo>
                  <a:lnTo>
                    <a:pt x="7000490" y="1235732"/>
                  </a:lnTo>
                  <a:lnTo>
                    <a:pt x="7000490" y="1296692"/>
                  </a:lnTo>
                  <a:lnTo>
                    <a:pt x="7751669" y="1296692"/>
                  </a:lnTo>
                  <a:cubicBezTo>
                    <a:pt x="7900260" y="1296692"/>
                    <a:pt x="8020910" y="1176042"/>
                    <a:pt x="8020910" y="1027452"/>
                  </a:cubicBezTo>
                  <a:lnTo>
                    <a:pt x="8020910" y="689632"/>
                  </a:lnTo>
                  <a:lnTo>
                    <a:pt x="7958679" y="689632"/>
                  </a:lnTo>
                  <a:close/>
                  <a:moveTo>
                    <a:pt x="7862160" y="909342"/>
                  </a:moveTo>
                  <a:cubicBezTo>
                    <a:pt x="7862160" y="1036342"/>
                    <a:pt x="7759289" y="1139212"/>
                    <a:pt x="7632289" y="1139212"/>
                  </a:cubicBezTo>
                  <a:lnTo>
                    <a:pt x="7000490" y="1139212"/>
                  </a:lnTo>
                  <a:lnTo>
                    <a:pt x="7000490" y="1155722"/>
                  </a:lnTo>
                  <a:lnTo>
                    <a:pt x="7632289" y="1155722"/>
                  </a:lnTo>
                  <a:cubicBezTo>
                    <a:pt x="7768179" y="1155722"/>
                    <a:pt x="7878669" y="1045232"/>
                    <a:pt x="7878669" y="909342"/>
                  </a:cubicBezTo>
                  <a:lnTo>
                    <a:pt x="7878669" y="689632"/>
                  </a:lnTo>
                  <a:lnTo>
                    <a:pt x="7862160" y="689632"/>
                  </a:lnTo>
                  <a:lnTo>
                    <a:pt x="7862160" y="909342"/>
                  </a:lnTo>
                  <a:close/>
                  <a:moveTo>
                    <a:pt x="7958679" y="510108"/>
                  </a:moveTo>
                  <a:lnTo>
                    <a:pt x="8019639" y="510108"/>
                  </a:lnTo>
                  <a:lnTo>
                    <a:pt x="8019639" y="689632"/>
                  </a:lnTo>
                  <a:lnTo>
                    <a:pt x="7958679" y="689632"/>
                  </a:lnTo>
                  <a:lnTo>
                    <a:pt x="7958679" y="510108"/>
                  </a:lnTo>
                  <a:close/>
                  <a:moveTo>
                    <a:pt x="7862160" y="510108"/>
                  </a:moveTo>
                  <a:lnTo>
                    <a:pt x="7878669" y="510108"/>
                  </a:lnTo>
                  <a:lnTo>
                    <a:pt x="7878669" y="689632"/>
                  </a:lnTo>
                  <a:lnTo>
                    <a:pt x="7862160" y="689632"/>
                  </a:lnTo>
                  <a:lnTo>
                    <a:pt x="7862160" y="510108"/>
                  </a:lnTo>
                  <a:close/>
                  <a:moveTo>
                    <a:pt x="7751669" y="60960"/>
                  </a:moveTo>
                  <a:cubicBezTo>
                    <a:pt x="7865969" y="60960"/>
                    <a:pt x="7958679" y="153670"/>
                    <a:pt x="7958679" y="267970"/>
                  </a:cubicBezTo>
                  <a:lnTo>
                    <a:pt x="7958679" y="510108"/>
                  </a:lnTo>
                  <a:lnTo>
                    <a:pt x="8019639" y="510108"/>
                  </a:lnTo>
                  <a:lnTo>
                    <a:pt x="8019639" y="269240"/>
                  </a:lnTo>
                  <a:cubicBezTo>
                    <a:pt x="8019639" y="120650"/>
                    <a:pt x="7898989" y="0"/>
                    <a:pt x="7750399" y="0"/>
                  </a:cubicBezTo>
                  <a:lnTo>
                    <a:pt x="6997557" y="0"/>
                  </a:lnTo>
                  <a:lnTo>
                    <a:pt x="6997557" y="60960"/>
                  </a:lnTo>
                  <a:lnTo>
                    <a:pt x="7751669" y="60960"/>
                  </a:lnTo>
                  <a:close/>
                  <a:moveTo>
                    <a:pt x="7632289" y="142240"/>
                  </a:moveTo>
                  <a:lnTo>
                    <a:pt x="7000490" y="142240"/>
                  </a:lnTo>
                  <a:lnTo>
                    <a:pt x="7000490" y="158750"/>
                  </a:lnTo>
                  <a:lnTo>
                    <a:pt x="7632289" y="158750"/>
                  </a:lnTo>
                  <a:cubicBezTo>
                    <a:pt x="7759289" y="158750"/>
                    <a:pt x="7862160" y="261620"/>
                    <a:pt x="7862160" y="388620"/>
                  </a:cubicBezTo>
                  <a:lnTo>
                    <a:pt x="7862160" y="510146"/>
                  </a:lnTo>
                  <a:lnTo>
                    <a:pt x="7878669" y="510146"/>
                  </a:lnTo>
                  <a:lnTo>
                    <a:pt x="7878669" y="387350"/>
                  </a:lnTo>
                  <a:cubicBezTo>
                    <a:pt x="7878669" y="251460"/>
                    <a:pt x="7768179" y="142240"/>
                    <a:pt x="7632289" y="142240"/>
                  </a:cubicBezTo>
                  <a:close/>
                  <a:moveTo>
                    <a:pt x="710341" y="0"/>
                  </a:moveTo>
                  <a:lnTo>
                    <a:pt x="7000490" y="0"/>
                  </a:lnTo>
                  <a:lnTo>
                    <a:pt x="7000490" y="60960"/>
                  </a:lnTo>
                  <a:lnTo>
                    <a:pt x="710341" y="60960"/>
                  </a:lnTo>
                  <a:lnTo>
                    <a:pt x="710341" y="0"/>
                  </a:lnTo>
                  <a:close/>
                  <a:moveTo>
                    <a:pt x="710341" y="142240"/>
                  </a:moveTo>
                  <a:lnTo>
                    <a:pt x="7000490" y="142240"/>
                  </a:lnTo>
                  <a:lnTo>
                    <a:pt x="7000490" y="158750"/>
                  </a:lnTo>
                  <a:lnTo>
                    <a:pt x="710341" y="158750"/>
                  </a:lnTo>
                  <a:lnTo>
                    <a:pt x="710341"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grpSp>
        <p:nvGrpSpPr>
          <p:cNvPr id="269" name="Group 5"/>
          <p:cNvGrpSpPr/>
          <p:nvPr/>
        </p:nvGrpSpPr>
        <p:grpSpPr>
          <a:xfrm>
            <a:off x="414000" y="1118880"/>
            <a:ext cx="2097360" cy="367200"/>
            <a:chOff x="414000" y="1118880"/>
            <a:chExt cx="2097360" cy="367200"/>
          </a:xfrm>
        </p:grpSpPr>
        <p:sp>
          <p:nvSpPr>
            <p:cNvPr id="270" name="CustomShape 6"/>
            <p:cNvSpPr/>
            <p:nvPr/>
          </p:nvSpPr>
          <p:spPr>
            <a:xfrm>
              <a:off x="414000" y="1118880"/>
              <a:ext cx="2097360" cy="367200"/>
            </a:xfrm>
            <a:custGeom>
              <a:avLst/>
              <a:gdLst/>
              <a:ahLst/>
              <a:cxnLst/>
              <a:rect l="l" t="t" r="r" b="b"/>
              <a:pathLst>
                <a:path w="7404880" h="1297962">
                  <a:moveTo>
                    <a:pt x="60960" y="269240"/>
                  </a:moveTo>
                  <a:cubicBezTo>
                    <a:pt x="60960" y="154940"/>
                    <a:pt x="153670" y="62230"/>
                    <a:pt x="267970" y="62230"/>
                  </a:cubicBezTo>
                  <a:lnTo>
                    <a:pt x="692630" y="62230"/>
                  </a:lnTo>
                  <a:lnTo>
                    <a:pt x="692630"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92630" y="157480"/>
                  </a:lnTo>
                  <a:lnTo>
                    <a:pt x="692630"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95305" y="1297962"/>
                  </a:lnTo>
                  <a:lnTo>
                    <a:pt x="69530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92630" y="1155722"/>
                  </a:lnTo>
                  <a:lnTo>
                    <a:pt x="692630" y="1139212"/>
                  </a:lnTo>
                  <a:lnTo>
                    <a:pt x="387350" y="1139212"/>
                  </a:lnTo>
                  <a:close/>
                  <a:moveTo>
                    <a:pt x="692630" y="1235732"/>
                  </a:moveTo>
                  <a:lnTo>
                    <a:pt x="6432202" y="1235732"/>
                  </a:lnTo>
                  <a:lnTo>
                    <a:pt x="6432202" y="1296691"/>
                  </a:lnTo>
                  <a:lnTo>
                    <a:pt x="692630" y="1296691"/>
                  </a:lnTo>
                  <a:lnTo>
                    <a:pt x="692630" y="1235732"/>
                  </a:lnTo>
                  <a:close/>
                  <a:moveTo>
                    <a:pt x="692630" y="1139211"/>
                  </a:moveTo>
                  <a:lnTo>
                    <a:pt x="6432202" y="1139211"/>
                  </a:lnTo>
                  <a:lnTo>
                    <a:pt x="6432202" y="1155722"/>
                  </a:lnTo>
                  <a:lnTo>
                    <a:pt x="692630" y="1155722"/>
                  </a:lnTo>
                  <a:lnTo>
                    <a:pt x="692630" y="1139211"/>
                  </a:lnTo>
                  <a:close/>
                  <a:moveTo>
                    <a:pt x="7342649" y="689632"/>
                  </a:moveTo>
                  <a:lnTo>
                    <a:pt x="7342649" y="1028722"/>
                  </a:lnTo>
                  <a:cubicBezTo>
                    <a:pt x="7342649" y="1143022"/>
                    <a:pt x="7249940" y="1235732"/>
                    <a:pt x="7135640" y="1235732"/>
                  </a:cubicBezTo>
                  <a:lnTo>
                    <a:pt x="6432202" y="1235732"/>
                  </a:lnTo>
                  <a:lnTo>
                    <a:pt x="6432202" y="1296692"/>
                  </a:lnTo>
                  <a:lnTo>
                    <a:pt x="7135640" y="1296692"/>
                  </a:lnTo>
                  <a:cubicBezTo>
                    <a:pt x="7284230" y="1296692"/>
                    <a:pt x="7404880" y="1176042"/>
                    <a:pt x="7404880" y="1027452"/>
                  </a:cubicBezTo>
                  <a:lnTo>
                    <a:pt x="7404880" y="689632"/>
                  </a:lnTo>
                  <a:lnTo>
                    <a:pt x="7342649" y="689632"/>
                  </a:lnTo>
                  <a:close/>
                  <a:moveTo>
                    <a:pt x="7246130" y="909342"/>
                  </a:moveTo>
                  <a:cubicBezTo>
                    <a:pt x="7246130" y="1036342"/>
                    <a:pt x="7143259" y="1139212"/>
                    <a:pt x="7016259" y="1139212"/>
                  </a:cubicBezTo>
                  <a:lnTo>
                    <a:pt x="6432202" y="1139212"/>
                  </a:lnTo>
                  <a:lnTo>
                    <a:pt x="6432202" y="1155722"/>
                  </a:lnTo>
                  <a:lnTo>
                    <a:pt x="7016259" y="1155722"/>
                  </a:lnTo>
                  <a:cubicBezTo>
                    <a:pt x="7152149" y="1155722"/>
                    <a:pt x="7262640" y="1045232"/>
                    <a:pt x="7262640" y="909342"/>
                  </a:cubicBezTo>
                  <a:lnTo>
                    <a:pt x="7262640" y="689632"/>
                  </a:lnTo>
                  <a:lnTo>
                    <a:pt x="7246130" y="689632"/>
                  </a:lnTo>
                  <a:lnTo>
                    <a:pt x="7246130" y="909342"/>
                  </a:lnTo>
                  <a:close/>
                  <a:moveTo>
                    <a:pt x="7342649" y="510108"/>
                  </a:moveTo>
                  <a:lnTo>
                    <a:pt x="7403609" y="510108"/>
                  </a:lnTo>
                  <a:lnTo>
                    <a:pt x="7403609" y="689632"/>
                  </a:lnTo>
                  <a:lnTo>
                    <a:pt x="7342649" y="689632"/>
                  </a:lnTo>
                  <a:lnTo>
                    <a:pt x="7342649" y="510108"/>
                  </a:lnTo>
                  <a:close/>
                  <a:moveTo>
                    <a:pt x="7246130" y="510108"/>
                  </a:moveTo>
                  <a:lnTo>
                    <a:pt x="7262640" y="510108"/>
                  </a:lnTo>
                  <a:lnTo>
                    <a:pt x="7262640" y="689632"/>
                  </a:lnTo>
                  <a:lnTo>
                    <a:pt x="7246130" y="689632"/>
                  </a:lnTo>
                  <a:lnTo>
                    <a:pt x="7246130" y="510108"/>
                  </a:lnTo>
                  <a:close/>
                  <a:moveTo>
                    <a:pt x="7135640" y="60960"/>
                  </a:moveTo>
                  <a:cubicBezTo>
                    <a:pt x="7249940" y="60960"/>
                    <a:pt x="7342649" y="153670"/>
                    <a:pt x="7342649" y="267970"/>
                  </a:cubicBezTo>
                  <a:lnTo>
                    <a:pt x="7342649" y="510108"/>
                  </a:lnTo>
                  <a:lnTo>
                    <a:pt x="7403609" y="510108"/>
                  </a:lnTo>
                  <a:lnTo>
                    <a:pt x="7403609" y="269240"/>
                  </a:lnTo>
                  <a:cubicBezTo>
                    <a:pt x="7403609" y="120650"/>
                    <a:pt x="7282959" y="0"/>
                    <a:pt x="7134369" y="0"/>
                  </a:cubicBezTo>
                  <a:lnTo>
                    <a:pt x="6429527" y="0"/>
                  </a:lnTo>
                  <a:lnTo>
                    <a:pt x="6429527" y="60960"/>
                  </a:lnTo>
                  <a:lnTo>
                    <a:pt x="7135640" y="60960"/>
                  </a:lnTo>
                  <a:close/>
                  <a:moveTo>
                    <a:pt x="7016259" y="142240"/>
                  </a:moveTo>
                  <a:lnTo>
                    <a:pt x="6432202" y="142240"/>
                  </a:lnTo>
                  <a:lnTo>
                    <a:pt x="6432202" y="158750"/>
                  </a:lnTo>
                  <a:lnTo>
                    <a:pt x="7016259" y="158750"/>
                  </a:lnTo>
                  <a:cubicBezTo>
                    <a:pt x="7143259" y="158750"/>
                    <a:pt x="7246130" y="261620"/>
                    <a:pt x="7246130" y="388620"/>
                  </a:cubicBezTo>
                  <a:lnTo>
                    <a:pt x="7246130" y="510146"/>
                  </a:lnTo>
                  <a:lnTo>
                    <a:pt x="7262640" y="510146"/>
                  </a:lnTo>
                  <a:lnTo>
                    <a:pt x="7262640" y="387350"/>
                  </a:lnTo>
                  <a:cubicBezTo>
                    <a:pt x="7262640" y="251460"/>
                    <a:pt x="7152149" y="142240"/>
                    <a:pt x="7016259" y="142240"/>
                  </a:cubicBezTo>
                  <a:close/>
                  <a:moveTo>
                    <a:pt x="692630" y="0"/>
                  </a:moveTo>
                  <a:lnTo>
                    <a:pt x="6432202" y="0"/>
                  </a:lnTo>
                  <a:lnTo>
                    <a:pt x="6432202" y="60960"/>
                  </a:lnTo>
                  <a:lnTo>
                    <a:pt x="692630" y="60960"/>
                  </a:lnTo>
                  <a:lnTo>
                    <a:pt x="692630" y="0"/>
                  </a:lnTo>
                  <a:close/>
                  <a:moveTo>
                    <a:pt x="692630" y="142240"/>
                  </a:moveTo>
                  <a:lnTo>
                    <a:pt x="6432202" y="142240"/>
                  </a:lnTo>
                  <a:lnTo>
                    <a:pt x="6432202" y="158750"/>
                  </a:lnTo>
                  <a:lnTo>
                    <a:pt x="692630" y="158750"/>
                  </a:lnTo>
                  <a:lnTo>
                    <a:pt x="692630"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pic>
        <p:nvPicPr>
          <p:cNvPr id="271" name="Picture 12"/>
          <p:cNvPicPr/>
          <p:nvPr/>
        </p:nvPicPr>
        <p:blipFill>
          <a:blip r:embed="rId2"/>
          <a:srcRect l="24584" t="8239" r="15396"/>
          <a:stretch/>
        </p:blipFill>
        <p:spPr>
          <a:xfrm>
            <a:off x="6282720" y="786240"/>
            <a:ext cx="1013760" cy="1033200"/>
          </a:xfrm>
          <a:prstGeom prst="rect">
            <a:avLst/>
          </a:prstGeom>
          <a:ln>
            <a:noFill/>
          </a:ln>
        </p:spPr>
      </p:pic>
      <p:sp>
        <p:nvSpPr>
          <p:cNvPr id="272" name="CustomShape 7"/>
          <p:cNvSpPr/>
          <p:nvPr/>
        </p:nvSpPr>
        <p:spPr>
          <a:xfrm>
            <a:off x="1523880" y="169920"/>
            <a:ext cx="4723920" cy="864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Special Enrollment Schedule</a:t>
            </a:r>
            <a:endParaRPr lang="en-US" sz="2429" b="0" strike="noStrike" spc="-1">
              <a:latin typeface="Arial"/>
            </a:endParaRPr>
          </a:p>
        </p:txBody>
      </p:sp>
      <p:sp>
        <p:nvSpPr>
          <p:cNvPr id="273" name="CustomShape 8"/>
          <p:cNvSpPr/>
          <p:nvPr/>
        </p:nvSpPr>
        <p:spPr>
          <a:xfrm>
            <a:off x="622440" y="1182600"/>
            <a:ext cx="18385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PART TIME</a:t>
            </a:r>
            <a:endParaRPr lang="en-US" sz="1400" b="0" strike="noStrike" spc="-1">
              <a:latin typeface="Arial"/>
            </a:endParaRPr>
          </a:p>
        </p:txBody>
      </p:sp>
      <p:sp>
        <p:nvSpPr>
          <p:cNvPr id="274" name="CustomShape 9"/>
          <p:cNvSpPr/>
          <p:nvPr/>
        </p:nvSpPr>
        <p:spPr>
          <a:xfrm>
            <a:off x="-5106240" y="4159800"/>
            <a:ext cx="6721560" cy="21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800" b="1" strike="noStrike" spc="-1">
                <a:solidFill>
                  <a:srgbClr val="000000"/>
                </a:solidFill>
                <a:latin typeface="Century Gothic"/>
                <a:ea typeface="Arial"/>
              </a:rPr>
              <a:t>  </a:t>
            </a:r>
            <a:endParaRPr lang="en-US" sz="800" b="0" strike="noStrike" spc="-1">
              <a:latin typeface="Arial"/>
            </a:endParaRPr>
          </a:p>
        </p:txBody>
      </p:sp>
      <p:sp>
        <p:nvSpPr>
          <p:cNvPr id="275" name="CustomShape 10"/>
          <p:cNvSpPr/>
          <p:nvPr/>
        </p:nvSpPr>
        <p:spPr>
          <a:xfrm>
            <a:off x="233280" y="1655280"/>
            <a:ext cx="7414920" cy="532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Open Sans Light"/>
                <a:ea typeface="Open Sans Light"/>
              </a:rPr>
              <a:t>Part time enrollment is considered 1-3 days per week (Preschool and Summer School age only)</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We guarantee part time rates for Tiger and Monkey Room (Lion Room during summer) only when availability permits. As a child attending </a:t>
            </a:r>
            <a:r>
              <a:rPr lang="en-US" sz="1200" b="0" strike="noStrike" spc="-21">
                <a:solidFill>
                  <a:srgbClr val="000000"/>
                </a:solidFill>
                <a:latin typeface="Open Sans Light"/>
                <a:ea typeface="Open Sans Light"/>
              </a:rPr>
              <a:t>part</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time occupies a full-time slot, please be aware that should a potential family need a full- time position, termination notice may be given to the family with a child attending </a:t>
            </a:r>
            <a:r>
              <a:rPr lang="en-US" sz="1200" b="0" strike="noStrike" spc="-15">
                <a:solidFill>
                  <a:srgbClr val="000000"/>
                </a:solidFill>
                <a:latin typeface="Open Sans Light"/>
                <a:ea typeface="Open Sans Light"/>
              </a:rPr>
              <a:t>only </a:t>
            </a:r>
            <a:r>
              <a:rPr lang="en-US" sz="1200" b="0" strike="noStrike" spc="-1">
                <a:solidFill>
                  <a:srgbClr val="000000"/>
                </a:solidFill>
                <a:latin typeface="Open Sans Light"/>
                <a:ea typeface="Open Sans Light"/>
              </a:rPr>
              <a:t>part time. At that time, the parent paying the part time rate will be first give the opportunity to transfer to the full-time status to preserve the child’s slot. If due to the above circumstances two-week </a:t>
            </a:r>
            <a:r>
              <a:rPr lang="en-US" sz="1200" b="1" strike="noStrike" spc="-1">
                <a:solidFill>
                  <a:srgbClr val="000000"/>
                </a:solidFill>
                <a:latin typeface="Open Sans Light"/>
                <a:ea typeface="Open Sans Light"/>
              </a:rPr>
              <a:t>written notice </a:t>
            </a:r>
            <a:r>
              <a:rPr lang="en-US" sz="1200" b="0" strike="noStrike" spc="-1">
                <a:solidFill>
                  <a:srgbClr val="000000"/>
                </a:solidFill>
                <a:latin typeface="Open Sans Light"/>
                <a:ea typeface="Open Sans Light"/>
              </a:rPr>
              <a:t>will be given if termination is necessary.</a:t>
            </a:r>
            <a:endParaRPr lang="en-US" sz="1200" b="0" strike="noStrike" spc="-1">
              <a:latin typeface="Arial"/>
            </a:endParaRPr>
          </a:p>
          <a:p>
            <a:pPr marL="190440" algn="just">
              <a:lnSpc>
                <a:spcPct val="100000"/>
              </a:lnSpc>
            </a:pP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Changes in a child’s PT schedules must be provided to your child’s room for by last Wednesday of the month.  Teachers or Director will let you know if we can accommodate these changes. </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Open Sans Light"/>
                <a:ea typeface="Open Sans Light"/>
              </a:rPr>
              <a:t>Part time families must communicate with director and room teacher if they do not have a weekly set schedule.</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Parents who wish to change their child’s days or times of enrollment at BDA, must submit a request to do so </a:t>
            </a:r>
            <a:r>
              <a:rPr lang="en-US" sz="1200" b="1" strike="noStrike" spc="-1">
                <a:solidFill>
                  <a:srgbClr val="000000"/>
                </a:solidFill>
                <a:latin typeface="Open Sans Light"/>
                <a:ea typeface="Open Sans Light"/>
              </a:rPr>
              <a:t>two weeks </a:t>
            </a:r>
            <a:r>
              <a:rPr lang="en-US" sz="1200" b="0" strike="noStrike" spc="-1">
                <a:solidFill>
                  <a:srgbClr val="000000"/>
                </a:solidFill>
                <a:latin typeface="Open Sans Light"/>
                <a:ea typeface="Open Sans Light"/>
              </a:rPr>
              <a:t>in advance of the proposed change. Schedule changes are subject to a change fee.</a:t>
            </a:r>
            <a:endParaRPr lang="en-US" sz="1200" b="0" strike="noStrike" spc="-1">
              <a:latin typeface="Arial"/>
            </a:endParaRPr>
          </a:p>
          <a:p>
            <a:pPr marL="190440" algn="just">
              <a:lnSpc>
                <a:spcPct val="100000"/>
              </a:lnSpc>
            </a:pP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Each room is only allotted so many PT slots. So, requesting a PT spot does not guarantee one is available for your child’s room or age group.</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The Center Director will notify the parents if the new schedule is available. A schedule change will not be final until a new fee agreement is signed. If the schedule change requires an additional deposit and/or registration fee, the change </a:t>
            </a:r>
            <a:r>
              <a:rPr lang="en-US" sz="1200" b="0" strike="noStrike" spc="-26">
                <a:solidFill>
                  <a:srgbClr val="000000"/>
                </a:solidFill>
                <a:latin typeface="Open Sans Light"/>
                <a:ea typeface="Open Sans Light"/>
              </a:rPr>
              <a:t>will </a:t>
            </a:r>
            <a:r>
              <a:rPr lang="en-US" sz="1200" b="0" strike="noStrike" spc="-1">
                <a:solidFill>
                  <a:srgbClr val="000000"/>
                </a:solidFill>
                <a:latin typeface="Open Sans Light"/>
                <a:ea typeface="Open Sans Light"/>
              </a:rPr>
              <a:t>also be contingent upon payment of these monies. If the requested schedule is </a:t>
            </a:r>
            <a:r>
              <a:rPr lang="en-US" sz="1200" b="0" strike="noStrike" spc="-35">
                <a:solidFill>
                  <a:srgbClr val="000000"/>
                </a:solidFill>
                <a:latin typeface="Open Sans Light"/>
                <a:ea typeface="Open Sans Light"/>
              </a:rPr>
              <a:t>not </a:t>
            </a:r>
            <a:r>
              <a:rPr lang="en-US" sz="1200" b="0" strike="noStrike" spc="-1">
                <a:solidFill>
                  <a:srgbClr val="000000"/>
                </a:solidFill>
                <a:latin typeface="Open Sans Light"/>
                <a:ea typeface="Open Sans Light"/>
              </a:rPr>
              <a:t>available parents may choose to continue with the current schedule until such time </a:t>
            </a:r>
            <a:r>
              <a:rPr lang="en-US" sz="1200" b="0" strike="noStrike" spc="-46">
                <a:solidFill>
                  <a:srgbClr val="000000"/>
                </a:solidFill>
                <a:latin typeface="Open Sans Light"/>
                <a:ea typeface="Open Sans Light"/>
              </a:rPr>
              <a:t>as</a:t>
            </a:r>
            <a:r>
              <a:rPr lang="en-US" sz="1200" b="0" strike="noStrike" spc="239">
                <a:solidFill>
                  <a:srgbClr val="000000"/>
                </a:solidFill>
                <a:latin typeface="Open Sans Light"/>
                <a:ea typeface="Open Sans Light"/>
              </a:rPr>
              <a:t> </a:t>
            </a:r>
            <a:r>
              <a:rPr lang="en-US" sz="1200" b="0" strike="noStrike" spc="-1">
                <a:solidFill>
                  <a:srgbClr val="000000"/>
                </a:solidFill>
                <a:latin typeface="Open Sans Light"/>
                <a:ea typeface="Open Sans Light"/>
              </a:rPr>
              <a:t>the requested schedule becomes available or may choose to withdraw their child </a:t>
            </a:r>
            <a:r>
              <a:rPr lang="en-US" sz="1200" b="0" strike="noStrike" spc="-26">
                <a:solidFill>
                  <a:srgbClr val="000000"/>
                </a:solidFill>
                <a:latin typeface="Open Sans Light"/>
                <a:ea typeface="Open Sans Light"/>
              </a:rPr>
              <a:t>from </a:t>
            </a:r>
            <a:r>
              <a:rPr lang="en-US" sz="1200" b="0" strike="noStrike" spc="-1">
                <a:solidFill>
                  <a:srgbClr val="000000"/>
                </a:solidFill>
                <a:latin typeface="Open Sans Light"/>
                <a:ea typeface="Open Sans Light"/>
              </a:rPr>
              <a:t>the program.  </a:t>
            </a:r>
            <a:endParaRPr lang="en-US" sz="1200" b="0" strike="noStrike" spc="-1">
              <a:latin typeface="Arial"/>
            </a:endParaRPr>
          </a:p>
          <a:p>
            <a:pPr marL="190440" algn="just">
              <a:lnSpc>
                <a:spcPct val="100000"/>
              </a:lnSpc>
            </a:pPr>
            <a:endParaRPr lang="en-US" sz="1200" b="0" strike="noStrike" spc="-1">
              <a:latin typeface="Arial"/>
            </a:endParaRPr>
          </a:p>
          <a:p>
            <a:pPr marL="190440" algn="just">
              <a:lnSpc>
                <a:spcPct val="100000"/>
              </a:lnSpc>
            </a:pPr>
            <a:r>
              <a:rPr lang="en-US" sz="800" b="0" strike="noStrike" spc="-1">
                <a:solidFill>
                  <a:srgbClr val="000000"/>
                </a:solidFill>
                <a:latin typeface="Century Gothic"/>
                <a:ea typeface="Arial"/>
              </a:rPr>
              <a:t> </a:t>
            </a:r>
            <a:endParaRPr lang="en-US" sz="800" b="0" strike="noStrike" spc="-1">
              <a:latin typeface="Arial"/>
            </a:endParaRPr>
          </a:p>
        </p:txBody>
      </p:sp>
      <p:grpSp>
        <p:nvGrpSpPr>
          <p:cNvPr id="276" name="Group 11"/>
          <p:cNvGrpSpPr/>
          <p:nvPr/>
        </p:nvGrpSpPr>
        <p:grpSpPr>
          <a:xfrm>
            <a:off x="277920" y="6938640"/>
            <a:ext cx="3141360" cy="367200"/>
            <a:chOff x="277920" y="6938640"/>
            <a:chExt cx="3141360" cy="367200"/>
          </a:xfrm>
        </p:grpSpPr>
        <p:sp>
          <p:nvSpPr>
            <p:cNvPr id="277" name="CustomShape 12"/>
            <p:cNvSpPr/>
            <p:nvPr/>
          </p:nvSpPr>
          <p:spPr>
            <a:xfrm>
              <a:off x="277920" y="6938640"/>
              <a:ext cx="3141360" cy="367200"/>
            </a:xfrm>
            <a:custGeom>
              <a:avLst/>
              <a:gdLst/>
              <a:ahLst/>
              <a:cxnLst/>
              <a:rect l="l" t="t" r="r" b="b"/>
              <a:pathLst>
                <a:path w="7404880" h="1297962">
                  <a:moveTo>
                    <a:pt x="60960" y="269240"/>
                  </a:moveTo>
                  <a:cubicBezTo>
                    <a:pt x="60960" y="154940"/>
                    <a:pt x="153670" y="62230"/>
                    <a:pt x="267970" y="62230"/>
                  </a:cubicBezTo>
                  <a:lnTo>
                    <a:pt x="692630" y="62230"/>
                  </a:lnTo>
                  <a:lnTo>
                    <a:pt x="692630"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92630" y="157480"/>
                  </a:lnTo>
                  <a:lnTo>
                    <a:pt x="692630"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95305" y="1297962"/>
                  </a:lnTo>
                  <a:lnTo>
                    <a:pt x="69530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92630" y="1155722"/>
                  </a:lnTo>
                  <a:lnTo>
                    <a:pt x="692630" y="1139212"/>
                  </a:lnTo>
                  <a:lnTo>
                    <a:pt x="387350" y="1139212"/>
                  </a:lnTo>
                  <a:close/>
                  <a:moveTo>
                    <a:pt x="692630" y="1235732"/>
                  </a:moveTo>
                  <a:lnTo>
                    <a:pt x="6432202" y="1235732"/>
                  </a:lnTo>
                  <a:lnTo>
                    <a:pt x="6432202" y="1296691"/>
                  </a:lnTo>
                  <a:lnTo>
                    <a:pt x="692630" y="1296691"/>
                  </a:lnTo>
                  <a:lnTo>
                    <a:pt x="692630" y="1235732"/>
                  </a:lnTo>
                  <a:close/>
                  <a:moveTo>
                    <a:pt x="692630" y="1139211"/>
                  </a:moveTo>
                  <a:lnTo>
                    <a:pt x="6432202" y="1139211"/>
                  </a:lnTo>
                  <a:lnTo>
                    <a:pt x="6432202" y="1155722"/>
                  </a:lnTo>
                  <a:lnTo>
                    <a:pt x="692630" y="1155722"/>
                  </a:lnTo>
                  <a:lnTo>
                    <a:pt x="692630" y="1139211"/>
                  </a:lnTo>
                  <a:close/>
                  <a:moveTo>
                    <a:pt x="7342649" y="689632"/>
                  </a:moveTo>
                  <a:lnTo>
                    <a:pt x="7342649" y="1028722"/>
                  </a:lnTo>
                  <a:cubicBezTo>
                    <a:pt x="7342649" y="1143022"/>
                    <a:pt x="7249940" y="1235732"/>
                    <a:pt x="7135640" y="1235732"/>
                  </a:cubicBezTo>
                  <a:lnTo>
                    <a:pt x="6432202" y="1235732"/>
                  </a:lnTo>
                  <a:lnTo>
                    <a:pt x="6432202" y="1296692"/>
                  </a:lnTo>
                  <a:lnTo>
                    <a:pt x="7135640" y="1296692"/>
                  </a:lnTo>
                  <a:cubicBezTo>
                    <a:pt x="7284230" y="1296692"/>
                    <a:pt x="7404880" y="1176042"/>
                    <a:pt x="7404880" y="1027452"/>
                  </a:cubicBezTo>
                  <a:lnTo>
                    <a:pt x="7404880" y="689632"/>
                  </a:lnTo>
                  <a:lnTo>
                    <a:pt x="7342649" y="689632"/>
                  </a:lnTo>
                  <a:close/>
                  <a:moveTo>
                    <a:pt x="7246130" y="909342"/>
                  </a:moveTo>
                  <a:cubicBezTo>
                    <a:pt x="7246130" y="1036342"/>
                    <a:pt x="7143259" y="1139212"/>
                    <a:pt x="7016259" y="1139212"/>
                  </a:cubicBezTo>
                  <a:lnTo>
                    <a:pt x="6432202" y="1139212"/>
                  </a:lnTo>
                  <a:lnTo>
                    <a:pt x="6432202" y="1155722"/>
                  </a:lnTo>
                  <a:lnTo>
                    <a:pt x="7016259" y="1155722"/>
                  </a:lnTo>
                  <a:cubicBezTo>
                    <a:pt x="7152149" y="1155722"/>
                    <a:pt x="7262640" y="1045232"/>
                    <a:pt x="7262640" y="909342"/>
                  </a:cubicBezTo>
                  <a:lnTo>
                    <a:pt x="7262640" y="689632"/>
                  </a:lnTo>
                  <a:lnTo>
                    <a:pt x="7246130" y="689632"/>
                  </a:lnTo>
                  <a:lnTo>
                    <a:pt x="7246130" y="909342"/>
                  </a:lnTo>
                  <a:close/>
                  <a:moveTo>
                    <a:pt x="7342649" y="510108"/>
                  </a:moveTo>
                  <a:lnTo>
                    <a:pt x="7403609" y="510108"/>
                  </a:lnTo>
                  <a:lnTo>
                    <a:pt x="7403609" y="689632"/>
                  </a:lnTo>
                  <a:lnTo>
                    <a:pt x="7342649" y="689632"/>
                  </a:lnTo>
                  <a:lnTo>
                    <a:pt x="7342649" y="510108"/>
                  </a:lnTo>
                  <a:close/>
                  <a:moveTo>
                    <a:pt x="7246130" y="510108"/>
                  </a:moveTo>
                  <a:lnTo>
                    <a:pt x="7262640" y="510108"/>
                  </a:lnTo>
                  <a:lnTo>
                    <a:pt x="7262640" y="689632"/>
                  </a:lnTo>
                  <a:lnTo>
                    <a:pt x="7246130" y="689632"/>
                  </a:lnTo>
                  <a:lnTo>
                    <a:pt x="7246130" y="510108"/>
                  </a:lnTo>
                  <a:close/>
                  <a:moveTo>
                    <a:pt x="7135640" y="60960"/>
                  </a:moveTo>
                  <a:cubicBezTo>
                    <a:pt x="7249940" y="60960"/>
                    <a:pt x="7342649" y="153670"/>
                    <a:pt x="7342649" y="267970"/>
                  </a:cubicBezTo>
                  <a:lnTo>
                    <a:pt x="7342649" y="510108"/>
                  </a:lnTo>
                  <a:lnTo>
                    <a:pt x="7403609" y="510108"/>
                  </a:lnTo>
                  <a:lnTo>
                    <a:pt x="7403609" y="269240"/>
                  </a:lnTo>
                  <a:cubicBezTo>
                    <a:pt x="7403609" y="120650"/>
                    <a:pt x="7282959" y="0"/>
                    <a:pt x="7134369" y="0"/>
                  </a:cubicBezTo>
                  <a:lnTo>
                    <a:pt x="6429527" y="0"/>
                  </a:lnTo>
                  <a:lnTo>
                    <a:pt x="6429527" y="60960"/>
                  </a:lnTo>
                  <a:lnTo>
                    <a:pt x="7135640" y="60960"/>
                  </a:lnTo>
                  <a:close/>
                  <a:moveTo>
                    <a:pt x="7016259" y="142240"/>
                  </a:moveTo>
                  <a:lnTo>
                    <a:pt x="6432202" y="142240"/>
                  </a:lnTo>
                  <a:lnTo>
                    <a:pt x="6432202" y="158750"/>
                  </a:lnTo>
                  <a:lnTo>
                    <a:pt x="7016259" y="158750"/>
                  </a:lnTo>
                  <a:cubicBezTo>
                    <a:pt x="7143259" y="158750"/>
                    <a:pt x="7246130" y="261620"/>
                    <a:pt x="7246130" y="388620"/>
                  </a:cubicBezTo>
                  <a:lnTo>
                    <a:pt x="7246130" y="510146"/>
                  </a:lnTo>
                  <a:lnTo>
                    <a:pt x="7262640" y="510146"/>
                  </a:lnTo>
                  <a:lnTo>
                    <a:pt x="7262640" y="387350"/>
                  </a:lnTo>
                  <a:cubicBezTo>
                    <a:pt x="7262640" y="251460"/>
                    <a:pt x="7152149" y="142240"/>
                    <a:pt x="7016259" y="142240"/>
                  </a:cubicBezTo>
                  <a:close/>
                  <a:moveTo>
                    <a:pt x="692630" y="0"/>
                  </a:moveTo>
                  <a:lnTo>
                    <a:pt x="6432202" y="0"/>
                  </a:lnTo>
                  <a:lnTo>
                    <a:pt x="6432202" y="60960"/>
                  </a:lnTo>
                  <a:lnTo>
                    <a:pt x="692630" y="60960"/>
                  </a:lnTo>
                  <a:lnTo>
                    <a:pt x="692630" y="0"/>
                  </a:lnTo>
                  <a:close/>
                  <a:moveTo>
                    <a:pt x="692630" y="142240"/>
                  </a:moveTo>
                  <a:lnTo>
                    <a:pt x="6432202" y="142240"/>
                  </a:lnTo>
                  <a:lnTo>
                    <a:pt x="6432202" y="158750"/>
                  </a:lnTo>
                  <a:lnTo>
                    <a:pt x="692630" y="158750"/>
                  </a:lnTo>
                  <a:lnTo>
                    <a:pt x="692630"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278" name="CustomShape 13"/>
          <p:cNvSpPr/>
          <p:nvPr/>
        </p:nvSpPr>
        <p:spPr>
          <a:xfrm>
            <a:off x="591480" y="7003080"/>
            <a:ext cx="251460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School Year Only Families</a:t>
            </a:r>
            <a:endParaRPr lang="en-US" sz="1400" b="0" strike="noStrike" spc="-1">
              <a:latin typeface="Arial"/>
            </a:endParaRPr>
          </a:p>
        </p:txBody>
      </p:sp>
      <p:sp>
        <p:nvSpPr>
          <p:cNvPr id="279" name="CustomShape 14"/>
          <p:cNvSpPr/>
          <p:nvPr/>
        </p:nvSpPr>
        <p:spPr>
          <a:xfrm>
            <a:off x="111240" y="7492680"/>
            <a:ext cx="7305480" cy="100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just">
              <a:lnSpc>
                <a:spcPct val="100000"/>
              </a:lnSpc>
            </a:pPr>
            <a:r>
              <a:rPr lang="en-US" sz="1200" b="0" strike="noStrike" spc="-1">
                <a:solidFill>
                  <a:srgbClr val="000000"/>
                </a:solidFill>
                <a:latin typeface="Open Sans Light"/>
                <a:ea typeface="Open Sans Light"/>
              </a:rPr>
              <a:t>All families who decide to take the summer off from BDA will be required to pay full tuition during summer months to hold their spot.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It is the parent’s choice to hold their spot or to give two-week notice. If notice is given, your child’s spot will be given to the next family on waiting list. </a:t>
            </a:r>
            <a:endParaRPr lang="en-US" sz="12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457200" y="1447920"/>
            <a:ext cx="6857640" cy="708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nSpc>
                <a:spcPct val="100000"/>
              </a:lnSpc>
            </a:pPr>
            <a:r>
              <a:rPr lang="en-US" sz="1200" b="0" strike="noStrike" spc="-1">
                <a:solidFill>
                  <a:srgbClr val="000000"/>
                </a:solidFill>
                <a:latin typeface="Open Sans Light"/>
                <a:ea typeface="Open Sans Light"/>
              </a:rPr>
              <a:t>Scheduled hours are 6:00-8:00 a.m. and 3:20-6:00 p.m. (Note: Wednesday early dismissal 1:30 p.m.)</a:t>
            </a:r>
            <a:endParaRPr lang="en-US" sz="1200" b="0" strike="noStrike" spc="-1">
              <a:latin typeface="Arial"/>
            </a:endParaRPr>
          </a:p>
          <a:p>
            <a:pPr marL="190440">
              <a:lnSpc>
                <a:spcPct val="100000"/>
              </a:lnSpc>
            </a:pP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School Age kids will be dropped off on playground @ start of school day and picked up in lunchroom/outside building (depending on season) at the end of school day. </a:t>
            </a:r>
            <a:endParaRPr lang="en-US" sz="1200" b="0" strike="noStrike" spc="-1">
              <a:latin typeface="Arial"/>
            </a:endParaRPr>
          </a:p>
          <a:p>
            <a:pPr marL="190440">
              <a:lnSpc>
                <a:spcPct val="100000"/>
              </a:lnSpc>
            </a:pPr>
            <a:endParaRPr lang="en-US" sz="1200" b="0" strike="noStrike" spc="-1">
              <a:latin typeface="Arial"/>
            </a:endParaRPr>
          </a:p>
          <a:p>
            <a:pPr marL="190440">
              <a:lnSpc>
                <a:spcPct val="100000"/>
              </a:lnSpc>
            </a:pPr>
            <a:r>
              <a:rPr lang="en-US" sz="1200" b="1" strike="noStrike" spc="-1">
                <a:solidFill>
                  <a:srgbClr val="000000"/>
                </a:solidFill>
                <a:latin typeface="Open Sans Light"/>
                <a:ea typeface="Open Sans Light"/>
              </a:rPr>
              <a:t>Late Starts, Early Dismissals, No School Days (10-17-2024)</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If school has a snow day or late start, please call BDA </a:t>
            </a:r>
            <a:r>
              <a:rPr lang="en-US" sz="1200" b="1" u="sng" strike="noStrike" spc="-1">
                <a:solidFill>
                  <a:srgbClr val="000000"/>
                </a:solidFill>
                <a:uFillTx/>
                <a:latin typeface="Open Sans Light"/>
                <a:ea typeface="Open Sans Light"/>
              </a:rPr>
              <a:t>no later than 7:00 a.m.</a:t>
            </a:r>
            <a:r>
              <a:rPr lang="en-US" sz="1200" b="0" strike="noStrike" spc="-1">
                <a:solidFill>
                  <a:srgbClr val="000000"/>
                </a:solidFill>
                <a:latin typeface="Open Sans Light"/>
                <a:ea typeface="Open Sans Light"/>
              </a:rPr>
              <a:t> to inform the staff </a:t>
            </a:r>
            <a:r>
              <a:rPr lang="en-US" sz="1200" b="0" strike="noStrike" spc="-35">
                <a:solidFill>
                  <a:srgbClr val="000000"/>
                </a:solidFill>
                <a:latin typeface="Open Sans Light"/>
                <a:ea typeface="Open Sans Light"/>
              </a:rPr>
              <a:t>of </a:t>
            </a:r>
            <a:r>
              <a:rPr lang="en-US" sz="1200" b="0" strike="noStrike" spc="-1">
                <a:solidFill>
                  <a:srgbClr val="000000"/>
                </a:solidFill>
                <a:latin typeface="Open Sans Light"/>
                <a:ea typeface="Open Sans Light"/>
              </a:rPr>
              <a:t>your child's attendance for that day. Parents must contact BDA with children’s attendance when school is called out late/early due to weather. If BDA is not contacted, parents will be charged for extra care and we will adjust staff as needed.</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Communication from parents is always critical but especially with before and after school care. If your child is not going to attend after program, we must know no later than </a:t>
            </a:r>
            <a:r>
              <a:rPr lang="en-US" sz="1200" b="1" u="sng" strike="noStrike" spc="-1">
                <a:solidFill>
                  <a:srgbClr val="000000"/>
                </a:solidFill>
                <a:uFillTx/>
                <a:latin typeface="Open Sans Light"/>
                <a:ea typeface="Open Sans Light"/>
              </a:rPr>
              <a:t>230pm</a:t>
            </a:r>
            <a:r>
              <a:rPr lang="en-US" sz="1200" b="0" strike="noStrike" spc="-1">
                <a:solidFill>
                  <a:srgbClr val="000000"/>
                </a:solidFill>
                <a:latin typeface="Open Sans Light"/>
                <a:ea typeface="Open Sans Light"/>
              </a:rPr>
              <a:t> on regular school day and </a:t>
            </a:r>
            <a:r>
              <a:rPr lang="en-US" sz="1200" b="1" u="sng" strike="noStrike" spc="-1">
                <a:solidFill>
                  <a:srgbClr val="000000"/>
                </a:solidFill>
                <a:uFillTx/>
                <a:latin typeface="Open Sans Light"/>
                <a:ea typeface="Open Sans Light"/>
              </a:rPr>
              <a:t>1245pm</a:t>
            </a:r>
            <a:r>
              <a:rPr lang="en-US" sz="1200" b="0" strike="noStrike" spc="-1">
                <a:solidFill>
                  <a:srgbClr val="000000"/>
                </a:solidFill>
                <a:latin typeface="Open Sans Light"/>
                <a:ea typeface="Open Sans Light"/>
              </a:rPr>
              <a:t> on early out days. If your child is sent home sick, please notify center that your child will not be attending and reason why.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****If communication from parents about attendance becomes an issue, BDA reserves the right to unenroll children from the program. This is for safety of children enrolled at BDA and to alleviate the stress caused to staff members by lack of communication. </a:t>
            </a:r>
            <a:endParaRPr lang="en-US" sz="1200" b="0" strike="noStrike" spc="-1">
              <a:latin typeface="Arial"/>
            </a:endParaRPr>
          </a:p>
          <a:p>
            <a:pPr marL="190440">
              <a:lnSpc>
                <a:spcPct val="100000"/>
              </a:lnSpc>
            </a:pPr>
            <a:endParaRPr lang="en-US" sz="1200" b="0" strike="noStrike" spc="-1">
              <a:latin typeface="Arial"/>
            </a:endParaRPr>
          </a:p>
          <a:p>
            <a:pPr marL="190440">
              <a:lnSpc>
                <a:spcPct val="100000"/>
              </a:lnSpc>
            </a:pPr>
            <a:r>
              <a:rPr lang="en-US" sz="1200" b="1" u="sng" strike="noStrike" spc="-1">
                <a:solidFill>
                  <a:srgbClr val="000000"/>
                </a:solidFill>
                <a:uFill>
                  <a:solidFill>
                    <a:srgbClr val="000000"/>
                  </a:solidFill>
                </a:uFill>
                <a:latin typeface="Open Sans Light"/>
                <a:ea typeface="Open Sans Light"/>
              </a:rPr>
              <a:t>No School and Late Start/Early Dismissal Days</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School Age children will have a sign-up link for No School Days and Early Dismissals. Parents will be responsible to submit link for care no later than date posted on link. </a:t>
            </a:r>
            <a:endParaRPr lang="en-US" sz="1200" b="0" strike="noStrike" spc="-1">
              <a:latin typeface="Arial"/>
            </a:endParaRPr>
          </a:p>
          <a:p>
            <a:pPr marL="190440">
              <a:lnSpc>
                <a:spcPct val="100000"/>
              </a:lnSpc>
            </a:pP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Parents will be charged $10 per child for an Early Dismissal or Late Start (Scheduled Early Out Wednesdays are included in weekly tuition rate) and a $20 per child for No School Days. </a:t>
            </a:r>
            <a:endParaRPr lang="en-US" sz="1200" b="0" strike="noStrike" spc="-1">
              <a:latin typeface="Arial"/>
            </a:endParaRPr>
          </a:p>
          <a:p>
            <a:pPr marL="190440">
              <a:lnSpc>
                <a:spcPct val="100000"/>
              </a:lnSpc>
            </a:pP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If you sign your child up and they do not attend, you will still be charged for this day as we have provided the staff to meet ratio based the number of children that have signed up. </a:t>
            </a:r>
            <a:endParaRPr lang="en-US" sz="1200" b="0" strike="noStrike" spc="-1">
              <a:latin typeface="Arial"/>
            </a:endParaRPr>
          </a:p>
          <a:p>
            <a:pPr marL="190440">
              <a:lnSpc>
                <a:spcPct val="100000"/>
              </a:lnSpc>
            </a:pP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If you do NOT sign your child up and they come, you may be denied services due to your child putting room out of ratio. </a:t>
            </a:r>
            <a:endParaRPr lang="en-US" sz="1200" b="0" strike="noStrike" spc="-1">
              <a:latin typeface="Arial"/>
            </a:endParaRPr>
          </a:p>
          <a:p>
            <a:pPr marL="190440">
              <a:lnSpc>
                <a:spcPct val="100000"/>
              </a:lnSpc>
            </a:pP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A link for a monthly schedule will be sent to all families to fill out. Schedules not turned in, will be assessed a late fee.  We depend highly on these schedules for staffing and scheduling needs. </a:t>
            </a:r>
            <a:endParaRPr lang="en-US" sz="1200" b="0" strike="noStrike" spc="-1">
              <a:latin typeface="Arial"/>
            </a:endParaRPr>
          </a:p>
          <a:p>
            <a:pPr marL="637560">
              <a:lnSpc>
                <a:spcPct val="100000"/>
              </a:lnSpc>
              <a:spcBef>
                <a:spcPts val="459"/>
              </a:spcBef>
            </a:pPr>
            <a:r>
              <a:rPr lang="en-US" sz="1200" b="1" i="1" u="sng" strike="noStrike" spc="-1">
                <a:solidFill>
                  <a:srgbClr val="000000"/>
                </a:solidFill>
                <a:uFill>
                  <a:solidFill>
                    <a:srgbClr val="000000"/>
                  </a:solidFill>
                </a:uFill>
                <a:latin typeface="Open Sans Light"/>
                <a:ea typeface="Open Sans Light"/>
              </a:rPr>
              <a:t>Rates for Christmas Break will be charged at summer rates. </a:t>
            </a:r>
            <a:endParaRPr lang="en-US" sz="1200" b="0" strike="noStrike" spc="-1">
              <a:latin typeface="Arial"/>
            </a:endParaRPr>
          </a:p>
        </p:txBody>
      </p:sp>
      <p:grpSp>
        <p:nvGrpSpPr>
          <p:cNvPr id="281" name="Group 2"/>
          <p:cNvGrpSpPr/>
          <p:nvPr/>
        </p:nvGrpSpPr>
        <p:grpSpPr>
          <a:xfrm>
            <a:off x="990720" y="914400"/>
            <a:ext cx="3886200" cy="367200"/>
            <a:chOff x="990720" y="914400"/>
            <a:chExt cx="3886200" cy="367200"/>
          </a:xfrm>
        </p:grpSpPr>
        <p:sp>
          <p:nvSpPr>
            <p:cNvPr id="282" name="CustomShape 3"/>
            <p:cNvSpPr/>
            <p:nvPr/>
          </p:nvSpPr>
          <p:spPr>
            <a:xfrm>
              <a:off x="990720" y="914400"/>
              <a:ext cx="3886200" cy="367200"/>
            </a:xfrm>
            <a:custGeom>
              <a:avLst/>
              <a:gdLst/>
              <a:ahLst/>
              <a:cxnLst/>
              <a:rect l="l" t="t" r="r" b="b"/>
              <a:pathLst>
                <a:path w="15880642" h="1297962">
                  <a:moveTo>
                    <a:pt x="60960" y="269240"/>
                  </a:moveTo>
                  <a:cubicBezTo>
                    <a:pt x="60960" y="154940"/>
                    <a:pt x="153670" y="62230"/>
                    <a:pt x="267970" y="62230"/>
                  </a:cubicBezTo>
                  <a:lnTo>
                    <a:pt x="936308" y="62230"/>
                  </a:lnTo>
                  <a:lnTo>
                    <a:pt x="936308"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936308" y="157480"/>
                  </a:lnTo>
                  <a:lnTo>
                    <a:pt x="936308"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942515" y="1297962"/>
                  </a:lnTo>
                  <a:lnTo>
                    <a:pt x="94251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936308" y="1155722"/>
                  </a:lnTo>
                  <a:lnTo>
                    <a:pt x="936308" y="1139212"/>
                  </a:lnTo>
                  <a:lnTo>
                    <a:pt x="387350" y="1139212"/>
                  </a:lnTo>
                  <a:close/>
                  <a:moveTo>
                    <a:pt x="936308" y="1235732"/>
                  </a:moveTo>
                  <a:lnTo>
                    <a:pt x="14251093" y="1235732"/>
                  </a:lnTo>
                  <a:lnTo>
                    <a:pt x="14251093" y="1296691"/>
                  </a:lnTo>
                  <a:lnTo>
                    <a:pt x="936308" y="1296691"/>
                  </a:lnTo>
                  <a:lnTo>
                    <a:pt x="936308" y="1235732"/>
                  </a:lnTo>
                  <a:close/>
                  <a:moveTo>
                    <a:pt x="936308" y="1139211"/>
                  </a:moveTo>
                  <a:lnTo>
                    <a:pt x="14251093" y="1139211"/>
                  </a:lnTo>
                  <a:lnTo>
                    <a:pt x="14251093" y="1155722"/>
                  </a:lnTo>
                  <a:lnTo>
                    <a:pt x="936308" y="1155722"/>
                  </a:lnTo>
                  <a:lnTo>
                    <a:pt x="936308" y="1139211"/>
                  </a:lnTo>
                  <a:close/>
                  <a:moveTo>
                    <a:pt x="15818413" y="689632"/>
                  </a:moveTo>
                  <a:lnTo>
                    <a:pt x="15818413" y="1028722"/>
                  </a:lnTo>
                  <a:cubicBezTo>
                    <a:pt x="15818413" y="1143022"/>
                    <a:pt x="15725702" y="1235732"/>
                    <a:pt x="15611402" y="1235732"/>
                  </a:cubicBezTo>
                  <a:lnTo>
                    <a:pt x="14251093" y="1235732"/>
                  </a:lnTo>
                  <a:lnTo>
                    <a:pt x="14251093" y="1296692"/>
                  </a:lnTo>
                  <a:lnTo>
                    <a:pt x="15611402" y="1296692"/>
                  </a:lnTo>
                  <a:cubicBezTo>
                    <a:pt x="15759992" y="1296692"/>
                    <a:pt x="15880642" y="1176042"/>
                    <a:pt x="15880642" y="1027452"/>
                  </a:cubicBezTo>
                  <a:lnTo>
                    <a:pt x="15880642" y="689632"/>
                  </a:lnTo>
                  <a:lnTo>
                    <a:pt x="15818413" y="689632"/>
                  </a:lnTo>
                  <a:close/>
                  <a:moveTo>
                    <a:pt x="15721892" y="909342"/>
                  </a:moveTo>
                  <a:cubicBezTo>
                    <a:pt x="15721892" y="1036342"/>
                    <a:pt x="15619022" y="1139212"/>
                    <a:pt x="15492022" y="1139212"/>
                  </a:cubicBezTo>
                  <a:lnTo>
                    <a:pt x="14251093" y="1139212"/>
                  </a:lnTo>
                  <a:lnTo>
                    <a:pt x="14251093" y="1155722"/>
                  </a:lnTo>
                  <a:lnTo>
                    <a:pt x="15492022" y="1155722"/>
                  </a:lnTo>
                  <a:cubicBezTo>
                    <a:pt x="15627913" y="1155722"/>
                    <a:pt x="15738402" y="1045232"/>
                    <a:pt x="15738402" y="909342"/>
                  </a:cubicBezTo>
                  <a:lnTo>
                    <a:pt x="15738402" y="689632"/>
                  </a:lnTo>
                  <a:lnTo>
                    <a:pt x="15721892" y="689632"/>
                  </a:lnTo>
                  <a:lnTo>
                    <a:pt x="15721892" y="909342"/>
                  </a:lnTo>
                  <a:close/>
                  <a:moveTo>
                    <a:pt x="15818413" y="510108"/>
                  </a:moveTo>
                  <a:lnTo>
                    <a:pt x="15879372" y="510108"/>
                  </a:lnTo>
                  <a:lnTo>
                    <a:pt x="15879372" y="689632"/>
                  </a:lnTo>
                  <a:lnTo>
                    <a:pt x="15818413" y="689632"/>
                  </a:lnTo>
                  <a:lnTo>
                    <a:pt x="15818413" y="510108"/>
                  </a:lnTo>
                  <a:close/>
                  <a:moveTo>
                    <a:pt x="15721892" y="510108"/>
                  </a:moveTo>
                  <a:lnTo>
                    <a:pt x="15738402" y="510108"/>
                  </a:lnTo>
                  <a:lnTo>
                    <a:pt x="15738402" y="689632"/>
                  </a:lnTo>
                  <a:lnTo>
                    <a:pt x="15721892" y="689632"/>
                  </a:lnTo>
                  <a:lnTo>
                    <a:pt x="15721892" y="510108"/>
                  </a:lnTo>
                  <a:close/>
                  <a:moveTo>
                    <a:pt x="15611402" y="60960"/>
                  </a:moveTo>
                  <a:cubicBezTo>
                    <a:pt x="15725702" y="60960"/>
                    <a:pt x="15818413" y="153670"/>
                    <a:pt x="15818413" y="267970"/>
                  </a:cubicBezTo>
                  <a:lnTo>
                    <a:pt x="15818413" y="510108"/>
                  </a:lnTo>
                  <a:lnTo>
                    <a:pt x="15879372" y="510108"/>
                  </a:lnTo>
                  <a:lnTo>
                    <a:pt x="15879372" y="269240"/>
                  </a:lnTo>
                  <a:cubicBezTo>
                    <a:pt x="15879372" y="120650"/>
                    <a:pt x="15758722" y="0"/>
                    <a:pt x="15610132" y="0"/>
                  </a:cubicBezTo>
                  <a:lnTo>
                    <a:pt x="14244886" y="0"/>
                  </a:lnTo>
                  <a:lnTo>
                    <a:pt x="14244886" y="60960"/>
                  </a:lnTo>
                  <a:lnTo>
                    <a:pt x="15611402" y="60960"/>
                  </a:lnTo>
                  <a:close/>
                  <a:moveTo>
                    <a:pt x="15492022" y="142240"/>
                  </a:moveTo>
                  <a:lnTo>
                    <a:pt x="14251093" y="142240"/>
                  </a:lnTo>
                  <a:lnTo>
                    <a:pt x="14251093" y="158750"/>
                  </a:lnTo>
                  <a:lnTo>
                    <a:pt x="15492022" y="158750"/>
                  </a:lnTo>
                  <a:cubicBezTo>
                    <a:pt x="15619022" y="158750"/>
                    <a:pt x="15721892" y="261620"/>
                    <a:pt x="15721892" y="388620"/>
                  </a:cubicBezTo>
                  <a:lnTo>
                    <a:pt x="15721892" y="510146"/>
                  </a:lnTo>
                  <a:lnTo>
                    <a:pt x="15738402" y="510146"/>
                  </a:lnTo>
                  <a:lnTo>
                    <a:pt x="15738402" y="387350"/>
                  </a:lnTo>
                  <a:cubicBezTo>
                    <a:pt x="15738402" y="251460"/>
                    <a:pt x="15627913" y="142240"/>
                    <a:pt x="15492022" y="142240"/>
                  </a:cubicBezTo>
                  <a:close/>
                  <a:moveTo>
                    <a:pt x="936308" y="0"/>
                  </a:moveTo>
                  <a:lnTo>
                    <a:pt x="14251093" y="0"/>
                  </a:lnTo>
                  <a:lnTo>
                    <a:pt x="14251093" y="60960"/>
                  </a:lnTo>
                  <a:lnTo>
                    <a:pt x="936308" y="60960"/>
                  </a:lnTo>
                  <a:lnTo>
                    <a:pt x="936308" y="0"/>
                  </a:lnTo>
                  <a:close/>
                  <a:moveTo>
                    <a:pt x="936308" y="142240"/>
                  </a:moveTo>
                  <a:lnTo>
                    <a:pt x="14251093" y="142240"/>
                  </a:lnTo>
                  <a:lnTo>
                    <a:pt x="14251093" y="158750"/>
                  </a:lnTo>
                  <a:lnTo>
                    <a:pt x="936308" y="158750"/>
                  </a:lnTo>
                  <a:lnTo>
                    <a:pt x="936308"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283" name="CustomShape 4"/>
          <p:cNvSpPr/>
          <p:nvPr/>
        </p:nvSpPr>
        <p:spPr>
          <a:xfrm>
            <a:off x="228600" y="933120"/>
            <a:ext cx="5450040" cy="3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959"/>
              </a:lnSpc>
            </a:pPr>
            <a:r>
              <a:rPr lang="en-US" sz="1400" b="0" strike="noStrike" spc="-1">
                <a:solidFill>
                  <a:srgbClr val="D22376"/>
                </a:solidFill>
                <a:latin typeface="Open Sans Light Bold"/>
              </a:rPr>
              <a:t>LION ROOM (Before and After School Care)</a:t>
            </a:r>
            <a:endParaRPr lang="en-US" sz="14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 name="Group 1"/>
          <p:cNvGrpSpPr/>
          <p:nvPr/>
        </p:nvGrpSpPr>
        <p:grpSpPr>
          <a:xfrm>
            <a:off x="0" y="0"/>
            <a:ext cx="7772040" cy="10058040"/>
            <a:chOff x="0" y="0"/>
            <a:chExt cx="7772040" cy="10058040"/>
          </a:xfrm>
        </p:grpSpPr>
        <p:sp>
          <p:nvSpPr>
            <p:cNvPr id="285"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86" name="Group 3"/>
          <p:cNvGrpSpPr/>
          <p:nvPr/>
        </p:nvGrpSpPr>
        <p:grpSpPr>
          <a:xfrm>
            <a:off x="286920" y="3612600"/>
            <a:ext cx="2364480" cy="367200"/>
            <a:chOff x="286920" y="3612600"/>
            <a:chExt cx="2364480" cy="367200"/>
          </a:xfrm>
        </p:grpSpPr>
        <p:sp>
          <p:nvSpPr>
            <p:cNvPr id="287" name="CustomShape 4"/>
            <p:cNvSpPr/>
            <p:nvPr/>
          </p:nvSpPr>
          <p:spPr>
            <a:xfrm>
              <a:off x="286920" y="3612600"/>
              <a:ext cx="2364480" cy="367200"/>
            </a:xfrm>
            <a:custGeom>
              <a:avLst/>
              <a:gdLst/>
              <a:ahLst/>
              <a:cxnLst/>
              <a:rect l="l" t="t" r="r" b="b"/>
              <a:pathLst>
                <a:path w="8348208" h="1297962">
                  <a:moveTo>
                    <a:pt x="60960" y="269240"/>
                  </a:moveTo>
                  <a:cubicBezTo>
                    <a:pt x="60960" y="154940"/>
                    <a:pt x="153670" y="62230"/>
                    <a:pt x="267970" y="62230"/>
                  </a:cubicBezTo>
                  <a:lnTo>
                    <a:pt x="719750" y="62230"/>
                  </a:lnTo>
                  <a:lnTo>
                    <a:pt x="719750"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19750" y="157480"/>
                  </a:lnTo>
                  <a:lnTo>
                    <a:pt x="719750"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22819" y="1297962"/>
                  </a:lnTo>
                  <a:lnTo>
                    <a:pt x="722819"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19750" y="1155722"/>
                  </a:lnTo>
                  <a:lnTo>
                    <a:pt x="719750" y="1139212"/>
                  </a:lnTo>
                  <a:lnTo>
                    <a:pt x="387350" y="1139212"/>
                  </a:lnTo>
                  <a:close/>
                  <a:moveTo>
                    <a:pt x="719750" y="1235732"/>
                  </a:moveTo>
                  <a:lnTo>
                    <a:pt x="7302422" y="1235732"/>
                  </a:lnTo>
                  <a:lnTo>
                    <a:pt x="7302422" y="1296691"/>
                  </a:lnTo>
                  <a:lnTo>
                    <a:pt x="719750" y="1296691"/>
                  </a:lnTo>
                  <a:lnTo>
                    <a:pt x="719750" y="1235732"/>
                  </a:lnTo>
                  <a:close/>
                  <a:moveTo>
                    <a:pt x="719750" y="1139211"/>
                  </a:moveTo>
                  <a:lnTo>
                    <a:pt x="7302422" y="1139211"/>
                  </a:lnTo>
                  <a:lnTo>
                    <a:pt x="7302422" y="1155722"/>
                  </a:lnTo>
                  <a:lnTo>
                    <a:pt x="719750" y="1155722"/>
                  </a:lnTo>
                  <a:lnTo>
                    <a:pt x="719750" y="1139211"/>
                  </a:lnTo>
                  <a:close/>
                  <a:moveTo>
                    <a:pt x="8285978" y="689632"/>
                  </a:moveTo>
                  <a:lnTo>
                    <a:pt x="8285978" y="1028722"/>
                  </a:lnTo>
                  <a:cubicBezTo>
                    <a:pt x="8285978" y="1143022"/>
                    <a:pt x="8193268" y="1235732"/>
                    <a:pt x="8078968" y="1235732"/>
                  </a:cubicBezTo>
                  <a:lnTo>
                    <a:pt x="7302423" y="1235732"/>
                  </a:lnTo>
                  <a:lnTo>
                    <a:pt x="7302423" y="1296692"/>
                  </a:lnTo>
                  <a:lnTo>
                    <a:pt x="8078968" y="1296692"/>
                  </a:lnTo>
                  <a:cubicBezTo>
                    <a:pt x="8227558" y="1296692"/>
                    <a:pt x="8348208" y="1176042"/>
                    <a:pt x="8348208" y="1027452"/>
                  </a:cubicBezTo>
                  <a:lnTo>
                    <a:pt x="8348208" y="689632"/>
                  </a:lnTo>
                  <a:lnTo>
                    <a:pt x="8285978" y="689632"/>
                  </a:lnTo>
                  <a:close/>
                  <a:moveTo>
                    <a:pt x="8189458" y="909342"/>
                  </a:moveTo>
                  <a:cubicBezTo>
                    <a:pt x="8189458" y="1036342"/>
                    <a:pt x="8086588" y="1139212"/>
                    <a:pt x="7959588" y="1139212"/>
                  </a:cubicBezTo>
                  <a:lnTo>
                    <a:pt x="7302423" y="1139212"/>
                  </a:lnTo>
                  <a:lnTo>
                    <a:pt x="7302423" y="1155722"/>
                  </a:lnTo>
                  <a:lnTo>
                    <a:pt x="7959588" y="1155722"/>
                  </a:lnTo>
                  <a:cubicBezTo>
                    <a:pt x="8095478" y="1155722"/>
                    <a:pt x="8205968" y="1045232"/>
                    <a:pt x="8205968" y="909342"/>
                  </a:cubicBezTo>
                  <a:lnTo>
                    <a:pt x="8205968" y="689632"/>
                  </a:lnTo>
                  <a:lnTo>
                    <a:pt x="8189458" y="689632"/>
                  </a:lnTo>
                  <a:lnTo>
                    <a:pt x="8189458" y="909342"/>
                  </a:lnTo>
                  <a:close/>
                  <a:moveTo>
                    <a:pt x="8285978" y="510108"/>
                  </a:moveTo>
                  <a:lnTo>
                    <a:pt x="8346938" y="510108"/>
                  </a:lnTo>
                  <a:lnTo>
                    <a:pt x="8346938" y="689632"/>
                  </a:lnTo>
                  <a:lnTo>
                    <a:pt x="8285978" y="689632"/>
                  </a:lnTo>
                  <a:lnTo>
                    <a:pt x="8285978" y="510108"/>
                  </a:lnTo>
                  <a:close/>
                  <a:moveTo>
                    <a:pt x="8189458" y="510108"/>
                  </a:moveTo>
                  <a:lnTo>
                    <a:pt x="8205968" y="510108"/>
                  </a:lnTo>
                  <a:lnTo>
                    <a:pt x="8205968" y="689632"/>
                  </a:lnTo>
                  <a:lnTo>
                    <a:pt x="8189458" y="689632"/>
                  </a:lnTo>
                  <a:lnTo>
                    <a:pt x="8189458" y="510108"/>
                  </a:lnTo>
                  <a:close/>
                  <a:moveTo>
                    <a:pt x="8078968" y="60960"/>
                  </a:moveTo>
                  <a:cubicBezTo>
                    <a:pt x="8193268" y="60960"/>
                    <a:pt x="8285978" y="153670"/>
                    <a:pt x="8285978" y="267970"/>
                  </a:cubicBezTo>
                  <a:lnTo>
                    <a:pt x="8285978" y="510108"/>
                  </a:lnTo>
                  <a:lnTo>
                    <a:pt x="8346938" y="510108"/>
                  </a:lnTo>
                  <a:lnTo>
                    <a:pt x="8346938" y="269240"/>
                  </a:lnTo>
                  <a:cubicBezTo>
                    <a:pt x="8346938" y="120650"/>
                    <a:pt x="8226288" y="0"/>
                    <a:pt x="8077698" y="0"/>
                  </a:cubicBezTo>
                  <a:lnTo>
                    <a:pt x="7299354" y="0"/>
                  </a:lnTo>
                  <a:lnTo>
                    <a:pt x="7299354" y="60960"/>
                  </a:lnTo>
                  <a:lnTo>
                    <a:pt x="8078968" y="60960"/>
                  </a:lnTo>
                  <a:close/>
                  <a:moveTo>
                    <a:pt x="7959588" y="142240"/>
                  </a:moveTo>
                  <a:lnTo>
                    <a:pt x="7302423" y="142240"/>
                  </a:lnTo>
                  <a:lnTo>
                    <a:pt x="7302423" y="158750"/>
                  </a:lnTo>
                  <a:lnTo>
                    <a:pt x="7959588" y="158750"/>
                  </a:lnTo>
                  <a:cubicBezTo>
                    <a:pt x="8086588" y="158750"/>
                    <a:pt x="8189458" y="261620"/>
                    <a:pt x="8189458" y="388620"/>
                  </a:cubicBezTo>
                  <a:lnTo>
                    <a:pt x="8189458" y="510146"/>
                  </a:lnTo>
                  <a:lnTo>
                    <a:pt x="8205968" y="510146"/>
                  </a:lnTo>
                  <a:lnTo>
                    <a:pt x="8205968" y="387350"/>
                  </a:lnTo>
                  <a:cubicBezTo>
                    <a:pt x="8205968" y="251460"/>
                    <a:pt x="8095478" y="142240"/>
                    <a:pt x="7959588" y="142240"/>
                  </a:cubicBezTo>
                  <a:close/>
                  <a:moveTo>
                    <a:pt x="719750" y="0"/>
                  </a:moveTo>
                  <a:lnTo>
                    <a:pt x="7302423" y="0"/>
                  </a:lnTo>
                  <a:lnTo>
                    <a:pt x="7302423" y="60960"/>
                  </a:lnTo>
                  <a:lnTo>
                    <a:pt x="719750" y="60960"/>
                  </a:lnTo>
                  <a:lnTo>
                    <a:pt x="719750" y="0"/>
                  </a:lnTo>
                  <a:close/>
                  <a:moveTo>
                    <a:pt x="719750" y="142240"/>
                  </a:moveTo>
                  <a:lnTo>
                    <a:pt x="7302423" y="142240"/>
                  </a:lnTo>
                  <a:lnTo>
                    <a:pt x="7302423" y="158750"/>
                  </a:lnTo>
                  <a:lnTo>
                    <a:pt x="719750" y="158750"/>
                  </a:lnTo>
                  <a:lnTo>
                    <a:pt x="719750"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288" name="Group 5"/>
          <p:cNvGrpSpPr/>
          <p:nvPr/>
        </p:nvGrpSpPr>
        <p:grpSpPr>
          <a:xfrm>
            <a:off x="4667760" y="5917320"/>
            <a:ext cx="2216880" cy="367200"/>
            <a:chOff x="4667760" y="5917320"/>
            <a:chExt cx="2216880" cy="367200"/>
          </a:xfrm>
        </p:grpSpPr>
        <p:sp>
          <p:nvSpPr>
            <p:cNvPr id="289" name="CustomShape 6"/>
            <p:cNvSpPr/>
            <p:nvPr/>
          </p:nvSpPr>
          <p:spPr>
            <a:xfrm>
              <a:off x="4667760" y="5917320"/>
              <a:ext cx="2216880" cy="367200"/>
            </a:xfrm>
            <a:custGeom>
              <a:avLst/>
              <a:gdLst/>
              <a:ahLst/>
              <a:cxnLst/>
              <a:rect l="l" t="t" r="r" b="b"/>
              <a:pathLst>
                <a:path w="7827558" h="1297962">
                  <a:moveTo>
                    <a:pt x="60960" y="269240"/>
                  </a:moveTo>
                  <a:cubicBezTo>
                    <a:pt x="60960" y="154940"/>
                    <a:pt x="153670" y="62230"/>
                    <a:pt x="267970" y="62230"/>
                  </a:cubicBezTo>
                  <a:lnTo>
                    <a:pt x="704782" y="62230"/>
                  </a:lnTo>
                  <a:lnTo>
                    <a:pt x="704782"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4782" y="157480"/>
                  </a:lnTo>
                  <a:lnTo>
                    <a:pt x="704782"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7634" y="1297962"/>
                  </a:lnTo>
                  <a:lnTo>
                    <a:pt x="707634"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4782" y="1155722"/>
                  </a:lnTo>
                  <a:lnTo>
                    <a:pt x="704782" y="1139212"/>
                  </a:lnTo>
                  <a:lnTo>
                    <a:pt x="387350" y="1139212"/>
                  </a:lnTo>
                  <a:close/>
                  <a:moveTo>
                    <a:pt x="704782" y="1235732"/>
                  </a:moveTo>
                  <a:lnTo>
                    <a:pt x="6822123" y="1235732"/>
                  </a:lnTo>
                  <a:lnTo>
                    <a:pt x="6822123" y="1296691"/>
                  </a:lnTo>
                  <a:lnTo>
                    <a:pt x="704782" y="1296691"/>
                  </a:lnTo>
                  <a:lnTo>
                    <a:pt x="704782" y="1235732"/>
                  </a:lnTo>
                  <a:close/>
                  <a:moveTo>
                    <a:pt x="704782" y="1139211"/>
                  </a:moveTo>
                  <a:lnTo>
                    <a:pt x="6822123" y="1139211"/>
                  </a:lnTo>
                  <a:lnTo>
                    <a:pt x="6822123" y="1155722"/>
                  </a:lnTo>
                  <a:lnTo>
                    <a:pt x="704782" y="1155722"/>
                  </a:lnTo>
                  <a:lnTo>
                    <a:pt x="704782" y="1139211"/>
                  </a:lnTo>
                  <a:close/>
                  <a:moveTo>
                    <a:pt x="7765328" y="689632"/>
                  </a:moveTo>
                  <a:lnTo>
                    <a:pt x="7765328" y="1028722"/>
                  </a:lnTo>
                  <a:cubicBezTo>
                    <a:pt x="7765328" y="1143022"/>
                    <a:pt x="7672618" y="1235732"/>
                    <a:pt x="7558318" y="1235732"/>
                  </a:cubicBezTo>
                  <a:lnTo>
                    <a:pt x="6822123" y="1235732"/>
                  </a:lnTo>
                  <a:lnTo>
                    <a:pt x="6822123" y="1296692"/>
                  </a:lnTo>
                  <a:lnTo>
                    <a:pt x="7558318" y="1296692"/>
                  </a:lnTo>
                  <a:cubicBezTo>
                    <a:pt x="7706908" y="1296692"/>
                    <a:pt x="7827558" y="1176042"/>
                    <a:pt x="7827558" y="1027452"/>
                  </a:cubicBezTo>
                  <a:lnTo>
                    <a:pt x="7827558" y="689632"/>
                  </a:lnTo>
                  <a:lnTo>
                    <a:pt x="7765328" y="689632"/>
                  </a:lnTo>
                  <a:close/>
                  <a:moveTo>
                    <a:pt x="7668808" y="909342"/>
                  </a:moveTo>
                  <a:cubicBezTo>
                    <a:pt x="7668808" y="1036342"/>
                    <a:pt x="7565937" y="1139212"/>
                    <a:pt x="7438937" y="1139212"/>
                  </a:cubicBezTo>
                  <a:lnTo>
                    <a:pt x="6822123" y="1139212"/>
                  </a:lnTo>
                  <a:lnTo>
                    <a:pt x="6822123" y="1155722"/>
                  </a:lnTo>
                  <a:lnTo>
                    <a:pt x="7438937" y="1155722"/>
                  </a:lnTo>
                  <a:cubicBezTo>
                    <a:pt x="7574828" y="1155722"/>
                    <a:pt x="7685318" y="1045232"/>
                    <a:pt x="7685318" y="909342"/>
                  </a:cubicBezTo>
                  <a:lnTo>
                    <a:pt x="7685318" y="689632"/>
                  </a:lnTo>
                  <a:lnTo>
                    <a:pt x="7668808" y="689632"/>
                  </a:lnTo>
                  <a:lnTo>
                    <a:pt x="7668808" y="909342"/>
                  </a:lnTo>
                  <a:close/>
                  <a:moveTo>
                    <a:pt x="7765328" y="510108"/>
                  </a:moveTo>
                  <a:lnTo>
                    <a:pt x="7826287" y="510108"/>
                  </a:lnTo>
                  <a:lnTo>
                    <a:pt x="7826287" y="689632"/>
                  </a:lnTo>
                  <a:lnTo>
                    <a:pt x="7765328" y="689632"/>
                  </a:lnTo>
                  <a:lnTo>
                    <a:pt x="7765328" y="510108"/>
                  </a:lnTo>
                  <a:close/>
                  <a:moveTo>
                    <a:pt x="7668808" y="510108"/>
                  </a:moveTo>
                  <a:lnTo>
                    <a:pt x="7685318" y="510108"/>
                  </a:lnTo>
                  <a:lnTo>
                    <a:pt x="7685318" y="689632"/>
                  </a:lnTo>
                  <a:lnTo>
                    <a:pt x="7668808" y="689632"/>
                  </a:lnTo>
                  <a:lnTo>
                    <a:pt x="7668808" y="510108"/>
                  </a:lnTo>
                  <a:close/>
                  <a:moveTo>
                    <a:pt x="7558318" y="60960"/>
                  </a:moveTo>
                  <a:cubicBezTo>
                    <a:pt x="7672618" y="60960"/>
                    <a:pt x="7765328" y="153670"/>
                    <a:pt x="7765328" y="267970"/>
                  </a:cubicBezTo>
                  <a:lnTo>
                    <a:pt x="7765328" y="510108"/>
                  </a:lnTo>
                  <a:lnTo>
                    <a:pt x="7826287" y="510108"/>
                  </a:lnTo>
                  <a:lnTo>
                    <a:pt x="7826287" y="269240"/>
                  </a:lnTo>
                  <a:cubicBezTo>
                    <a:pt x="7826287" y="120650"/>
                    <a:pt x="7705637" y="0"/>
                    <a:pt x="7557048" y="0"/>
                  </a:cubicBezTo>
                  <a:lnTo>
                    <a:pt x="6819271" y="0"/>
                  </a:lnTo>
                  <a:lnTo>
                    <a:pt x="6819271" y="60960"/>
                  </a:lnTo>
                  <a:lnTo>
                    <a:pt x="7558318" y="60960"/>
                  </a:lnTo>
                  <a:close/>
                  <a:moveTo>
                    <a:pt x="7438937" y="142240"/>
                  </a:moveTo>
                  <a:lnTo>
                    <a:pt x="6822123" y="142240"/>
                  </a:lnTo>
                  <a:lnTo>
                    <a:pt x="6822123" y="158750"/>
                  </a:lnTo>
                  <a:lnTo>
                    <a:pt x="7438937" y="158750"/>
                  </a:lnTo>
                  <a:cubicBezTo>
                    <a:pt x="7565937" y="158750"/>
                    <a:pt x="7668808" y="261620"/>
                    <a:pt x="7668808" y="388620"/>
                  </a:cubicBezTo>
                  <a:lnTo>
                    <a:pt x="7668808" y="510146"/>
                  </a:lnTo>
                  <a:lnTo>
                    <a:pt x="7685318" y="510146"/>
                  </a:lnTo>
                  <a:lnTo>
                    <a:pt x="7685318" y="387350"/>
                  </a:lnTo>
                  <a:cubicBezTo>
                    <a:pt x="7685318" y="251460"/>
                    <a:pt x="7574828" y="142240"/>
                    <a:pt x="7438937" y="142240"/>
                  </a:cubicBezTo>
                  <a:close/>
                  <a:moveTo>
                    <a:pt x="704782" y="0"/>
                  </a:moveTo>
                  <a:lnTo>
                    <a:pt x="6822123" y="0"/>
                  </a:lnTo>
                  <a:lnTo>
                    <a:pt x="6822123" y="60960"/>
                  </a:lnTo>
                  <a:lnTo>
                    <a:pt x="704782" y="60960"/>
                  </a:lnTo>
                  <a:lnTo>
                    <a:pt x="704782" y="0"/>
                  </a:lnTo>
                  <a:close/>
                  <a:moveTo>
                    <a:pt x="704782" y="142240"/>
                  </a:moveTo>
                  <a:lnTo>
                    <a:pt x="6822123" y="142240"/>
                  </a:lnTo>
                  <a:lnTo>
                    <a:pt x="6822123" y="158750"/>
                  </a:lnTo>
                  <a:lnTo>
                    <a:pt x="704782" y="158750"/>
                  </a:lnTo>
                  <a:lnTo>
                    <a:pt x="704782"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290" name="CustomShape 7"/>
          <p:cNvSpPr/>
          <p:nvPr/>
        </p:nvSpPr>
        <p:spPr>
          <a:xfrm>
            <a:off x="585000" y="3664440"/>
            <a:ext cx="180180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LATE PAYMENT FEE</a:t>
            </a:r>
            <a:endParaRPr lang="en-US" sz="1400" b="0" strike="noStrike" spc="-1">
              <a:latin typeface="Arial"/>
            </a:endParaRPr>
          </a:p>
        </p:txBody>
      </p:sp>
      <p:sp>
        <p:nvSpPr>
          <p:cNvPr id="291" name="CustomShape 8"/>
          <p:cNvSpPr/>
          <p:nvPr/>
        </p:nvSpPr>
        <p:spPr>
          <a:xfrm>
            <a:off x="4784760" y="5963400"/>
            <a:ext cx="198288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RETURNED PAYMENTS</a:t>
            </a:r>
            <a:endParaRPr lang="en-US" sz="1400" b="0" strike="noStrike" spc="-1">
              <a:latin typeface="Arial"/>
            </a:endParaRPr>
          </a:p>
        </p:txBody>
      </p:sp>
      <p:sp>
        <p:nvSpPr>
          <p:cNvPr id="292" name="CustomShape 9"/>
          <p:cNvSpPr/>
          <p:nvPr/>
        </p:nvSpPr>
        <p:spPr>
          <a:xfrm>
            <a:off x="269640" y="3309840"/>
            <a:ext cx="7376760" cy="26679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400"/>
              </a:lnSpc>
            </a:pPr>
            <a:endParaRPr lang="en-US" sz="1800" b="0" strike="noStrike" spc="-1">
              <a:latin typeface="Arial"/>
            </a:endParaRPr>
          </a:p>
          <a:p>
            <a:pPr>
              <a:lnSpc>
                <a:spcPts val="1400"/>
              </a:lnSpc>
            </a:pPr>
            <a:endParaRPr lang="en-US" sz="1800" b="0" strike="noStrike" spc="-1">
              <a:latin typeface="Arial"/>
            </a:endParaRPr>
          </a:p>
          <a:p>
            <a:pPr>
              <a:lnSpc>
                <a:spcPts val="1400"/>
              </a:lnSpc>
            </a:pPr>
            <a:endParaRPr lang="en-US" sz="1800" b="0" strike="noStrike" spc="-1">
              <a:latin typeface="Arial"/>
            </a:endParaRPr>
          </a:p>
          <a:p>
            <a:pPr>
              <a:lnSpc>
                <a:spcPts val="1400"/>
              </a:lnSpc>
            </a:pPr>
            <a:endParaRPr lang="en-US" sz="1800" b="0" strike="noStrike" spc="-1">
              <a:latin typeface="Arial"/>
            </a:endParaRPr>
          </a:p>
          <a:p>
            <a:pPr>
              <a:lnSpc>
                <a:spcPts val="1400"/>
              </a:lnSpc>
            </a:pPr>
            <a:r>
              <a:rPr lang="en-US" sz="1050" b="0" strike="noStrike" spc="-1">
                <a:solidFill>
                  <a:srgbClr val="000000"/>
                </a:solidFill>
                <a:latin typeface="Open Sans Light"/>
                <a:ea typeface="Open Sans Light"/>
              </a:rPr>
              <a:t>If payment is not made by Friday at close, a $50 late fee is assessed and added to the next week charges. If payment is over 5 business days late and payment arrangements have not been made with director, child/children will not be allowed to return to BDA. When an account is paid in full, childcare may resume. After 4 weeks of past due payments, the balance will be filed with small claims court. </a:t>
            </a:r>
            <a:endParaRPr lang="en-US" sz="1050" b="0" strike="noStrike" spc="-1">
              <a:latin typeface="Arial"/>
            </a:endParaRPr>
          </a:p>
          <a:p>
            <a:pPr>
              <a:lnSpc>
                <a:spcPts val="1400"/>
              </a:lnSpc>
            </a:pPr>
            <a:endParaRPr lang="en-US" sz="1050" b="0" strike="noStrike" spc="-1">
              <a:latin typeface="Arial"/>
            </a:endParaRPr>
          </a:p>
          <a:p>
            <a:pPr>
              <a:lnSpc>
                <a:spcPts val="1400"/>
              </a:lnSpc>
            </a:pPr>
            <a:r>
              <a:rPr lang="en-US" sz="1050" b="0" strike="noStrike" spc="-1">
                <a:solidFill>
                  <a:srgbClr val="000000"/>
                </a:solidFill>
                <a:latin typeface="Open Sans Light"/>
                <a:ea typeface="Open Sans Light"/>
              </a:rPr>
              <a:t>We understand that circumstances may cause you to be late with payment now and then. BDA will forgive up to 2 late fees per year if parents communicate </a:t>
            </a:r>
            <a:r>
              <a:rPr lang="en-US" sz="1050" b="0" i="1" strike="noStrike" spc="-1">
                <a:solidFill>
                  <a:srgbClr val="000000"/>
                </a:solidFill>
                <a:latin typeface="Open Sans Light"/>
                <a:ea typeface="Open Sans Light"/>
              </a:rPr>
              <a:t>before payment due date </a:t>
            </a:r>
            <a:r>
              <a:rPr lang="en-US" sz="1050" b="0" strike="noStrike" spc="-1">
                <a:solidFill>
                  <a:srgbClr val="000000"/>
                </a:solidFill>
                <a:latin typeface="Open Sans Light"/>
                <a:ea typeface="Open Sans Light"/>
              </a:rPr>
              <a:t>that their payment will be late.</a:t>
            </a:r>
            <a:endParaRPr lang="en-US" sz="1050" b="0" strike="noStrike" spc="-1">
              <a:latin typeface="Arial"/>
            </a:endParaRPr>
          </a:p>
          <a:p>
            <a:pPr>
              <a:lnSpc>
                <a:spcPts val="1400"/>
              </a:lnSpc>
            </a:pPr>
            <a:endParaRPr lang="en-US" sz="1050" b="0" strike="noStrike" spc="-1">
              <a:latin typeface="Arial"/>
            </a:endParaRPr>
          </a:p>
          <a:p>
            <a:pPr>
              <a:lnSpc>
                <a:spcPts val="1400"/>
              </a:lnSpc>
            </a:pPr>
            <a:r>
              <a:rPr lang="en-US" sz="1050" b="0" strike="noStrike" spc="-1">
                <a:solidFill>
                  <a:srgbClr val="000000"/>
                </a:solidFill>
                <a:latin typeface="Open Sans Light Bold"/>
                <a:ea typeface="Open Sans Light"/>
              </a:rPr>
              <a:t>If you are going out of town, please plan for paying tuition. Late fees will be assessed even when child isn’t in attendance. You can use myprocare.com to pay when you aren’t able to drop off. </a:t>
            </a:r>
            <a:endParaRPr lang="en-US" sz="1050" b="0" strike="noStrike" spc="-1">
              <a:latin typeface="Arial"/>
            </a:endParaRPr>
          </a:p>
          <a:p>
            <a:pPr>
              <a:lnSpc>
                <a:spcPts val="1400"/>
              </a:lnSpc>
            </a:pPr>
            <a:endParaRPr lang="en-US" sz="1050" b="0" strike="noStrike" spc="-1">
              <a:latin typeface="Arial"/>
            </a:endParaRPr>
          </a:p>
        </p:txBody>
      </p:sp>
      <p:sp>
        <p:nvSpPr>
          <p:cNvPr id="293" name="CustomShape 10"/>
          <p:cNvSpPr/>
          <p:nvPr/>
        </p:nvSpPr>
        <p:spPr>
          <a:xfrm>
            <a:off x="3061440" y="6352920"/>
            <a:ext cx="4599720" cy="852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678"/>
              </a:lnSpc>
            </a:pPr>
            <a:r>
              <a:rPr lang="en-US" sz="1050" b="0" strike="noStrike" spc="-1">
                <a:solidFill>
                  <a:srgbClr val="000000"/>
                </a:solidFill>
                <a:latin typeface="Open Sans Light"/>
                <a:ea typeface="Open Sans Light"/>
              </a:rPr>
              <a:t>Any insufficient funds will be charged a $50 return check fee and other fees that may apply. If insufficient funds happen more than 2 times, cash or money order will be required for all further payments.</a:t>
            </a:r>
            <a:endParaRPr lang="en-US" sz="1050" b="0" strike="noStrike" spc="-1">
              <a:latin typeface="Arial"/>
            </a:endParaRPr>
          </a:p>
          <a:p>
            <a:pPr algn="ctr">
              <a:lnSpc>
                <a:spcPts val="1678"/>
              </a:lnSpc>
            </a:pPr>
            <a:endParaRPr lang="en-US" sz="1050" b="0" strike="noStrike" spc="-1">
              <a:latin typeface="Arial"/>
            </a:endParaRPr>
          </a:p>
        </p:txBody>
      </p:sp>
      <p:grpSp>
        <p:nvGrpSpPr>
          <p:cNvPr id="294" name="Group 11"/>
          <p:cNvGrpSpPr/>
          <p:nvPr/>
        </p:nvGrpSpPr>
        <p:grpSpPr>
          <a:xfrm>
            <a:off x="2176560" y="247680"/>
            <a:ext cx="3419280" cy="552960"/>
            <a:chOff x="2176560" y="247680"/>
            <a:chExt cx="3419280" cy="552960"/>
          </a:xfrm>
        </p:grpSpPr>
        <p:sp>
          <p:nvSpPr>
            <p:cNvPr id="295" name="CustomShape 12"/>
            <p:cNvSpPr/>
            <p:nvPr/>
          </p:nvSpPr>
          <p:spPr>
            <a:xfrm>
              <a:off x="2176560" y="247680"/>
              <a:ext cx="3419280" cy="552960"/>
            </a:xfrm>
            <a:custGeom>
              <a:avLst/>
              <a:gdLst/>
              <a:ahLst/>
              <a:cxnLst/>
              <a:rect l="l" t="t" r="r" b="b"/>
              <a:pathLst>
                <a:path w="8020910" h="1297962">
                  <a:moveTo>
                    <a:pt x="60960" y="269240"/>
                  </a:moveTo>
                  <a:cubicBezTo>
                    <a:pt x="60960" y="154940"/>
                    <a:pt x="153670" y="62230"/>
                    <a:pt x="267970" y="62230"/>
                  </a:cubicBezTo>
                  <a:lnTo>
                    <a:pt x="710340" y="62230"/>
                  </a:lnTo>
                  <a:lnTo>
                    <a:pt x="710340"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10340" y="157480"/>
                  </a:lnTo>
                  <a:lnTo>
                    <a:pt x="710340"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13273" y="1297962"/>
                  </a:lnTo>
                  <a:lnTo>
                    <a:pt x="71327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10340" y="1155722"/>
                  </a:lnTo>
                  <a:lnTo>
                    <a:pt x="710340" y="1139212"/>
                  </a:lnTo>
                  <a:lnTo>
                    <a:pt x="387350" y="1139212"/>
                  </a:lnTo>
                  <a:close/>
                  <a:moveTo>
                    <a:pt x="710340" y="1235732"/>
                  </a:moveTo>
                  <a:lnTo>
                    <a:pt x="7000490" y="1235732"/>
                  </a:lnTo>
                  <a:lnTo>
                    <a:pt x="7000490" y="1296691"/>
                  </a:lnTo>
                  <a:lnTo>
                    <a:pt x="710341" y="1296691"/>
                  </a:lnTo>
                  <a:lnTo>
                    <a:pt x="710341" y="1235732"/>
                  </a:lnTo>
                  <a:close/>
                  <a:moveTo>
                    <a:pt x="710340" y="1139211"/>
                  </a:moveTo>
                  <a:lnTo>
                    <a:pt x="7000490" y="1139211"/>
                  </a:lnTo>
                  <a:lnTo>
                    <a:pt x="7000490" y="1155722"/>
                  </a:lnTo>
                  <a:lnTo>
                    <a:pt x="710341" y="1155722"/>
                  </a:lnTo>
                  <a:lnTo>
                    <a:pt x="710341" y="1139211"/>
                  </a:lnTo>
                  <a:close/>
                  <a:moveTo>
                    <a:pt x="7958679" y="689632"/>
                  </a:moveTo>
                  <a:lnTo>
                    <a:pt x="7958679" y="1028722"/>
                  </a:lnTo>
                  <a:cubicBezTo>
                    <a:pt x="7958679" y="1143022"/>
                    <a:pt x="7865969" y="1235732"/>
                    <a:pt x="7751669" y="1235732"/>
                  </a:cubicBezTo>
                  <a:lnTo>
                    <a:pt x="7000490" y="1235732"/>
                  </a:lnTo>
                  <a:lnTo>
                    <a:pt x="7000490" y="1296692"/>
                  </a:lnTo>
                  <a:lnTo>
                    <a:pt x="7751669" y="1296692"/>
                  </a:lnTo>
                  <a:cubicBezTo>
                    <a:pt x="7900260" y="1296692"/>
                    <a:pt x="8020910" y="1176042"/>
                    <a:pt x="8020910" y="1027452"/>
                  </a:cubicBezTo>
                  <a:lnTo>
                    <a:pt x="8020910" y="689632"/>
                  </a:lnTo>
                  <a:lnTo>
                    <a:pt x="7958679" y="689632"/>
                  </a:lnTo>
                  <a:close/>
                  <a:moveTo>
                    <a:pt x="7862160" y="909342"/>
                  </a:moveTo>
                  <a:cubicBezTo>
                    <a:pt x="7862160" y="1036342"/>
                    <a:pt x="7759289" y="1139212"/>
                    <a:pt x="7632289" y="1139212"/>
                  </a:cubicBezTo>
                  <a:lnTo>
                    <a:pt x="7000490" y="1139212"/>
                  </a:lnTo>
                  <a:lnTo>
                    <a:pt x="7000490" y="1155722"/>
                  </a:lnTo>
                  <a:lnTo>
                    <a:pt x="7632289" y="1155722"/>
                  </a:lnTo>
                  <a:cubicBezTo>
                    <a:pt x="7768179" y="1155722"/>
                    <a:pt x="7878669" y="1045232"/>
                    <a:pt x="7878669" y="909342"/>
                  </a:cubicBezTo>
                  <a:lnTo>
                    <a:pt x="7878669" y="689632"/>
                  </a:lnTo>
                  <a:lnTo>
                    <a:pt x="7862160" y="689632"/>
                  </a:lnTo>
                  <a:lnTo>
                    <a:pt x="7862160" y="909342"/>
                  </a:lnTo>
                  <a:close/>
                  <a:moveTo>
                    <a:pt x="7958679" y="510108"/>
                  </a:moveTo>
                  <a:lnTo>
                    <a:pt x="8019639" y="510108"/>
                  </a:lnTo>
                  <a:lnTo>
                    <a:pt x="8019639" y="689632"/>
                  </a:lnTo>
                  <a:lnTo>
                    <a:pt x="7958679" y="689632"/>
                  </a:lnTo>
                  <a:lnTo>
                    <a:pt x="7958679" y="510108"/>
                  </a:lnTo>
                  <a:close/>
                  <a:moveTo>
                    <a:pt x="7862160" y="510108"/>
                  </a:moveTo>
                  <a:lnTo>
                    <a:pt x="7878669" y="510108"/>
                  </a:lnTo>
                  <a:lnTo>
                    <a:pt x="7878669" y="689632"/>
                  </a:lnTo>
                  <a:lnTo>
                    <a:pt x="7862160" y="689632"/>
                  </a:lnTo>
                  <a:lnTo>
                    <a:pt x="7862160" y="510108"/>
                  </a:lnTo>
                  <a:close/>
                  <a:moveTo>
                    <a:pt x="7751669" y="60960"/>
                  </a:moveTo>
                  <a:cubicBezTo>
                    <a:pt x="7865969" y="60960"/>
                    <a:pt x="7958679" y="153670"/>
                    <a:pt x="7958679" y="267970"/>
                  </a:cubicBezTo>
                  <a:lnTo>
                    <a:pt x="7958679" y="510108"/>
                  </a:lnTo>
                  <a:lnTo>
                    <a:pt x="8019639" y="510108"/>
                  </a:lnTo>
                  <a:lnTo>
                    <a:pt x="8019639" y="269240"/>
                  </a:lnTo>
                  <a:cubicBezTo>
                    <a:pt x="8019639" y="120650"/>
                    <a:pt x="7898989" y="0"/>
                    <a:pt x="7750399" y="0"/>
                  </a:cubicBezTo>
                  <a:lnTo>
                    <a:pt x="6997557" y="0"/>
                  </a:lnTo>
                  <a:lnTo>
                    <a:pt x="6997557" y="60960"/>
                  </a:lnTo>
                  <a:lnTo>
                    <a:pt x="7751669" y="60960"/>
                  </a:lnTo>
                  <a:close/>
                  <a:moveTo>
                    <a:pt x="7632289" y="142240"/>
                  </a:moveTo>
                  <a:lnTo>
                    <a:pt x="7000490" y="142240"/>
                  </a:lnTo>
                  <a:lnTo>
                    <a:pt x="7000490" y="158750"/>
                  </a:lnTo>
                  <a:lnTo>
                    <a:pt x="7632289" y="158750"/>
                  </a:lnTo>
                  <a:cubicBezTo>
                    <a:pt x="7759289" y="158750"/>
                    <a:pt x="7862160" y="261620"/>
                    <a:pt x="7862160" y="388620"/>
                  </a:cubicBezTo>
                  <a:lnTo>
                    <a:pt x="7862160" y="510146"/>
                  </a:lnTo>
                  <a:lnTo>
                    <a:pt x="7878669" y="510146"/>
                  </a:lnTo>
                  <a:lnTo>
                    <a:pt x="7878669" y="387350"/>
                  </a:lnTo>
                  <a:cubicBezTo>
                    <a:pt x="7878669" y="251460"/>
                    <a:pt x="7768179" y="142240"/>
                    <a:pt x="7632289" y="142240"/>
                  </a:cubicBezTo>
                  <a:close/>
                  <a:moveTo>
                    <a:pt x="710341" y="0"/>
                  </a:moveTo>
                  <a:lnTo>
                    <a:pt x="7000490" y="0"/>
                  </a:lnTo>
                  <a:lnTo>
                    <a:pt x="7000490" y="60960"/>
                  </a:lnTo>
                  <a:lnTo>
                    <a:pt x="710341" y="60960"/>
                  </a:lnTo>
                  <a:lnTo>
                    <a:pt x="710341" y="0"/>
                  </a:lnTo>
                  <a:close/>
                  <a:moveTo>
                    <a:pt x="710341" y="142240"/>
                  </a:moveTo>
                  <a:lnTo>
                    <a:pt x="7000490" y="142240"/>
                  </a:lnTo>
                  <a:lnTo>
                    <a:pt x="7000490" y="158750"/>
                  </a:lnTo>
                  <a:lnTo>
                    <a:pt x="710341" y="158750"/>
                  </a:lnTo>
                  <a:lnTo>
                    <a:pt x="710341"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296" name="CustomShape 13"/>
          <p:cNvSpPr/>
          <p:nvPr/>
        </p:nvSpPr>
        <p:spPr>
          <a:xfrm>
            <a:off x="2392920" y="321480"/>
            <a:ext cx="3012480" cy="864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PAYMENT POLICIES</a:t>
            </a:r>
            <a:endParaRPr lang="en-US" sz="2429" b="0" strike="noStrike" spc="-1">
              <a:latin typeface="Arial"/>
            </a:endParaRPr>
          </a:p>
        </p:txBody>
      </p:sp>
      <p:grpSp>
        <p:nvGrpSpPr>
          <p:cNvPr id="297" name="Group 14"/>
          <p:cNvGrpSpPr/>
          <p:nvPr/>
        </p:nvGrpSpPr>
        <p:grpSpPr>
          <a:xfrm>
            <a:off x="269640" y="6651000"/>
            <a:ext cx="2216880" cy="367200"/>
            <a:chOff x="269640" y="6651000"/>
            <a:chExt cx="2216880" cy="367200"/>
          </a:xfrm>
        </p:grpSpPr>
        <p:sp>
          <p:nvSpPr>
            <p:cNvPr id="298" name="CustomShape 15"/>
            <p:cNvSpPr/>
            <p:nvPr/>
          </p:nvSpPr>
          <p:spPr>
            <a:xfrm>
              <a:off x="269640" y="6651000"/>
              <a:ext cx="2216880" cy="367200"/>
            </a:xfrm>
            <a:custGeom>
              <a:avLst/>
              <a:gdLst/>
              <a:ahLst/>
              <a:cxnLst/>
              <a:rect l="l" t="t" r="r" b="b"/>
              <a:pathLst>
                <a:path w="7827558" h="1297962">
                  <a:moveTo>
                    <a:pt x="60960" y="269240"/>
                  </a:moveTo>
                  <a:cubicBezTo>
                    <a:pt x="60960" y="154940"/>
                    <a:pt x="153670" y="62230"/>
                    <a:pt x="267970" y="62230"/>
                  </a:cubicBezTo>
                  <a:lnTo>
                    <a:pt x="704782" y="62230"/>
                  </a:lnTo>
                  <a:lnTo>
                    <a:pt x="704782"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4782" y="157480"/>
                  </a:lnTo>
                  <a:lnTo>
                    <a:pt x="704782"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7634" y="1297962"/>
                  </a:lnTo>
                  <a:lnTo>
                    <a:pt x="707634"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4782" y="1155722"/>
                  </a:lnTo>
                  <a:lnTo>
                    <a:pt x="704782" y="1139212"/>
                  </a:lnTo>
                  <a:lnTo>
                    <a:pt x="387350" y="1139212"/>
                  </a:lnTo>
                  <a:close/>
                  <a:moveTo>
                    <a:pt x="704782" y="1235732"/>
                  </a:moveTo>
                  <a:lnTo>
                    <a:pt x="6822123" y="1235732"/>
                  </a:lnTo>
                  <a:lnTo>
                    <a:pt x="6822123" y="1296691"/>
                  </a:lnTo>
                  <a:lnTo>
                    <a:pt x="704782" y="1296691"/>
                  </a:lnTo>
                  <a:lnTo>
                    <a:pt x="704782" y="1235732"/>
                  </a:lnTo>
                  <a:close/>
                  <a:moveTo>
                    <a:pt x="704782" y="1139211"/>
                  </a:moveTo>
                  <a:lnTo>
                    <a:pt x="6822123" y="1139211"/>
                  </a:lnTo>
                  <a:lnTo>
                    <a:pt x="6822123" y="1155722"/>
                  </a:lnTo>
                  <a:lnTo>
                    <a:pt x="704782" y="1155722"/>
                  </a:lnTo>
                  <a:lnTo>
                    <a:pt x="704782" y="1139211"/>
                  </a:lnTo>
                  <a:close/>
                  <a:moveTo>
                    <a:pt x="7765328" y="689632"/>
                  </a:moveTo>
                  <a:lnTo>
                    <a:pt x="7765328" y="1028722"/>
                  </a:lnTo>
                  <a:cubicBezTo>
                    <a:pt x="7765328" y="1143022"/>
                    <a:pt x="7672618" y="1235732"/>
                    <a:pt x="7558318" y="1235732"/>
                  </a:cubicBezTo>
                  <a:lnTo>
                    <a:pt x="6822123" y="1235732"/>
                  </a:lnTo>
                  <a:lnTo>
                    <a:pt x="6822123" y="1296692"/>
                  </a:lnTo>
                  <a:lnTo>
                    <a:pt x="7558318" y="1296692"/>
                  </a:lnTo>
                  <a:cubicBezTo>
                    <a:pt x="7706908" y="1296692"/>
                    <a:pt x="7827558" y="1176042"/>
                    <a:pt x="7827558" y="1027452"/>
                  </a:cubicBezTo>
                  <a:lnTo>
                    <a:pt x="7827558" y="689632"/>
                  </a:lnTo>
                  <a:lnTo>
                    <a:pt x="7765328" y="689632"/>
                  </a:lnTo>
                  <a:close/>
                  <a:moveTo>
                    <a:pt x="7668808" y="909342"/>
                  </a:moveTo>
                  <a:cubicBezTo>
                    <a:pt x="7668808" y="1036342"/>
                    <a:pt x="7565937" y="1139212"/>
                    <a:pt x="7438937" y="1139212"/>
                  </a:cubicBezTo>
                  <a:lnTo>
                    <a:pt x="6822123" y="1139212"/>
                  </a:lnTo>
                  <a:lnTo>
                    <a:pt x="6822123" y="1155722"/>
                  </a:lnTo>
                  <a:lnTo>
                    <a:pt x="7438937" y="1155722"/>
                  </a:lnTo>
                  <a:cubicBezTo>
                    <a:pt x="7574828" y="1155722"/>
                    <a:pt x="7685318" y="1045232"/>
                    <a:pt x="7685318" y="909342"/>
                  </a:cubicBezTo>
                  <a:lnTo>
                    <a:pt x="7685318" y="689632"/>
                  </a:lnTo>
                  <a:lnTo>
                    <a:pt x="7668808" y="689632"/>
                  </a:lnTo>
                  <a:lnTo>
                    <a:pt x="7668808" y="909342"/>
                  </a:lnTo>
                  <a:close/>
                  <a:moveTo>
                    <a:pt x="7765328" y="510108"/>
                  </a:moveTo>
                  <a:lnTo>
                    <a:pt x="7826287" y="510108"/>
                  </a:lnTo>
                  <a:lnTo>
                    <a:pt x="7826287" y="689632"/>
                  </a:lnTo>
                  <a:lnTo>
                    <a:pt x="7765328" y="689632"/>
                  </a:lnTo>
                  <a:lnTo>
                    <a:pt x="7765328" y="510108"/>
                  </a:lnTo>
                  <a:close/>
                  <a:moveTo>
                    <a:pt x="7668808" y="510108"/>
                  </a:moveTo>
                  <a:lnTo>
                    <a:pt x="7685318" y="510108"/>
                  </a:lnTo>
                  <a:lnTo>
                    <a:pt x="7685318" y="689632"/>
                  </a:lnTo>
                  <a:lnTo>
                    <a:pt x="7668808" y="689632"/>
                  </a:lnTo>
                  <a:lnTo>
                    <a:pt x="7668808" y="510108"/>
                  </a:lnTo>
                  <a:close/>
                  <a:moveTo>
                    <a:pt x="7558318" y="60960"/>
                  </a:moveTo>
                  <a:cubicBezTo>
                    <a:pt x="7672618" y="60960"/>
                    <a:pt x="7765328" y="153670"/>
                    <a:pt x="7765328" y="267970"/>
                  </a:cubicBezTo>
                  <a:lnTo>
                    <a:pt x="7765328" y="510108"/>
                  </a:lnTo>
                  <a:lnTo>
                    <a:pt x="7826287" y="510108"/>
                  </a:lnTo>
                  <a:lnTo>
                    <a:pt x="7826287" y="269240"/>
                  </a:lnTo>
                  <a:cubicBezTo>
                    <a:pt x="7826287" y="120650"/>
                    <a:pt x="7705637" y="0"/>
                    <a:pt x="7557048" y="0"/>
                  </a:cubicBezTo>
                  <a:lnTo>
                    <a:pt x="6819271" y="0"/>
                  </a:lnTo>
                  <a:lnTo>
                    <a:pt x="6819271" y="60960"/>
                  </a:lnTo>
                  <a:lnTo>
                    <a:pt x="7558318" y="60960"/>
                  </a:lnTo>
                  <a:close/>
                  <a:moveTo>
                    <a:pt x="7438937" y="142240"/>
                  </a:moveTo>
                  <a:lnTo>
                    <a:pt x="6822123" y="142240"/>
                  </a:lnTo>
                  <a:lnTo>
                    <a:pt x="6822123" y="158750"/>
                  </a:lnTo>
                  <a:lnTo>
                    <a:pt x="7438937" y="158750"/>
                  </a:lnTo>
                  <a:cubicBezTo>
                    <a:pt x="7565937" y="158750"/>
                    <a:pt x="7668808" y="261620"/>
                    <a:pt x="7668808" y="388620"/>
                  </a:cubicBezTo>
                  <a:lnTo>
                    <a:pt x="7668808" y="510146"/>
                  </a:lnTo>
                  <a:lnTo>
                    <a:pt x="7685318" y="510146"/>
                  </a:lnTo>
                  <a:lnTo>
                    <a:pt x="7685318" y="387350"/>
                  </a:lnTo>
                  <a:cubicBezTo>
                    <a:pt x="7685318" y="251460"/>
                    <a:pt x="7574828" y="142240"/>
                    <a:pt x="7438937" y="142240"/>
                  </a:cubicBezTo>
                  <a:close/>
                  <a:moveTo>
                    <a:pt x="704782" y="0"/>
                  </a:moveTo>
                  <a:lnTo>
                    <a:pt x="6822123" y="0"/>
                  </a:lnTo>
                  <a:lnTo>
                    <a:pt x="6822123" y="60960"/>
                  </a:lnTo>
                  <a:lnTo>
                    <a:pt x="704782" y="60960"/>
                  </a:lnTo>
                  <a:lnTo>
                    <a:pt x="704782" y="0"/>
                  </a:lnTo>
                  <a:close/>
                  <a:moveTo>
                    <a:pt x="704782" y="142240"/>
                  </a:moveTo>
                  <a:lnTo>
                    <a:pt x="6822123" y="142240"/>
                  </a:lnTo>
                  <a:lnTo>
                    <a:pt x="6822123" y="158750"/>
                  </a:lnTo>
                  <a:lnTo>
                    <a:pt x="704782" y="158750"/>
                  </a:lnTo>
                  <a:lnTo>
                    <a:pt x="704782"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299" name="CustomShape 16"/>
          <p:cNvSpPr/>
          <p:nvPr/>
        </p:nvSpPr>
        <p:spPr>
          <a:xfrm>
            <a:off x="312480" y="6697440"/>
            <a:ext cx="198288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LATE PICKUP FEE</a:t>
            </a:r>
            <a:endParaRPr lang="en-US" sz="1400" b="0" strike="noStrike" spc="-1">
              <a:latin typeface="Arial"/>
            </a:endParaRPr>
          </a:p>
        </p:txBody>
      </p:sp>
      <p:sp>
        <p:nvSpPr>
          <p:cNvPr id="300" name="CustomShape 17"/>
          <p:cNvSpPr/>
          <p:nvPr/>
        </p:nvSpPr>
        <p:spPr>
          <a:xfrm>
            <a:off x="-116280" y="7031410"/>
            <a:ext cx="7397526" cy="29403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79755">
              <a:lnSpc>
                <a:spcPct val="100000"/>
              </a:lnSpc>
              <a:spcBef>
                <a:spcPts val="459"/>
              </a:spcBef>
            </a:pPr>
            <a:r>
              <a:rPr lang="en-US" sz="900" b="0" strike="noStrike" spc="-1">
                <a:solidFill>
                  <a:srgbClr val="000000"/>
                </a:solidFill>
                <a:latin typeface="Century Gothic"/>
                <a:ea typeface="Arial"/>
              </a:rPr>
              <a:t>Children should be picked up at their scheduled time. Because it can be distressing for a child to be left in the care of others after hours, late pick-up should be considered an unusual occurrence. </a:t>
            </a:r>
            <a:r>
              <a:rPr lang="en-US" sz="900" b="1" strike="noStrike" spc="-1">
                <a:solidFill>
                  <a:srgbClr val="000000"/>
                </a:solidFill>
                <a:latin typeface="Century Gothic"/>
                <a:ea typeface="Arial"/>
              </a:rPr>
              <a:t>Please allow enough time to arrive at the center, pick up your child, and leave the center by closing time.</a:t>
            </a:r>
            <a:endParaRPr lang="en-US" sz="900" b="0" strike="noStrike" spc="-1">
              <a:latin typeface="Arial"/>
            </a:endParaRPr>
          </a:p>
          <a:p>
            <a:pPr marL="579755">
              <a:lnSpc>
                <a:spcPct val="100000"/>
              </a:lnSpc>
              <a:spcBef>
                <a:spcPts val="459"/>
              </a:spcBef>
            </a:pPr>
            <a:r>
              <a:rPr lang="en-US" sz="900" b="0" strike="noStrike" spc="-1">
                <a:solidFill>
                  <a:srgbClr val="000000"/>
                </a:solidFill>
                <a:latin typeface="Century Gothic"/>
                <a:ea typeface="Arial"/>
              </a:rPr>
              <a:t> We do, however, understand that special circumstances arise. </a:t>
            </a:r>
            <a:endParaRPr lang="en-US" sz="900" b="0" strike="noStrike" spc="-1">
              <a:latin typeface="Arial"/>
            </a:endParaRPr>
          </a:p>
          <a:p>
            <a:pPr marL="579755">
              <a:lnSpc>
                <a:spcPct val="100000"/>
              </a:lnSpc>
              <a:spcBef>
                <a:spcPts val="459"/>
              </a:spcBef>
            </a:pPr>
            <a:r>
              <a:rPr lang="en-US" sz="900" b="0" strike="noStrike" spc="-1">
                <a:solidFill>
                  <a:srgbClr val="000000"/>
                </a:solidFill>
                <a:latin typeface="Century Gothic"/>
                <a:ea typeface="Arial"/>
              </a:rPr>
              <a:t>If, in the case of an emergency, you cannot pick up your child on time or send one of your emergency contacts, please notify the center immediately. </a:t>
            </a:r>
            <a:endParaRPr lang="en-US" sz="900" b="0" strike="noStrike" spc="-1">
              <a:latin typeface="Arial"/>
            </a:endParaRPr>
          </a:p>
          <a:p>
            <a:pPr marL="579755">
              <a:lnSpc>
                <a:spcPct val="100000"/>
              </a:lnSpc>
              <a:spcBef>
                <a:spcPts val="459"/>
              </a:spcBef>
            </a:pPr>
            <a:r>
              <a:rPr lang="en-US" sz="900" b="0" strike="noStrike" spc="-1">
                <a:solidFill>
                  <a:srgbClr val="000000"/>
                </a:solidFill>
                <a:latin typeface="Century Gothic"/>
                <a:ea typeface="Arial"/>
              </a:rPr>
              <a:t>Children left in our care after hours will be supervised for as long as possible. </a:t>
            </a:r>
            <a:endParaRPr lang="en-US" sz="900" b="0" strike="noStrike" spc="-1">
              <a:latin typeface="Arial"/>
            </a:endParaRPr>
          </a:p>
          <a:p>
            <a:pPr marL="579755">
              <a:lnSpc>
                <a:spcPct val="100000"/>
              </a:lnSpc>
              <a:spcBef>
                <a:spcPts val="459"/>
              </a:spcBef>
            </a:pPr>
            <a:r>
              <a:rPr lang="en-US" sz="900" b="0" strike="noStrike" spc="-1">
                <a:solidFill>
                  <a:srgbClr val="000000"/>
                </a:solidFill>
                <a:latin typeface="Century Gothic"/>
                <a:ea typeface="Arial"/>
              </a:rPr>
              <a:t>In the absence of contact from a parent/guardian, we will call all the numbers listed on the Child Release form; please make sure these numbers are up to date. </a:t>
            </a:r>
            <a:endParaRPr lang="en-US" sz="900" b="0" strike="noStrike" spc="-1">
              <a:latin typeface="Arial"/>
            </a:endParaRPr>
          </a:p>
          <a:p>
            <a:pPr marL="579755">
              <a:lnSpc>
                <a:spcPct val="100000"/>
              </a:lnSpc>
              <a:spcBef>
                <a:spcPts val="459"/>
              </a:spcBef>
            </a:pPr>
            <a:r>
              <a:rPr lang="en-US" sz="900" b="0" strike="noStrike" spc="-1">
                <a:solidFill>
                  <a:srgbClr val="000000"/>
                </a:solidFill>
                <a:latin typeface="Century Gothic"/>
                <a:ea typeface="Arial"/>
              </a:rPr>
              <a:t>Child Protective Services will be called if we are unable to reach you or an emergency contact after two hours. A late fee will be charged (where applicable) if a child is picked up after the center’s closing time.</a:t>
            </a:r>
            <a:endParaRPr lang="en-US" sz="900" b="0" strike="noStrike" spc="-1">
              <a:latin typeface="Arial"/>
            </a:endParaRPr>
          </a:p>
          <a:p>
            <a:pPr marL="579755">
              <a:lnSpc>
                <a:spcPct val="100000"/>
              </a:lnSpc>
              <a:spcBef>
                <a:spcPts val="459"/>
              </a:spcBef>
            </a:pPr>
            <a:endParaRPr lang="en-US" sz="900" b="0" strike="noStrike" spc="-1">
              <a:latin typeface="Arial"/>
            </a:endParaRPr>
          </a:p>
          <a:p>
            <a:pPr marL="189865" algn="ctr"/>
            <a:r>
              <a:rPr lang="en-US" sz="1000" b="1" u="sng" strike="noStrike" spc="-1">
                <a:solidFill>
                  <a:srgbClr val="000000"/>
                </a:solidFill>
                <a:latin typeface="Century Gothic"/>
                <a:ea typeface="Arial"/>
              </a:rPr>
              <a:t>Children picked up after closing time, a fee will be charged $10 per child  per minute. No grace period will be given for after hours..  We close at 6pm. This mean all children will be picked up and families out of building by 6pm</a:t>
            </a:r>
            <a:r>
              <a:rPr lang="en-US" sz="1000" b="1" i="1" u="sng" strike="noStrike" spc="-1">
                <a:solidFill>
                  <a:srgbClr val="000000"/>
                </a:solidFill>
                <a:latin typeface="Century Gothic"/>
                <a:ea typeface="Arial"/>
              </a:rPr>
              <a:t>.  Late fees will be charged for any kids after closing or any families in building after 6pm. </a:t>
            </a:r>
            <a:endParaRPr lang="en-US" sz="1000" b="1" u="sng" spc="-1">
              <a:solidFill>
                <a:srgbClr val="000000"/>
              </a:solidFill>
              <a:latin typeface="Arial"/>
              <a:ea typeface="Arial"/>
            </a:endParaRPr>
          </a:p>
          <a:p>
            <a:pPr marL="189865" algn="ctr">
              <a:lnSpc>
                <a:spcPct val="100000"/>
              </a:lnSpc>
            </a:pPr>
            <a:r>
              <a:rPr lang="en-US" sz="900" b="1" i="1" strike="noStrike" spc="-1">
                <a:solidFill>
                  <a:srgbClr val="000000"/>
                </a:solidFill>
                <a:latin typeface="Century Gothic"/>
                <a:ea typeface="Arial"/>
              </a:rPr>
              <a:t>(10-17-2024)</a:t>
            </a:r>
            <a:endParaRPr lang="en-US" sz="900" b="0" strike="noStrike" spc="-1">
              <a:latin typeface="Arial"/>
            </a:endParaRPr>
          </a:p>
          <a:p>
            <a:pPr marL="579755">
              <a:lnSpc>
                <a:spcPct val="100000"/>
              </a:lnSpc>
              <a:spcBef>
                <a:spcPts val="459"/>
              </a:spcBef>
            </a:pPr>
            <a:endParaRPr lang="en-US" sz="900" b="0" strike="noStrike" spc="-1">
              <a:latin typeface="Arial"/>
            </a:endParaRPr>
          </a:p>
        </p:txBody>
      </p:sp>
      <p:sp>
        <p:nvSpPr>
          <p:cNvPr id="301" name="CustomShape 18"/>
          <p:cNvSpPr/>
          <p:nvPr/>
        </p:nvSpPr>
        <p:spPr>
          <a:xfrm>
            <a:off x="87480" y="871920"/>
            <a:ext cx="7458840" cy="240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400"/>
              </a:lnSpc>
            </a:pPr>
            <a:r>
              <a:rPr lang="en-US" sz="1050" b="0" strike="noStrike" spc="-1">
                <a:latin typeface="Open Sans Light"/>
                <a:ea typeface="Open Sans Light"/>
              </a:rPr>
              <a:t> </a:t>
            </a:r>
            <a:r>
              <a:rPr lang="en-US" sz="1050" b="1" u="sng" strike="noStrike" spc="-1">
                <a:uFillTx/>
                <a:latin typeface="Open Sans Light"/>
                <a:ea typeface="Open Sans Light"/>
              </a:rPr>
              <a:t>Fee Policies/Program Standards </a:t>
            </a:r>
            <a:r>
              <a:rPr lang="en-US" sz="1050" b="0" strike="noStrike" spc="-1">
                <a:latin typeface="Open Sans Light"/>
                <a:ea typeface="Open Sans Light"/>
              </a:rPr>
              <a:t>67:42:10:10</a:t>
            </a:r>
            <a:endParaRPr lang="en-US" sz="1050" b="0" strike="noStrike" spc="-1">
              <a:latin typeface="Arial"/>
            </a:endParaRPr>
          </a:p>
          <a:p>
            <a:pPr>
              <a:lnSpc>
                <a:spcPts val="1400"/>
              </a:lnSpc>
            </a:pPr>
            <a:r>
              <a:rPr lang="en-US" sz="1050" b="0" strike="noStrike" spc="-1">
                <a:latin typeface="Open Sans Light"/>
                <a:ea typeface="Open Sans Light"/>
              </a:rPr>
              <a:t>All fees are due by Friday at close for the following week of care. Payments can be made via check in our drop-box, secure online payment with a credit or debit card through myprocare.com, or BDA also offers ACH payments.</a:t>
            </a:r>
            <a:endParaRPr lang="en-US" sz="1050" b="0" strike="noStrike" spc="-1">
              <a:latin typeface="Arial"/>
            </a:endParaRPr>
          </a:p>
          <a:p>
            <a:pPr>
              <a:lnSpc>
                <a:spcPts val="1400"/>
              </a:lnSpc>
            </a:pPr>
            <a:endParaRPr lang="en-US" sz="1050" b="0" strike="noStrike" spc="-1">
              <a:latin typeface="Arial"/>
            </a:endParaRPr>
          </a:p>
          <a:p>
            <a:pPr>
              <a:lnSpc>
                <a:spcPts val="1400"/>
              </a:lnSpc>
            </a:pPr>
            <a:r>
              <a:rPr lang="en-US" sz="1050" b="0" strike="noStrike" spc="-1">
                <a:solidFill>
                  <a:srgbClr val="000000"/>
                </a:solidFill>
                <a:latin typeface="Open Sans Light"/>
                <a:ea typeface="Open Sans Light"/>
              </a:rPr>
              <a:t>If BDA is closed on Friday, payments will be due by Thursday at close. </a:t>
            </a:r>
            <a:endParaRPr lang="en-US" sz="1050" b="0" strike="noStrike" spc="-1">
              <a:latin typeface="Arial"/>
            </a:endParaRPr>
          </a:p>
          <a:p>
            <a:pPr>
              <a:lnSpc>
                <a:spcPts val="1400"/>
              </a:lnSpc>
            </a:pPr>
            <a:endParaRPr lang="en-US" sz="1050" b="0" strike="noStrike" spc="-1">
              <a:latin typeface="Arial"/>
            </a:endParaRPr>
          </a:p>
          <a:p>
            <a:pPr>
              <a:lnSpc>
                <a:spcPts val="1400"/>
              </a:lnSpc>
            </a:pPr>
            <a:r>
              <a:rPr lang="en-US" sz="1050" b="0" strike="noStrike" spc="-1">
                <a:latin typeface="Open Sans Light"/>
                <a:ea typeface="Open Sans Light"/>
              </a:rPr>
              <a:t>BDA accepts Child Care Subsidies, such as Childcare Assistance. BDA must have approved paperwork through the State before the child can start. All fees not covered by the State are the responsibilities of the parents/guardians.</a:t>
            </a:r>
            <a:endParaRPr lang="en-US" sz="1050" b="0" strike="noStrike" spc="-1">
              <a:latin typeface="Arial"/>
            </a:endParaRPr>
          </a:p>
          <a:p>
            <a:pPr>
              <a:lnSpc>
                <a:spcPts val="1400"/>
              </a:lnSpc>
            </a:pPr>
            <a:endParaRPr lang="en-US" sz="1050" b="0" strike="noStrike" spc="-1">
              <a:latin typeface="Arial"/>
            </a:endParaRPr>
          </a:p>
          <a:p>
            <a:pPr>
              <a:lnSpc>
                <a:spcPts val="1400"/>
              </a:lnSpc>
            </a:pPr>
            <a:r>
              <a:rPr lang="en-US" sz="1050" b="0" strike="noStrike" spc="-1">
                <a:solidFill>
                  <a:srgbClr val="000000"/>
                </a:solidFill>
                <a:latin typeface="Open Sans Light"/>
                <a:ea typeface="Open Sans Light"/>
              </a:rPr>
              <a:t>All parents/guardians pay the entire weekly fee whether the child attends. If center closed for reasons out of our control (weather, power, water, Covid), credit will not be given for these circumstances out of our control. </a:t>
            </a:r>
            <a:endParaRPr lang="en-US" sz="1050" b="0" strike="noStrike" spc="-1">
              <a:latin typeface="Arial"/>
            </a:endParaRPr>
          </a:p>
          <a:p>
            <a:pPr>
              <a:lnSpc>
                <a:spcPts val="1400"/>
              </a:lnSpc>
            </a:pPr>
            <a:endParaRPr lang="en-US" sz="1050" b="0" strike="noStrike" spc="-1">
              <a:latin typeface="Arial"/>
            </a:endParaRPr>
          </a:p>
          <a:p>
            <a:pPr>
              <a:lnSpc>
                <a:spcPts val="1400"/>
              </a:lnSpc>
            </a:pPr>
            <a:endParaRPr lang="en-US" sz="1050" b="0" strike="noStrike" spc="-1">
              <a:latin typeface="Arial"/>
            </a:endParaRPr>
          </a:p>
        </p:txBody>
      </p:sp>
      <p:grpSp>
        <p:nvGrpSpPr>
          <p:cNvPr id="302" name="Group 19"/>
          <p:cNvGrpSpPr/>
          <p:nvPr/>
        </p:nvGrpSpPr>
        <p:grpSpPr>
          <a:xfrm>
            <a:off x="4759560" y="2977920"/>
            <a:ext cx="2216880" cy="367200"/>
            <a:chOff x="4759560" y="2977920"/>
            <a:chExt cx="2216880" cy="367200"/>
          </a:xfrm>
        </p:grpSpPr>
        <p:sp>
          <p:nvSpPr>
            <p:cNvPr id="303" name="CustomShape 20"/>
            <p:cNvSpPr/>
            <p:nvPr/>
          </p:nvSpPr>
          <p:spPr>
            <a:xfrm>
              <a:off x="4759560" y="2977920"/>
              <a:ext cx="2216880" cy="367200"/>
            </a:xfrm>
            <a:custGeom>
              <a:avLst/>
              <a:gdLst/>
              <a:ahLst/>
              <a:cxnLst/>
              <a:rect l="l" t="t" r="r" b="b"/>
              <a:pathLst>
                <a:path w="7827558" h="1297962">
                  <a:moveTo>
                    <a:pt x="60960" y="269240"/>
                  </a:moveTo>
                  <a:cubicBezTo>
                    <a:pt x="60960" y="154940"/>
                    <a:pt x="153670" y="62230"/>
                    <a:pt x="267970" y="62230"/>
                  </a:cubicBezTo>
                  <a:lnTo>
                    <a:pt x="704782" y="62230"/>
                  </a:lnTo>
                  <a:lnTo>
                    <a:pt x="704782"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4782" y="157480"/>
                  </a:lnTo>
                  <a:lnTo>
                    <a:pt x="704782"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7634" y="1297962"/>
                  </a:lnTo>
                  <a:lnTo>
                    <a:pt x="707634"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4782" y="1155722"/>
                  </a:lnTo>
                  <a:lnTo>
                    <a:pt x="704782" y="1139212"/>
                  </a:lnTo>
                  <a:lnTo>
                    <a:pt x="387350" y="1139212"/>
                  </a:lnTo>
                  <a:close/>
                  <a:moveTo>
                    <a:pt x="704782" y="1235732"/>
                  </a:moveTo>
                  <a:lnTo>
                    <a:pt x="6822123" y="1235732"/>
                  </a:lnTo>
                  <a:lnTo>
                    <a:pt x="6822123" y="1296691"/>
                  </a:lnTo>
                  <a:lnTo>
                    <a:pt x="704782" y="1296691"/>
                  </a:lnTo>
                  <a:lnTo>
                    <a:pt x="704782" y="1235732"/>
                  </a:lnTo>
                  <a:close/>
                  <a:moveTo>
                    <a:pt x="704782" y="1139211"/>
                  </a:moveTo>
                  <a:lnTo>
                    <a:pt x="6822123" y="1139211"/>
                  </a:lnTo>
                  <a:lnTo>
                    <a:pt x="6822123" y="1155722"/>
                  </a:lnTo>
                  <a:lnTo>
                    <a:pt x="704782" y="1155722"/>
                  </a:lnTo>
                  <a:lnTo>
                    <a:pt x="704782" y="1139211"/>
                  </a:lnTo>
                  <a:close/>
                  <a:moveTo>
                    <a:pt x="7765328" y="689632"/>
                  </a:moveTo>
                  <a:lnTo>
                    <a:pt x="7765328" y="1028722"/>
                  </a:lnTo>
                  <a:cubicBezTo>
                    <a:pt x="7765328" y="1143022"/>
                    <a:pt x="7672618" y="1235732"/>
                    <a:pt x="7558318" y="1235732"/>
                  </a:cubicBezTo>
                  <a:lnTo>
                    <a:pt x="6822123" y="1235732"/>
                  </a:lnTo>
                  <a:lnTo>
                    <a:pt x="6822123" y="1296692"/>
                  </a:lnTo>
                  <a:lnTo>
                    <a:pt x="7558318" y="1296692"/>
                  </a:lnTo>
                  <a:cubicBezTo>
                    <a:pt x="7706908" y="1296692"/>
                    <a:pt x="7827558" y="1176042"/>
                    <a:pt x="7827558" y="1027452"/>
                  </a:cubicBezTo>
                  <a:lnTo>
                    <a:pt x="7827558" y="689632"/>
                  </a:lnTo>
                  <a:lnTo>
                    <a:pt x="7765328" y="689632"/>
                  </a:lnTo>
                  <a:close/>
                  <a:moveTo>
                    <a:pt x="7668808" y="909342"/>
                  </a:moveTo>
                  <a:cubicBezTo>
                    <a:pt x="7668808" y="1036342"/>
                    <a:pt x="7565937" y="1139212"/>
                    <a:pt x="7438937" y="1139212"/>
                  </a:cubicBezTo>
                  <a:lnTo>
                    <a:pt x="6822123" y="1139212"/>
                  </a:lnTo>
                  <a:lnTo>
                    <a:pt x="6822123" y="1155722"/>
                  </a:lnTo>
                  <a:lnTo>
                    <a:pt x="7438937" y="1155722"/>
                  </a:lnTo>
                  <a:cubicBezTo>
                    <a:pt x="7574828" y="1155722"/>
                    <a:pt x="7685318" y="1045232"/>
                    <a:pt x="7685318" y="909342"/>
                  </a:cubicBezTo>
                  <a:lnTo>
                    <a:pt x="7685318" y="689632"/>
                  </a:lnTo>
                  <a:lnTo>
                    <a:pt x="7668808" y="689632"/>
                  </a:lnTo>
                  <a:lnTo>
                    <a:pt x="7668808" y="909342"/>
                  </a:lnTo>
                  <a:close/>
                  <a:moveTo>
                    <a:pt x="7765328" y="510108"/>
                  </a:moveTo>
                  <a:lnTo>
                    <a:pt x="7826287" y="510108"/>
                  </a:lnTo>
                  <a:lnTo>
                    <a:pt x="7826287" y="689632"/>
                  </a:lnTo>
                  <a:lnTo>
                    <a:pt x="7765328" y="689632"/>
                  </a:lnTo>
                  <a:lnTo>
                    <a:pt x="7765328" y="510108"/>
                  </a:lnTo>
                  <a:close/>
                  <a:moveTo>
                    <a:pt x="7668808" y="510108"/>
                  </a:moveTo>
                  <a:lnTo>
                    <a:pt x="7685318" y="510108"/>
                  </a:lnTo>
                  <a:lnTo>
                    <a:pt x="7685318" y="689632"/>
                  </a:lnTo>
                  <a:lnTo>
                    <a:pt x="7668808" y="689632"/>
                  </a:lnTo>
                  <a:lnTo>
                    <a:pt x="7668808" y="510108"/>
                  </a:lnTo>
                  <a:close/>
                  <a:moveTo>
                    <a:pt x="7558318" y="60960"/>
                  </a:moveTo>
                  <a:cubicBezTo>
                    <a:pt x="7672618" y="60960"/>
                    <a:pt x="7765328" y="153670"/>
                    <a:pt x="7765328" y="267970"/>
                  </a:cubicBezTo>
                  <a:lnTo>
                    <a:pt x="7765328" y="510108"/>
                  </a:lnTo>
                  <a:lnTo>
                    <a:pt x="7826287" y="510108"/>
                  </a:lnTo>
                  <a:lnTo>
                    <a:pt x="7826287" y="269240"/>
                  </a:lnTo>
                  <a:cubicBezTo>
                    <a:pt x="7826287" y="120650"/>
                    <a:pt x="7705637" y="0"/>
                    <a:pt x="7557048" y="0"/>
                  </a:cubicBezTo>
                  <a:lnTo>
                    <a:pt x="6819271" y="0"/>
                  </a:lnTo>
                  <a:lnTo>
                    <a:pt x="6819271" y="60960"/>
                  </a:lnTo>
                  <a:lnTo>
                    <a:pt x="7558318" y="60960"/>
                  </a:lnTo>
                  <a:close/>
                  <a:moveTo>
                    <a:pt x="7438937" y="142240"/>
                  </a:moveTo>
                  <a:lnTo>
                    <a:pt x="6822123" y="142240"/>
                  </a:lnTo>
                  <a:lnTo>
                    <a:pt x="6822123" y="158750"/>
                  </a:lnTo>
                  <a:lnTo>
                    <a:pt x="7438937" y="158750"/>
                  </a:lnTo>
                  <a:cubicBezTo>
                    <a:pt x="7565937" y="158750"/>
                    <a:pt x="7668808" y="261620"/>
                    <a:pt x="7668808" y="388620"/>
                  </a:cubicBezTo>
                  <a:lnTo>
                    <a:pt x="7668808" y="510146"/>
                  </a:lnTo>
                  <a:lnTo>
                    <a:pt x="7685318" y="510146"/>
                  </a:lnTo>
                  <a:lnTo>
                    <a:pt x="7685318" y="387350"/>
                  </a:lnTo>
                  <a:cubicBezTo>
                    <a:pt x="7685318" y="251460"/>
                    <a:pt x="7574828" y="142240"/>
                    <a:pt x="7438937" y="142240"/>
                  </a:cubicBezTo>
                  <a:close/>
                  <a:moveTo>
                    <a:pt x="704782" y="0"/>
                  </a:moveTo>
                  <a:lnTo>
                    <a:pt x="6822123" y="0"/>
                  </a:lnTo>
                  <a:lnTo>
                    <a:pt x="6822123" y="60960"/>
                  </a:lnTo>
                  <a:lnTo>
                    <a:pt x="704782" y="60960"/>
                  </a:lnTo>
                  <a:lnTo>
                    <a:pt x="704782" y="0"/>
                  </a:lnTo>
                  <a:close/>
                  <a:moveTo>
                    <a:pt x="704782" y="142240"/>
                  </a:moveTo>
                  <a:lnTo>
                    <a:pt x="6822123" y="142240"/>
                  </a:lnTo>
                  <a:lnTo>
                    <a:pt x="6822123" y="158750"/>
                  </a:lnTo>
                  <a:lnTo>
                    <a:pt x="704782" y="158750"/>
                  </a:lnTo>
                  <a:lnTo>
                    <a:pt x="704782"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04" name="CustomShape 21"/>
          <p:cNvSpPr/>
          <p:nvPr/>
        </p:nvSpPr>
        <p:spPr>
          <a:xfrm>
            <a:off x="4876560" y="3058200"/>
            <a:ext cx="198288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Auto Payments</a:t>
            </a:r>
            <a:endParaRPr lang="en-US" sz="1400" b="0" strike="noStrike" spc="-1">
              <a:latin typeface="Arial"/>
            </a:endParaRPr>
          </a:p>
        </p:txBody>
      </p:sp>
      <p:sp>
        <p:nvSpPr>
          <p:cNvPr id="305" name="CustomShape 22"/>
          <p:cNvSpPr/>
          <p:nvPr/>
        </p:nvSpPr>
        <p:spPr>
          <a:xfrm>
            <a:off x="3600360" y="3424680"/>
            <a:ext cx="478116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190440">
              <a:lnSpc>
                <a:spcPct val="100000"/>
              </a:lnSpc>
            </a:pPr>
            <a:r>
              <a:rPr lang="en-US" sz="1050" b="0" strike="noStrike" spc="-1">
                <a:solidFill>
                  <a:srgbClr val="000000"/>
                </a:solidFill>
                <a:latin typeface="Open Sans Light"/>
                <a:ea typeface="Open Sans Light"/>
              </a:rPr>
              <a:t>BDA</a:t>
            </a:r>
            <a:r>
              <a:rPr lang="en-US" sz="1050" b="0" strike="noStrike" spc="228">
                <a:solidFill>
                  <a:srgbClr val="000000"/>
                </a:solidFill>
                <a:latin typeface="Open Sans Light"/>
                <a:ea typeface="Open Sans Light"/>
              </a:rPr>
              <a:t> </a:t>
            </a:r>
            <a:r>
              <a:rPr lang="en-US" sz="1050" b="0" strike="noStrike" spc="-1">
                <a:solidFill>
                  <a:srgbClr val="000000"/>
                </a:solidFill>
                <a:latin typeface="Open Sans Light"/>
                <a:ea typeface="Open Sans Light"/>
              </a:rPr>
              <a:t>offers</a:t>
            </a:r>
            <a:r>
              <a:rPr lang="en-US" sz="1050" b="0" strike="noStrike" spc="233">
                <a:solidFill>
                  <a:srgbClr val="000000"/>
                </a:solidFill>
                <a:latin typeface="Open Sans Light"/>
                <a:ea typeface="Open Sans Light"/>
              </a:rPr>
              <a:t> </a:t>
            </a:r>
            <a:r>
              <a:rPr lang="en-US" sz="1050" b="0" strike="noStrike" spc="-1">
                <a:solidFill>
                  <a:srgbClr val="000000"/>
                </a:solidFill>
                <a:latin typeface="Open Sans Light"/>
                <a:ea typeface="Open Sans Light"/>
              </a:rPr>
              <a:t>automatic</a:t>
            </a:r>
            <a:r>
              <a:rPr lang="en-US" sz="1050" b="0" strike="noStrike" spc="233">
                <a:solidFill>
                  <a:srgbClr val="000000"/>
                </a:solidFill>
                <a:latin typeface="Open Sans Light"/>
                <a:ea typeface="Open Sans Light"/>
              </a:rPr>
              <a:t> </a:t>
            </a:r>
            <a:r>
              <a:rPr lang="en-US" sz="1050" b="0" strike="noStrike" spc="-1">
                <a:solidFill>
                  <a:srgbClr val="000000"/>
                </a:solidFill>
                <a:latin typeface="Open Sans Light"/>
                <a:ea typeface="Open Sans Light"/>
              </a:rPr>
              <a:t>payment</a:t>
            </a:r>
            <a:r>
              <a:rPr lang="en-US" sz="1050" b="0" strike="noStrike" spc="228">
                <a:solidFill>
                  <a:srgbClr val="000000"/>
                </a:solidFill>
                <a:latin typeface="Open Sans Light"/>
                <a:ea typeface="Open Sans Light"/>
              </a:rPr>
              <a:t> </a:t>
            </a:r>
            <a:r>
              <a:rPr lang="en-US" sz="1050" b="0" strike="noStrike" spc="-1">
                <a:solidFill>
                  <a:srgbClr val="000000"/>
                </a:solidFill>
                <a:latin typeface="Open Sans Light"/>
                <a:ea typeface="Open Sans Light"/>
              </a:rPr>
              <a:t>through</a:t>
            </a:r>
            <a:r>
              <a:rPr lang="en-US" sz="1050" b="0" strike="noStrike" spc="233">
                <a:solidFill>
                  <a:srgbClr val="000000"/>
                </a:solidFill>
                <a:latin typeface="Open Sans Light"/>
                <a:ea typeface="Open Sans Light"/>
              </a:rPr>
              <a:t> </a:t>
            </a:r>
            <a:r>
              <a:rPr lang="en-US" sz="1050" b="0" strike="noStrike" spc="-1">
                <a:solidFill>
                  <a:srgbClr val="000000"/>
                </a:solidFill>
                <a:latin typeface="Open Sans Light"/>
                <a:ea typeface="Open Sans Light"/>
              </a:rPr>
              <a:t>First</a:t>
            </a:r>
            <a:r>
              <a:rPr lang="en-US" sz="1050" b="0" strike="noStrike" spc="233">
                <a:solidFill>
                  <a:srgbClr val="000000"/>
                </a:solidFill>
                <a:latin typeface="Open Sans Light"/>
                <a:ea typeface="Open Sans Light"/>
              </a:rPr>
              <a:t> </a:t>
            </a:r>
            <a:r>
              <a:rPr lang="en-US" sz="1050" b="0" strike="noStrike" spc="-1">
                <a:solidFill>
                  <a:srgbClr val="000000"/>
                </a:solidFill>
                <a:latin typeface="Open Sans Light"/>
                <a:ea typeface="Open Sans Light"/>
              </a:rPr>
              <a:t>Bank</a:t>
            </a:r>
            <a:r>
              <a:rPr lang="en-US" sz="1050" b="0" strike="noStrike" spc="228">
                <a:solidFill>
                  <a:srgbClr val="000000"/>
                </a:solidFill>
                <a:latin typeface="Open Sans Light"/>
                <a:ea typeface="Open Sans Light"/>
              </a:rPr>
              <a:t> </a:t>
            </a:r>
            <a:r>
              <a:rPr lang="en-US" sz="1050" b="0" strike="noStrike" spc="-1">
                <a:solidFill>
                  <a:srgbClr val="000000"/>
                </a:solidFill>
                <a:latin typeface="Open Sans Light"/>
                <a:ea typeface="Open Sans Light"/>
              </a:rPr>
              <a:t>and</a:t>
            </a:r>
            <a:r>
              <a:rPr lang="en-US" sz="1050" b="0" strike="noStrike" spc="233">
                <a:solidFill>
                  <a:srgbClr val="000000"/>
                </a:solidFill>
                <a:latin typeface="Open Sans Light"/>
                <a:ea typeface="Open Sans Light"/>
              </a:rPr>
              <a:t> </a:t>
            </a:r>
            <a:r>
              <a:rPr lang="en-US" sz="1050" b="0" strike="noStrike" spc="-1">
                <a:solidFill>
                  <a:srgbClr val="000000"/>
                </a:solidFill>
                <a:latin typeface="Open Sans Light"/>
                <a:ea typeface="Open Sans Light"/>
              </a:rPr>
              <a:t>Trust. </a:t>
            </a:r>
            <a:endParaRPr lang="en-US" sz="1050" b="0" strike="noStrike" spc="-1">
              <a:latin typeface="Arial"/>
            </a:endParaRPr>
          </a:p>
          <a:p>
            <a:pPr marL="190440">
              <a:lnSpc>
                <a:spcPct val="100000"/>
              </a:lnSpc>
            </a:pPr>
            <a:r>
              <a:rPr lang="en-US" sz="1050" b="0" strike="noStrike" spc="-1">
                <a:solidFill>
                  <a:srgbClr val="000000"/>
                </a:solidFill>
                <a:latin typeface="Open Sans Light"/>
                <a:ea typeface="Open Sans Light"/>
              </a:rPr>
              <a:t>If you are interested, please contact the director. </a:t>
            </a:r>
            <a:endParaRPr lang="en-US" sz="1050" b="0" strike="noStrike" spc="-1">
              <a:latin typeface="Arial"/>
            </a:endParaRPr>
          </a:p>
          <a:p>
            <a:pPr algn="ctr">
              <a:lnSpc>
                <a:spcPts val="1678"/>
              </a:lnSpc>
            </a:pPr>
            <a:endParaRPr lang="en-US" sz="105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oup 1"/>
          <p:cNvGrpSpPr/>
          <p:nvPr/>
        </p:nvGrpSpPr>
        <p:grpSpPr>
          <a:xfrm>
            <a:off x="0" y="0"/>
            <a:ext cx="7772040" cy="10058040"/>
            <a:chOff x="0" y="0"/>
            <a:chExt cx="7772040" cy="10058040"/>
          </a:xfrm>
        </p:grpSpPr>
        <p:sp>
          <p:nvSpPr>
            <p:cNvPr id="307"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08" name="Group 3"/>
          <p:cNvGrpSpPr/>
          <p:nvPr/>
        </p:nvGrpSpPr>
        <p:grpSpPr>
          <a:xfrm>
            <a:off x="5392080" y="2442960"/>
            <a:ext cx="2076840" cy="367200"/>
            <a:chOff x="5392080" y="2442960"/>
            <a:chExt cx="2076840" cy="367200"/>
          </a:xfrm>
        </p:grpSpPr>
        <p:sp>
          <p:nvSpPr>
            <p:cNvPr id="309" name="CustomShape 4"/>
            <p:cNvSpPr/>
            <p:nvPr/>
          </p:nvSpPr>
          <p:spPr>
            <a:xfrm>
              <a:off x="5392080" y="2442960"/>
              <a:ext cx="2076840" cy="367200"/>
            </a:xfrm>
            <a:custGeom>
              <a:avLst/>
              <a:gdLst/>
              <a:ahLst/>
              <a:cxnLst/>
              <a:rect l="l" t="t" r="r" b="b"/>
              <a:pathLst>
                <a:path w="4911365" h="1297962">
                  <a:moveTo>
                    <a:pt x="60960" y="269240"/>
                  </a:moveTo>
                  <a:cubicBezTo>
                    <a:pt x="60960" y="154940"/>
                    <a:pt x="153670" y="62230"/>
                    <a:pt x="267970" y="62230"/>
                  </a:cubicBezTo>
                  <a:lnTo>
                    <a:pt x="620941" y="62230"/>
                  </a:lnTo>
                  <a:lnTo>
                    <a:pt x="620941"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20941" y="157480"/>
                  </a:lnTo>
                  <a:lnTo>
                    <a:pt x="620941"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22578" y="1297962"/>
                  </a:lnTo>
                  <a:lnTo>
                    <a:pt x="622578"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20941" y="1155722"/>
                  </a:lnTo>
                  <a:lnTo>
                    <a:pt x="620941" y="1139212"/>
                  </a:lnTo>
                  <a:lnTo>
                    <a:pt x="387350" y="1139212"/>
                  </a:lnTo>
                  <a:close/>
                  <a:moveTo>
                    <a:pt x="620941" y="1235732"/>
                  </a:moveTo>
                  <a:lnTo>
                    <a:pt x="4131935" y="1235732"/>
                  </a:lnTo>
                  <a:lnTo>
                    <a:pt x="4131935" y="1296691"/>
                  </a:lnTo>
                  <a:lnTo>
                    <a:pt x="620941" y="1296691"/>
                  </a:lnTo>
                  <a:lnTo>
                    <a:pt x="620941" y="1235732"/>
                  </a:lnTo>
                  <a:close/>
                  <a:moveTo>
                    <a:pt x="620941" y="1139211"/>
                  </a:moveTo>
                  <a:lnTo>
                    <a:pt x="4131935" y="1139211"/>
                  </a:lnTo>
                  <a:lnTo>
                    <a:pt x="4131935" y="1155722"/>
                  </a:lnTo>
                  <a:lnTo>
                    <a:pt x="620941" y="1155722"/>
                  </a:lnTo>
                  <a:lnTo>
                    <a:pt x="620941" y="1139211"/>
                  </a:lnTo>
                  <a:close/>
                  <a:moveTo>
                    <a:pt x="4849135" y="689632"/>
                  </a:moveTo>
                  <a:lnTo>
                    <a:pt x="4849135" y="1028722"/>
                  </a:lnTo>
                  <a:cubicBezTo>
                    <a:pt x="4849135" y="1143022"/>
                    <a:pt x="4756426" y="1235732"/>
                    <a:pt x="4642126" y="1235732"/>
                  </a:cubicBezTo>
                  <a:lnTo>
                    <a:pt x="4131935" y="1235732"/>
                  </a:lnTo>
                  <a:lnTo>
                    <a:pt x="4131935" y="1296692"/>
                  </a:lnTo>
                  <a:lnTo>
                    <a:pt x="4642126" y="1296692"/>
                  </a:lnTo>
                  <a:cubicBezTo>
                    <a:pt x="4790715" y="1296692"/>
                    <a:pt x="4911365" y="1176042"/>
                    <a:pt x="4911365" y="1027452"/>
                  </a:cubicBezTo>
                  <a:lnTo>
                    <a:pt x="4911365" y="689632"/>
                  </a:lnTo>
                  <a:lnTo>
                    <a:pt x="4849135" y="689632"/>
                  </a:lnTo>
                  <a:close/>
                  <a:moveTo>
                    <a:pt x="4752615" y="909342"/>
                  </a:moveTo>
                  <a:cubicBezTo>
                    <a:pt x="4752615" y="1036342"/>
                    <a:pt x="4649745" y="1139212"/>
                    <a:pt x="4522745" y="1139212"/>
                  </a:cubicBezTo>
                  <a:lnTo>
                    <a:pt x="4131935" y="1139212"/>
                  </a:lnTo>
                  <a:lnTo>
                    <a:pt x="4131935" y="1155722"/>
                  </a:lnTo>
                  <a:lnTo>
                    <a:pt x="4522745" y="1155722"/>
                  </a:lnTo>
                  <a:cubicBezTo>
                    <a:pt x="4658635" y="1155722"/>
                    <a:pt x="4769126" y="1045232"/>
                    <a:pt x="4769126" y="909342"/>
                  </a:cubicBezTo>
                  <a:lnTo>
                    <a:pt x="4769126" y="689632"/>
                  </a:lnTo>
                  <a:lnTo>
                    <a:pt x="4752615" y="689632"/>
                  </a:lnTo>
                  <a:lnTo>
                    <a:pt x="4752615" y="909342"/>
                  </a:lnTo>
                  <a:close/>
                  <a:moveTo>
                    <a:pt x="4849135" y="510108"/>
                  </a:moveTo>
                  <a:lnTo>
                    <a:pt x="4910095" y="510108"/>
                  </a:lnTo>
                  <a:lnTo>
                    <a:pt x="4910095" y="689632"/>
                  </a:lnTo>
                  <a:lnTo>
                    <a:pt x="4849135" y="689632"/>
                  </a:lnTo>
                  <a:lnTo>
                    <a:pt x="4849135" y="510108"/>
                  </a:lnTo>
                  <a:close/>
                  <a:moveTo>
                    <a:pt x="4752615" y="510108"/>
                  </a:moveTo>
                  <a:lnTo>
                    <a:pt x="4769126" y="510108"/>
                  </a:lnTo>
                  <a:lnTo>
                    <a:pt x="4769126" y="689632"/>
                  </a:lnTo>
                  <a:lnTo>
                    <a:pt x="4752615" y="689632"/>
                  </a:lnTo>
                  <a:lnTo>
                    <a:pt x="4752615" y="510108"/>
                  </a:lnTo>
                  <a:close/>
                  <a:moveTo>
                    <a:pt x="4642126" y="60960"/>
                  </a:moveTo>
                  <a:cubicBezTo>
                    <a:pt x="4756426" y="60960"/>
                    <a:pt x="4849135" y="153670"/>
                    <a:pt x="4849135" y="267970"/>
                  </a:cubicBezTo>
                  <a:lnTo>
                    <a:pt x="4849135" y="510108"/>
                  </a:lnTo>
                  <a:lnTo>
                    <a:pt x="4910095" y="510108"/>
                  </a:lnTo>
                  <a:lnTo>
                    <a:pt x="4910095" y="269240"/>
                  </a:lnTo>
                  <a:cubicBezTo>
                    <a:pt x="4910095" y="120650"/>
                    <a:pt x="4789445" y="0"/>
                    <a:pt x="4640855" y="0"/>
                  </a:cubicBezTo>
                  <a:lnTo>
                    <a:pt x="4130299" y="0"/>
                  </a:lnTo>
                  <a:lnTo>
                    <a:pt x="4130299" y="60960"/>
                  </a:lnTo>
                  <a:lnTo>
                    <a:pt x="4642126" y="60960"/>
                  </a:lnTo>
                  <a:close/>
                  <a:moveTo>
                    <a:pt x="4522745" y="142240"/>
                  </a:moveTo>
                  <a:lnTo>
                    <a:pt x="4131935" y="142240"/>
                  </a:lnTo>
                  <a:lnTo>
                    <a:pt x="4131935" y="158750"/>
                  </a:lnTo>
                  <a:lnTo>
                    <a:pt x="4522745" y="158750"/>
                  </a:lnTo>
                  <a:cubicBezTo>
                    <a:pt x="4649745" y="158750"/>
                    <a:pt x="4752615" y="261620"/>
                    <a:pt x="4752615" y="388620"/>
                  </a:cubicBezTo>
                  <a:lnTo>
                    <a:pt x="4752615" y="510146"/>
                  </a:lnTo>
                  <a:lnTo>
                    <a:pt x="4769126" y="510146"/>
                  </a:lnTo>
                  <a:lnTo>
                    <a:pt x="4769126" y="387350"/>
                  </a:lnTo>
                  <a:cubicBezTo>
                    <a:pt x="4769126" y="251460"/>
                    <a:pt x="4658635" y="142240"/>
                    <a:pt x="4522745" y="142240"/>
                  </a:cubicBezTo>
                  <a:close/>
                  <a:moveTo>
                    <a:pt x="620941" y="0"/>
                  </a:moveTo>
                  <a:lnTo>
                    <a:pt x="4131935" y="0"/>
                  </a:lnTo>
                  <a:lnTo>
                    <a:pt x="4131935" y="60960"/>
                  </a:lnTo>
                  <a:lnTo>
                    <a:pt x="620941" y="60960"/>
                  </a:lnTo>
                  <a:lnTo>
                    <a:pt x="620941" y="0"/>
                  </a:lnTo>
                  <a:close/>
                  <a:moveTo>
                    <a:pt x="620941" y="142240"/>
                  </a:moveTo>
                  <a:lnTo>
                    <a:pt x="4131935" y="142240"/>
                  </a:lnTo>
                  <a:lnTo>
                    <a:pt x="4131935" y="158750"/>
                  </a:lnTo>
                  <a:lnTo>
                    <a:pt x="620941" y="158750"/>
                  </a:lnTo>
                  <a:lnTo>
                    <a:pt x="62094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10" name="Group 5"/>
          <p:cNvGrpSpPr/>
          <p:nvPr/>
        </p:nvGrpSpPr>
        <p:grpSpPr>
          <a:xfrm>
            <a:off x="242280" y="2530800"/>
            <a:ext cx="1906920" cy="367200"/>
            <a:chOff x="242280" y="2530800"/>
            <a:chExt cx="1906920" cy="367200"/>
          </a:xfrm>
        </p:grpSpPr>
        <p:sp>
          <p:nvSpPr>
            <p:cNvPr id="311" name="CustomShape 6"/>
            <p:cNvSpPr/>
            <p:nvPr/>
          </p:nvSpPr>
          <p:spPr>
            <a:xfrm>
              <a:off x="242280" y="2530800"/>
              <a:ext cx="1906920" cy="367200"/>
            </a:xfrm>
            <a:custGeom>
              <a:avLst/>
              <a:gdLst/>
              <a:ahLst/>
              <a:cxnLst/>
              <a:rect l="l" t="t" r="r" b="b"/>
              <a:pathLst>
                <a:path w="6732208" h="1297962">
                  <a:moveTo>
                    <a:pt x="60960" y="269240"/>
                  </a:moveTo>
                  <a:cubicBezTo>
                    <a:pt x="60960" y="154940"/>
                    <a:pt x="153670" y="62230"/>
                    <a:pt x="267970" y="62230"/>
                  </a:cubicBezTo>
                  <a:lnTo>
                    <a:pt x="673290" y="62230"/>
                  </a:lnTo>
                  <a:lnTo>
                    <a:pt x="673290"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73290" y="157480"/>
                  </a:lnTo>
                  <a:lnTo>
                    <a:pt x="673290"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75686" y="1297962"/>
                  </a:lnTo>
                  <a:lnTo>
                    <a:pt x="675686"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73290" y="1155722"/>
                  </a:lnTo>
                  <a:lnTo>
                    <a:pt x="673290" y="1139212"/>
                  </a:lnTo>
                  <a:lnTo>
                    <a:pt x="387350" y="1139212"/>
                  </a:lnTo>
                  <a:close/>
                  <a:moveTo>
                    <a:pt x="673290" y="1235732"/>
                  </a:moveTo>
                  <a:lnTo>
                    <a:pt x="5811663" y="1235732"/>
                  </a:lnTo>
                  <a:lnTo>
                    <a:pt x="5811663" y="1296691"/>
                  </a:lnTo>
                  <a:lnTo>
                    <a:pt x="673290" y="1296691"/>
                  </a:lnTo>
                  <a:lnTo>
                    <a:pt x="673290" y="1235732"/>
                  </a:lnTo>
                  <a:close/>
                  <a:moveTo>
                    <a:pt x="673290" y="1139211"/>
                  </a:moveTo>
                  <a:lnTo>
                    <a:pt x="5811663" y="1139211"/>
                  </a:lnTo>
                  <a:lnTo>
                    <a:pt x="5811663" y="1155722"/>
                  </a:lnTo>
                  <a:lnTo>
                    <a:pt x="673290" y="1155722"/>
                  </a:lnTo>
                  <a:lnTo>
                    <a:pt x="673290" y="1139211"/>
                  </a:lnTo>
                  <a:close/>
                  <a:moveTo>
                    <a:pt x="6669978" y="689632"/>
                  </a:moveTo>
                  <a:lnTo>
                    <a:pt x="6669978" y="1028722"/>
                  </a:lnTo>
                  <a:cubicBezTo>
                    <a:pt x="6669978" y="1143022"/>
                    <a:pt x="6577268" y="1235732"/>
                    <a:pt x="6462968" y="1235732"/>
                  </a:cubicBezTo>
                  <a:lnTo>
                    <a:pt x="5811663" y="1235732"/>
                  </a:lnTo>
                  <a:lnTo>
                    <a:pt x="5811663" y="1296692"/>
                  </a:lnTo>
                  <a:lnTo>
                    <a:pt x="6462968" y="1296692"/>
                  </a:lnTo>
                  <a:cubicBezTo>
                    <a:pt x="6611558" y="1296692"/>
                    <a:pt x="6732208" y="1176042"/>
                    <a:pt x="6732208" y="1027452"/>
                  </a:cubicBezTo>
                  <a:lnTo>
                    <a:pt x="6732208" y="689632"/>
                  </a:lnTo>
                  <a:lnTo>
                    <a:pt x="6669978" y="689632"/>
                  </a:lnTo>
                  <a:close/>
                  <a:moveTo>
                    <a:pt x="6573458" y="909342"/>
                  </a:moveTo>
                  <a:cubicBezTo>
                    <a:pt x="6573458" y="1036342"/>
                    <a:pt x="6470588" y="1139212"/>
                    <a:pt x="6343588" y="1139212"/>
                  </a:cubicBezTo>
                  <a:lnTo>
                    <a:pt x="5811663" y="1139212"/>
                  </a:lnTo>
                  <a:lnTo>
                    <a:pt x="5811663" y="1155722"/>
                  </a:lnTo>
                  <a:lnTo>
                    <a:pt x="6343588" y="1155722"/>
                  </a:lnTo>
                  <a:cubicBezTo>
                    <a:pt x="6479478" y="1155722"/>
                    <a:pt x="6589968" y="1045232"/>
                    <a:pt x="6589968" y="909342"/>
                  </a:cubicBezTo>
                  <a:lnTo>
                    <a:pt x="6589968" y="689632"/>
                  </a:lnTo>
                  <a:lnTo>
                    <a:pt x="6573458" y="689632"/>
                  </a:lnTo>
                  <a:lnTo>
                    <a:pt x="6573458" y="909342"/>
                  </a:lnTo>
                  <a:close/>
                  <a:moveTo>
                    <a:pt x="6669978" y="510108"/>
                  </a:moveTo>
                  <a:lnTo>
                    <a:pt x="6730938" y="510108"/>
                  </a:lnTo>
                  <a:lnTo>
                    <a:pt x="6730938" y="689632"/>
                  </a:lnTo>
                  <a:lnTo>
                    <a:pt x="6669978" y="689632"/>
                  </a:lnTo>
                  <a:lnTo>
                    <a:pt x="6669978" y="510108"/>
                  </a:lnTo>
                  <a:close/>
                  <a:moveTo>
                    <a:pt x="6573458" y="510108"/>
                  </a:moveTo>
                  <a:lnTo>
                    <a:pt x="6589968" y="510108"/>
                  </a:lnTo>
                  <a:lnTo>
                    <a:pt x="6589968" y="689632"/>
                  </a:lnTo>
                  <a:lnTo>
                    <a:pt x="6573458" y="689632"/>
                  </a:lnTo>
                  <a:lnTo>
                    <a:pt x="6573458" y="510108"/>
                  </a:lnTo>
                  <a:close/>
                  <a:moveTo>
                    <a:pt x="6462968" y="60960"/>
                  </a:moveTo>
                  <a:cubicBezTo>
                    <a:pt x="6577268" y="60960"/>
                    <a:pt x="6669978" y="153670"/>
                    <a:pt x="6669978" y="267970"/>
                  </a:cubicBezTo>
                  <a:lnTo>
                    <a:pt x="6669978" y="510108"/>
                  </a:lnTo>
                  <a:lnTo>
                    <a:pt x="6730938" y="510108"/>
                  </a:lnTo>
                  <a:lnTo>
                    <a:pt x="6730938" y="269240"/>
                  </a:lnTo>
                  <a:cubicBezTo>
                    <a:pt x="6730938" y="120650"/>
                    <a:pt x="6610288" y="0"/>
                    <a:pt x="6461698" y="0"/>
                  </a:cubicBezTo>
                  <a:lnTo>
                    <a:pt x="5809267" y="0"/>
                  </a:lnTo>
                  <a:lnTo>
                    <a:pt x="5809267" y="60960"/>
                  </a:lnTo>
                  <a:lnTo>
                    <a:pt x="6462968" y="60960"/>
                  </a:lnTo>
                  <a:close/>
                  <a:moveTo>
                    <a:pt x="6343588" y="142240"/>
                  </a:moveTo>
                  <a:lnTo>
                    <a:pt x="5811663" y="142240"/>
                  </a:lnTo>
                  <a:lnTo>
                    <a:pt x="5811663" y="158750"/>
                  </a:lnTo>
                  <a:lnTo>
                    <a:pt x="6343588" y="158750"/>
                  </a:lnTo>
                  <a:cubicBezTo>
                    <a:pt x="6470588" y="158750"/>
                    <a:pt x="6573458" y="261620"/>
                    <a:pt x="6573458" y="388620"/>
                  </a:cubicBezTo>
                  <a:lnTo>
                    <a:pt x="6573458" y="510146"/>
                  </a:lnTo>
                  <a:lnTo>
                    <a:pt x="6589968" y="510146"/>
                  </a:lnTo>
                  <a:lnTo>
                    <a:pt x="6589968" y="387350"/>
                  </a:lnTo>
                  <a:cubicBezTo>
                    <a:pt x="6589968" y="251460"/>
                    <a:pt x="6479478" y="142240"/>
                    <a:pt x="6343588" y="142240"/>
                  </a:cubicBezTo>
                  <a:close/>
                  <a:moveTo>
                    <a:pt x="673290" y="0"/>
                  </a:moveTo>
                  <a:lnTo>
                    <a:pt x="5811663" y="0"/>
                  </a:lnTo>
                  <a:lnTo>
                    <a:pt x="5811663" y="60960"/>
                  </a:lnTo>
                  <a:lnTo>
                    <a:pt x="673290" y="60960"/>
                  </a:lnTo>
                  <a:lnTo>
                    <a:pt x="673290" y="0"/>
                  </a:lnTo>
                  <a:close/>
                  <a:moveTo>
                    <a:pt x="673290" y="142240"/>
                  </a:moveTo>
                  <a:lnTo>
                    <a:pt x="5811663" y="142240"/>
                  </a:lnTo>
                  <a:lnTo>
                    <a:pt x="5811663" y="158750"/>
                  </a:lnTo>
                  <a:lnTo>
                    <a:pt x="673290" y="158750"/>
                  </a:lnTo>
                  <a:lnTo>
                    <a:pt x="673290"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12" name="CustomShape 7"/>
          <p:cNvSpPr/>
          <p:nvPr/>
        </p:nvSpPr>
        <p:spPr>
          <a:xfrm>
            <a:off x="5418000" y="2507040"/>
            <a:ext cx="20239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CREDIT</a:t>
            </a:r>
            <a:endParaRPr lang="en-US" sz="1400" b="0" strike="noStrike" spc="-1">
              <a:latin typeface="Arial"/>
            </a:endParaRPr>
          </a:p>
        </p:txBody>
      </p:sp>
      <p:sp>
        <p:nvSpPr>
          <p:cNvPr id="313" name="CustomShape 8"/>
          <p:cNvSpPr/>
          <p:nvPr/>
        </p:nvSpPr>
        <p:spPr>
          <a:xfrm>
            <a:off x="324720" y="2594160"/>
            <a:ext cx="180180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FREE DAYS</a:t>
            </a:r>
            <a:endParaRPr lang="en-US" sz="1400" b="0" strike="noStrike" spc="-1">
              <a:latin typeface="Arial"/>
            </a:endParaRPr>
          </a:p>
        </p:txBody>
      </p:sp>
      <p:sp>
        <p:nvSpPr>
          <p:cNvPr id="314" name="CustomShape 9"/>
          <p:cNvSpPr/>
          <p:nvPr/>
        </p:nvSpPr>
        <p:spPr>
          <a:xfrm>
            <a:off x="283680" y="2475360"/>
            <a:ext cx="7255800" cy="5208349"/>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1678"/>
              </a:lnSpc>
            </a:pPr>
            <a:endParaRPr lang="en-US" sz="1800" b="0" strike="noStrike" spc="-1">
              <a:latin typeface="Arial"/>
            </a:endParaRPr>
          </a:p>
          <a:p>
            <a:pPr>
              <a:lnSpc>
                <a:spcPts val="1678"/>
              </a:lnSpc>
            </a:pPr>
            <a:endParaRPr lang="en-US" sz="1800" b="0" strike="noStrike" spc="-1">
              <a:latin typeface="Arial"/>
            </a:endParaRPr>
          </a:p>
          <a:p>
            <a:pPr>
              <a:lnSpc>
                <a:spcPts val="1678"/>
              </a:lnSpc>
            </a:pPr>
            <a:r>
              <a:rPr lang="en-US" sz="1050" b="0" strike="noStrike" spc="-1">
                <a:solidFill>
                  <a:srgbClr val="000000"/>
                </a:solidFill>
                <a:latin typeface="Open Sans Light Bold"/>
              </a:rPr>
              <a:t>Exception to payment schedule #1</a:t>
            </a:r>
            <a:endParaRPr lang="en-US" sz="1050" b="0" strike="noStrike" spc="-1">
              <a:latin typeface="Arial"/>
            </a:endParaRPr>
          </a:p>
          <a:p>
            <a:pPr>
              <a:lnSpc>
                <a:spcPts val="1678"/>
              </a:lnSpc>
            </a:pPr>
            <a:endParaRPr lang="en-US" sz="1050" b="0" strike="noStrike" spc="-1">
              <a:latin typeface="Arial"/>
            </a:endParaRPr>
          </a:p>
          <a:p>
            <a:pPr>
              <a:lnSpc>
                <a:spcPts val="1678"/>
              </a:lnSpc>
            </a:pPr>
            <a:r>
              <a:rPr lang="en-US" sz="1050" b="0" strike="noStrike" spc="-1">
                <a:solidFill>
                  <a:srgbClr val="000000"/>
                </a:solidFill>
                <a:latin typeface="Open Sans Light"/>
                <a:ea typeface="Open Sans Light"/>
              </a:rPr>
              <a:t>Each family is allowed a specific number of free days per year after 3 months of enrollment.</a:t>
            </a:r>
            <a:endParaRPr lang="en-US" sz="1050" b="0" strike="noStrike" spc="-1">
              <a:latin typeface="Arial"/>
            </a:endParaRPr>
          </a:p>
          <a:p>
            <a:pPr>
              <a:lnSpc>
                <a:spcPts val="1678"/>
              </a:lnSpc>
            </a:pPr>
            <a:endParaRPr lang="en-US" sz="1050" b="0" strike="noStrike" spc="-1">
              <a:latin typeface="Arial"/>
            </a:endParaRPr>
          </a:p>
          <a:p>
            <a:pPr>
              <a:lnSpc>
                <a:spcPts val="1678"/>
              </a:lnSpc>
            </a:pPr>
            <a:r>
              <a:rPr lang="en-US" sz="1050" b="0" strike="noStrike" spc="-1">
                <a:solidFill>
                  <a:srgbClr val="000000"/>
                </a:solidFill>
                <a:latin typeface="Open Sans Light"/>
                <a:ea typeface="Open Sans Light"/>
              </a:rPr>
              <a:t>*Free Days may be used for illness, if requested within the same week as child is gone.</a:t>
            </a:r>
            <a:endParaRPr lang="en-US" sz="1050" b="0" strike="noStrike" spc="-1">
              <a:latin typeface="Arial"/>
            </a:endParaRPr>
          </a:p>
          <a:p>
            <a:pPr>
              <a:lnSpc>
                <a:spcPts val="1678"/>
              </a:lnSpc>
            </a:pPr>
            <a:endParaRPr lang="en-US" sz="1050" b="0" strike="noStrike" spc="-1">
              <a:latin typeface="Arial"/>
            </a:endParaRPr>
          </a:p>
          <a:p>
            <a:pPr>
              <a:lnSpc>
                <a:spcPts val="1678"/>
              </a:lnSpc>
            </a:pPr>
            <a:r>
              <a:rPr lang="en-US" sz="1050" b="0" strike="noStrike" spc="-1">
                <a:solidFill>
                  <a:srgbClr val="000000"/>
                </a:solidFill>
                <a:latin typeface="Open Sans Light"/>
                <a:ea typeface="Open Sans Light"/>
              </a:rPr>
              <a:t>Full time children will have 10 free days per year. Part time and School Age will receive 5 days per year. Free days can be used as full days only. Families who pay ½ weekly tuition each week to hold their spot during the summer will only receive 2 free days for the year, January-December.</a:t>
            </a:r>
            <a:endParaRPr lang="en-US" sz="1050" b="0" strike="noStrike" spc="-1">
              <a:latin typeface="Arial"/>
            </a:endParaRPr>
          </a:p>
          <a:p>
            <a:pPr>
              <a:lnSpc>
                <a:spcPts val="1678"/>
              </a:lnSpc>
            </a:pPr>
            <a:endParaRPr lang="en-US" sz="1050" b="0" strike="noStrike" spc="-1">
              <a:latin typeface="Arial"/>
            </a:endParaRPr>
          </a:p>
          <a:p>
            <a:pPr>
              <a:lnSpc>
                <a:spcPts val="1678"/>
              </a:lnSpc>
            </a:pPr>
            <a:r>
              <a:rPr lang="en-US" sz="1050" b="0" strike="noStrike" spc="-1">
                <a:solidFill>
                  <a:srgbClr val="000000"/>
                </a:solidFill>
                <a:latin typeface="Open Sans Light"/>
                <a:ea typeface="Open Sans Light"/>
              </a:rPr>
              <a:t>There is no charge to parents when using free days; however, the child may not attend BDA when using a free day.</a:t>
            </a:r>
            <a:endParaRPr lang="en-US" sz="1050" b="0" strike="noStrike" spc="-1">
              <a:latin typeface="Arial"/>
            </a:endParaRPr>
          </a:p>
          <a:p>
            <a:pPr>
              <a:lnSpc>
                <a:spcPts val="1678"/>
              </a:lnSpc>
            </a:pPr>
            <a:endParaRPr lang="en-US" sz="1050" b="0" strike="noStrike" spc="-1">
              <a:latin typeface="Arial"/>
            </a:endParaRPr>
          </a:p>
          <a:p>
            <a:pPr>
              <a:lnSpc>
                <a:spcPts val="1678"/>
              </a:lnSpc>
            </a:pPr>
            <a:r>
              <a:rPr lang="en-US" sz="1050" b="0" strike="noStrike" spc="-1">
                <a:solidFill>
                  <a:srgbClr val="000000"/>
                </a:solidFill>
                <a:latin typeface="Open Sans Light"/>
                <a:ea typeface="Open Sans Light"/>
              </a:rPr>
              <a:t>Once the free days have been used, you will be charged the full amount. Free days may not be used as part of your final two-week notice.</a:t>
            </a:r>
            <a:endParaRPr lang="en-US" sz="1050" b="0" strike="noStrike" spc="-1">
              <a:latin typeface="Arial"/>
            </a:endParaRPr>
          </a:p>
          <a:p>
            <a:pPr>
              <a:lnSpc>
                <a:spcPts val="1678"/>
              </a:lnSpc>
            </a:pPr>
            <a:endParaRPr lang="en-US" sz="1050" b="0" strike="noStrike" spc="-1">
              <a:latin typeface="Arial"/>
            </a:endParaRPr>
          </a:p>
          <a:p>
            <a:pPr>
              <a:lnSpc>
                <a:spcPts val="1678"/>
              </a:lnSpc>
            </a:pPr>
            <a:r>
              <a:rPr lang="en-US" sz="1050" b="0" strike="noStrike" spc="-1">
                <a:solidFill>
                  <a:srgbClr val="000000"/>
                </a:solidFill>
                <a:latin typeface="Open Sans Light"/>
                <a:ea typeface="Open Sans Light"/>
              </a:rPr>
              <a:t>Free days may not be used as part of paid holiday</a:t>
            </a:r>
            <a:r>
              <a:rPr lang="en-US" sz="1050" spc="-1">
                <a:solidFill>
                  <a:srgbClr val="000000"/>
                </a:solidFill>
                <a:latin typeface="Open Sans Light"/>
                <a:ea typeface="Open Sans Light"/>
              </a:rPr>
              <a:t> or part part of two week notice. </a:t>
            </a:r>
            <a:endParaRPr lang="en-US" sz="1050" b="0" strike="noStrike" spc="-1">
              <a:latin typeface="Arial"/>
            </a:endParaRPr>
          </a:p>
          <a:p>
            <a:pPr>
              <a:lnSpc>
                <a:spcPts val="1678"/>
              </a:lnSpc>
            </a:pPr>
            <a:endParaRPr lang="en-US" sz="1050" b="0" strike="noStrike" spc="-1">
              <a:latin typeface="Arial"/>
            </a:endParaRPr>
          </a:p>
          <a:p>
            <a:pPr>
              <a:lnSpc>
                <a:spcPts val="1678"/>
              </a:lnSpc>
            </a:pPr>
            <a:r>
              <a:rPr lang="en-US" sz="1050" b="0" strike="noStrike" spc="-1">
                <a:solidFill>
                  <a:srgbClr val="000000"/>
                </a:solidFill>
                <a:latin typeface="Open Sans Light"/>
                <a:ea typeface="Open Sans Light"/>
              </a:rPr>
              <a:t>Free days need to be submitted </a:t>
            </a:r>
            <a:r>
              <a:rPr lang="en-US" sz="1050" b="1" strike="noStrike" spc="-1">
                <a:solidFill>
                  <a:srgbClr val="000000"/>
                </a:solidFill>
                <a:latin typeface="Open Sans Light"/>
                <a:ea typeface="Open Sans Light"/>
              </a:rPr>
              <a:t>two weeks in advance </a:t>
            </a:r>
            <a:r>
              <a:rPr lang="en-US" sz="1050" b="0" strike="noStrike" spc="-1">
                <a:solidFill>
                  <a:srgbClr val="000000"/>
                </a:solidFill>
                <a:latin typeface="Open Sans Light"/>
                <a:ea typeface="Open Sans Light"/>
              </a:rPr>
              <a:t>of days you are wishing to use free days for. Free days request must be submitted on https://form.jotform.com/212932930386055.. </a:t>
            </a:r>
            <a:endParaRPr lang="en-US" sz="1050" b="0" strike="noStrike" spc="-1">
              <a:latin typeface="Arial"/>
            </a:endParaRPr>
          </a:p>
          <a:p>
            <a:pPr>
              <a:lnSpc>
                <a:spcPts val="1678"/>
              </a:lnSpc>
            </a:pPr>
            <a:r>
              <a:rPr lang="en-US" sz="1050" b="0" strike="noStrike" spc="-1">
                <a:solidFill>
                  <a:srgbClr val="000000"/>
                </a:solidFill>
                <a:latin typeface="Open Sans Light"/>
                <a:ea typeface="Open Sans Light"/>
              </a:rPr>
              <a:t>The link is also posted at the top of our private BDA Parent Facebook group. </a:t>
            </a:r>
            <a:endParaRPr lang="en-US" sz="1050" b="0" strike="noStrike" spc="-1">
              <a:latin typeface="Arial"/>
            </a:endParaRPr>
          </a:p>
          <a:p>
            <a:pPr>
              <a:lnSpc>
                <a:spcPts val="1678"/>
              </a:lnSpc>
            </a:pPr>
            <a:r>
              <a:rPr lang="en-US" sz="1050" b="1" strike="noStrike" spc="-1">
                <a:solidFill>
                  <a:srgbClr val="000000"/>
                </a:solidFill>
                <a:latin typeface="Open Sans Light"/>
                <a:ea typeface="Open Sans Light"/>
              </a:rPr>
              <a:t>Revised 03/24/24</a:t>
            </a:r>
            <a:endParaRPr lang="en-US" sz="1050" b="0" strike="noStrike" spc="-1">
              <a:latin typeface="Arial"/>
            </a:endParaRPr>
          </a:p>
          <a:p>
            <a:pPr>
              <a:lnSpc>
                <a:spcPts val="1678"/>
              </a:lnSpc>
            </a:pPr>
            <a:endParaRPr lang="en-US" sz="1050" b="0" strike="noStrike" spc="-1">
              <a:latin typeface="Arial"/>
            </a:endParaRPr>
          </a:p>
        </p:txBody>
      </p:sp>
      <p:sp>
        <p:nvSpPr>
          <p:cNvPr id="315" name="CustomShape 10"/>
          <p:cNvSpPr/>
          <p:nvPr/>
        </p:nvSpPr>
        <p:spPr>
          <a:xfrm>
            <a:off x="4866480" y="2777760"/>
            <a:ext cx="3027600" cy="4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nSpc>
                <a:spcPct val="100000"/>
              </a:lnSpc>
            </a:pPr>
            <a:r>
              <a:rPr lang="en-US" sz="1100" b="0" strike="noStrike" spc="-1">
                <a:solidFill>
                  <a:srgbClr val="000000"/>
                </a:solidFill>
                <a:latin typeface="Open Sans Light"/>
                <a:ea typeface="Open Sans Light"/>
              </a:rPr>
              <a:t>Any overpayment will be applied to the account unless a refund is requested.</a:t>
            </a:r>
            <a:endParaRPr lang="en-US" sz="1100" b="0" strike="noStrike" spc="-1">
              <a:latin typeface="Arial"/>
            </a:endParaRPr>
          </a:p>
        </p:txBody>
      </p:sp>
      <p:grpSp>
        <p:nvGrpSpPr>
          <p:cNvPr id="316" name="Group 11"/>
          <p:cNvGrpSpPr/>
          <p:nvPr/>
        </p:nvGrpSpPr>
        <p:grpSpPr>
          <a:xfrm>
            <a:off x="300960" y="303840"/>
            <a:ext cx="2024280" cy="367200"/>
            <a:chOff x="300960" y="303840"/>
            <a:chExt cx="2024280" cy="367200"/>
          </a:xfrm>
        </p:grpSpPr>
        <p:sp>
          <p:nvSpPr>
            <p:cNvPr id="317" name="CustomShape 12"/>
            <p:cNvSpPr/>
            <p:nvPr/>
          </p:nvSpPr>
          <p:spPr>
            <a:xfrm>
              <a:off x="300960" y="303840"/>
              <a:ext cx="2024280" cy="367200"/>
            </a:xfrm>
            <a:custGeom>
              <a:avLst/>
              <a:gdLst/>
              <a:ahLst/>
              <a:cxnLst/>
              <a:rect l="l" t="t" r="r" b="b"/>
              <a:pathLst>
                <a:path w="6732208" h="1297962">
                  <a:moveTo>
                    <a:pt x="60960" y="269240"/>
                  </a:moveTo>
                  <a:cubicBezTo>
                    <a:pt x="60960" y="154940"/>
                    <a:pt x="153670" y="62230"/>
                    <a:pt x="267970" y="62230"/>
                  </a:cubicBezTo>
                  <a:lnTo>
                    <a:pt x="673290" y="62230"/>
                  </a:lnTo>
                  <a:lnTo>
                    <a:pt x="673290"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73290" y="157480"/>
                  </a:lnTo>
                  <a:lnTo>
                    <a:pt x="673290"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75686" y="1297962"/>
                  </a:lnTo>
                  <a:lnTo>
                    <a:pt x="675686"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73290" y="1155722"/>
                  </a:lnTo>
                  <a:lnTo>
                    <a:pt x="673290" y="1139212"/>
                  </a:lnTo>
                  <a:lnTo>
                    <a:pt x="387350" y="1139212"/>
                  </a:lnTo>
                  <a:close/>
                  <a:moveTo>
                    <a:pt x="673290" y="1235732"/>
                  </a:moveTo>
                  <a:lnTo>
                    <a:pt x="5811663" y="1235732"/>
                  </a:lnTo>
                  <a:lnTo>
                    <a:pt x="5811663" y="1296691"/>
                  </a:lnTo>
                  <a:lnTo>
                    <a:pt x="673290" y="1296691"/>
                  </a:lnTo>
                  <a:lnTo>
                    <a:pt x="673290" y="1235732"/>
                  </a:lnTo>
                  <a:close/>
                  <a:moveTo>
                    <a:pt x="673290" y="1139211"/>
                  </a:moveTo>
                  <a:lnTo>
                    <a:pt x="5811663" y="1139211"/>
                  </a:lnTo>
                  <a:lnTo>
                    <a:pt x="5811663" y="1155722"/>
                  </a:lnTo>
                  <a:lnTo>
                    <a:pt x="673290" y="1155722"/>
                  </a:lnTo>
                  <a:lnTo>
                    <a:pt x="673290" y="1139211"/>
                  </a:lnTo>
                  <a:close/>
                  <a:moveTo>
                    <a:pt x="6669978" y="689632"/>
                  </a:moveTo>
                  <a:lnTo>
                    <a:pt x="6669978" y="1028722"/>
                  </a:lnTo>
                  <a:cubicBezTo>
                    <a:pt x="6669978" y="1143022"/>
                    <a:pt x="6577268" y="1235732"/>
                    <a:pt x="6462968" y="1235732"/>
                  </a:cubicBezTo>
                  <a:lnTo>
                    <a:pt x="5811663" y="1235732"/>
                  </a:lnTo>
                  <a:lnTo>
                    <a:pt x="5811663" y="1296692"/>
                  </a:lnTo>
                  <a:lnTo>
                    <a:pt x="6462968" y="1296692"/>
                  </a:lnTo>
                  <a:cubicBezTo>
                    <a:pt x="6611558" y="1296692"/>
                    <a:pt x="6732208" y="1176042"/>
                    <a:pt x="6732208" y="1027452"/>
                  </a:cubicBezTo>
                  <a:lnTo>
                    <a:pt x="6732208" y="689632"/>
                  </a:lnTo>
                  <a:lnTo>
                    <a:pt x="6669978" y="689632"/>
                  </a:lnTo>
                  <a:close/>
                  <a:moveTo>
                    <a:pt x="6573458" y="909342"/>
                  </a:moveTo>
                  <a:cubicBezTo>
                    <a:pt x="6573458" y="1036342"/>
                    <a:pt x="6470588" y="1139212"/>
                    <a:pt x="6343588" y="1139212"/>
                  </a:cubicBezTo>
                  <a:lnTo>
                    <a:pt x="5811663" y="1139212"/>
                  </a:lnTo>
                  <a:lnTo>
                    <a:pt x="5811663" y="1155722"/>
                  </a:lnTo>
                  <a:lnTo>
                    <a:pt x="6343588" y="1155722"/>
                  </a:lnTo>
                  <a:cubicBezTo>
                    <a:pt x="6479478" y="1155722"/>
                    <a:pt x="6589968" y="1045232"/>
                    <a:pt x="6589968" y="909342"/>
                  </a:cubicBezTo>
                  <a:lnTo>
                    <a:pt x="6589968" y="689632"/>
                  </a:lnTo>
                  <a:lnTo>
                    <a:pt x="6573458" y="689632"/>
                  </a:lnTo>
                  <a:lnTo>
                    <a:pt x="6573458" y="909342"/>
                  </a:lnTo>
                  <a:close/>
                  <a:moveTo>
                    <a:pt x="6669978" y="510108"/>
                  </a:moveTo>
                  <a:lnTo>
                    <a:pt x="6730938" y="510108"/>
                  </a:lnTo>
                  <a:lnTo>
                    <a:pt x="6730938" y="689632"/>
                  </a:lnTo>
                  <a:lnTo>
                    <a:pt x="6669978" y="689632"/>
                  </a:lnTo>
                  <a:lnTo>
                    <a:pt x="6669978" y="510108"/>
                  </a:lnTo>
                  <a:close/>
                  <a:moveTo>
                    <a:pt x="6573458" y="510108"/>
                  </a:moveTo>
                  <a:lnTo>
                    <a:pt x="6589968" y="510108"/>
                  </a:lnTo>
                  <a:lnTo>
                    <a:pt x="6589968" y="689632"/>
                  </a:lnTo>
                  <a:lnTo>
                    <a:pt x="6573458" y="689632"/>
                  </a:lnTo>
                  <a:lnTo>
                    <a:pt x="6573458" y="510108"/>
                  </a:lnTo>
                  <a:close/>
                  <a:moveTo>
                    <a:pt x="6462968" y="60960"/>
                  </a:moveTo>
                  <a:cubicBezTo>
                    <a:pt x="6577268" y="60960"/>
                    <a:pt x="6669978" y="153670"/>
                    <a:pt x="6669978" y="267970"/>
                  </a:cubicBezTo>
                  <a:lnTo>
                    <a:pt x="6669978" y="510108"/>
                  </a:lnTo>
                  <a:lnTo>
                    <a:pt x="6730938" y="510108"/>
                  </a:lnTo>
                  <a:lnTo>
                    <a:pt x="6730938" y="269240"/>
                  </a:lnTo>
                  <a:cubicBezTo>
                    <a:pt x="6730938" y="120650"/>
                    <a:pt x="6610288" y="0"/>
                    <a:pt x="6461698" y="0"/>
                  </a:cubicBezTo>
                  <a:lnTo>
                    <a:pt x="5809267" y="0"/>
                  </a:lnTo>
                  <a:lnTo>
                    <a:pt x="5809267" y="60960"/>
                  </a:lnTo>
                  <a:lnTo>
                    <a:pt x="6462968" y="60960"/>
                  </a:lnTo>
                  <a:close/>
                  <a:moveTo>
                    <a:pt x="6343588" y="142240"/>
                  </a:moveTo>
                  <a:lnTo>
                    <a:pt x="5811663" y="142240"/>
                  </a:lnTo>
                  <a:lnTo>
                    <a:pt x="5811663" y="158750"/>
                  </a:lnTo>
                  <a:lnTo>
                    <a:pt x="6343588" y="158750"/>
                  </a:lnTo>
                  <a:cubicBezTo>
                    <a:pt x="6470588" y="158750"/>
                    <a:pt x="6573458" y="261620"/>
                    <a:pt x="6573458" y="388620"/>
                  </a:cubicBezTo>
                  <a:lnTo>
                    <a:pt x="6573458" y="510146"/>
                  </a:lnTo>
                  <a:lnTo>
                    <a:pt x="6589968" y="510146"/>
                  </a:lnTo>
                  <a:lnTo>
                    <a:pt x="6589968" y="387350"/>
                  </a:lnTo>
                  <a:cubicBezTo>
                    <a:pt x="6589968" y="251460"/>
                    <a:pt x="6479478" y="142240"/>
                    <a:pt x="6343588" y="142240"/>
                  </a:cubicBezTo>
                  <a:close/>
                  <a:moveTo>
                    <a:pt x="673290" y="0"/>
                  </a:moveTo>
                  <a:lnTo>
                    <a:pt x="5811663" y="0"/>
                  </a:lnTo>
                  <a:lnTo>
                    <a:pt x="5811663" y="60960"/>
                  </a:lnTo>
                  <a:lnTo>
                    <a:pt x="673290" y="60960"/>
                  </a:lnTo>
                  <a:lnTo>
                    <a:pt x="673290" y="0"/>
                  </a:lnTo>
                  <a:close/>
                  <a:moveTo>
                    <a:pt x="673290" y="142240"/>
                  </a:moveTo>
                  <a:lnTo>
                    <a:pt x="5811663" y="142240"/>
                  </a:lnTo>
                  <a:lnTo>
                    <a:pt x="5811663" y="158750"/>
                  </a:lnTo>
                  <a:lnTo>
                    <a:pt x="673290" y="158750"/>
                  </a:lnTo>
                  <a:lnTo>
                    <a:pt x="673290"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18" name="CustomShape 13"/>
          <p:cNvSpPr/>
          <p:nvPr/>
        </p:nvSpPr>
        <p:spPr>
          <a:xfrm>
            <a:off x="412200" y="368280"/>
            <a:ext cx="180180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Room Changes</a:t>
            </a:r>
            <a:endParaRPr lang="en-US" sz="1400" b="0" strike="noStrike" spc="-1">
              <a:latin typeface="Arial"/>
            </a:endParaRPr>
          </a:p>
        </p:txBody>
      </p:sp>
      <p:sp>
        <p:nvSpPr>
          <p:cNvPr id="319" name="CustomShape 14"/>
          <p:cNvSpPr/>
          <p:nvPr/>
        </p:nvSpPr>
        <p:spPr>
          <a:xfrm>
            <a:off x="35280" y="677160"/>
            <a:ext cx="8076960" cy="160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nSpc>
                <a:spcPct val="100000"/>
              </a:lnSpc>
            </a:pPr>
            <a:r>
              <a:rPr lang="en-US" sz="1100" b="0" strike="noStrike" spc="-1">
                <a:solidFill>
                  <a:srgbClr val="000000"/>
                </a:solidFill>
                <a:latin typeface="Open Sans Light"/>
                <a:ea typeface="Open Sans Light"/>
              </a:rPr>
              <a:t>When your child is transitioning between rooms ;:</a:t>
            </a:r>
            <a:endParaRPr lang="en-US" sz="1100" b="0" strike="noStrike" spc="-1">
              <a:latin typeface="Arial"/>
            </a:endParaRPr>
          </a:p>
          <a:p>
            <a:pPr>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a:lnSpc>
                <a:spcPct val="100000"/>
              </a:lnSpc>
              <a:spcBef>
                <a:spcPts val="459"/>
              </a:spcBef>
            </a:pPr>
            <a:r>
              <a:rPr lang="en-US" sz="1100" b="0" u="sng" strike="noStrike" spc="-1">
                <a:solidFill>
                  <a:srgbClr val="000000"/>
                </a:solidFill>
                <a:uFillTx/>
                <a:latin typeface="Open Sans Light"/>
                <a:ea typeface="Open Sans Light"/>
              </a:rPr>
              <a:t>There is availability</a:t>
            </a:r>
            <a:r>
              <a:rPr lang="en-US" sz="1100" b="0" strike="noStrike" spc="-1">
                <a:solidFill>
                  <a:srgbClr val="000000"/>
                </a:solidFill>
                <a:latin typeface="Open Sans Light"/>
                <a:ea typeface="Open Sans Light"/>
              </a:rPr>
              <a:t> and infants moving to the Toddler room must be off bottle, on </a:t>
            </a:r>
            <a:r>
              <a:rPr lang="en-US" sz="1100" b="0" strike="noStrike" spc="-21">
                <a:solidFill>
                  <a:srgbClr val="000000"/>
                </a:solidFill>
                <a:latin typeface="Open Sans Light"/>
                <a:ea typeface="Open Sans Light"/>
              </a:rPr>
              <a:t>table</a:t>
            </a:r>
            <a:r>
              <a:rPr lang="en-US" sz="1100" b="0" strike="noStrike" spc="287">
                <a:solidFill>
                  <a:srgbClr val="000000"/>
                </a:solidFill>
                <a:latin typeface="Open Sans Light"/>
                <a:ea typeface="Open Sans Light"/>
              </a:rPr>
              <a:t> </a:t>
            </a:r>
            <a:r>
              <a:rPr lang="en-US" sz="1100" b="0" strike="noStrike" spc="-1">
                <a:solidFill>
                  <a:srgbClr val="000000"/>
                </a:solidFill>
                <a:latin typeface="Open Sans Light"/>
                <a:ea typeface="Open Sans Light"/>
              </a:rPr>
              <a:t>foods, and off formula by 12 months.</a:t>
            </a:r>
            <a:endParaRPr lang="en-US" sz="1100" b="0" strike="noStrike" spc="-1">
              <a:latin typeface="Arial"/>
            </a:endParaRPr>
          </a:p>
          <a:p>
            <a:pPr>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a:lnSpc>
                <a:spcPct val="100000"/>
              </a:lnSpc>
              <a:spcBef>
                <a:spcPts val="459"/>
              </a:spcBef>
            </a:pPr>
            <a:r>
              <a:rPr lang="en-US" sz="1100" b="0" u="sng" strike="noStrike" spc="-1">
                <a:solidFill>
                  <a:srgbClr val="000000"/>
                </a:solidFill>
                <a:uFillTx/>
                <a:latin typeface="Open Sans Light"/>
                <a:ea typeface="Open Sans Light"/>
              </a:rPr>
              <a:t>There is availability</a:t>
            </a:r>
            <a:r>
              <a:rPr lang="en-US" sz="1100" b="0" strike="noStrike" spc="-1">
                <a:solidFill>
                  <a:srgbClr val="000000"/>
                </a:solidFill>
                <a:latin typeface="Open Sans Light"/>
                <a:ea typeface="Open Sans Light"/>
              </a:rPr>
              <a:t> and Toddlers moving to Preschool must be potty trained and be able to go without daily accidents.</a:t>
            </a:r>
            <a:endParaRPr lang="en-US" sz="1100" b="0" strike="noStrike" spc="-1">
              <a:latin typeface="Arial"/>
            </a:endParaRPr>
          </a:p>
          <a:p>
            <a:pPr>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a:lnSpc>
                <a:spcPct val="100000"/>
              </a:lnSpc>
              <a:spcBef>
                <a:spcPts val="459"/>
              </a:spcBef>
            </a:pPr>
            <a:r>
              <a:rPr lang="en-US" sz="1100" b="0" u="sng" strike="noStrike" spc="-1">
                <a:solidFill>
                  <a:srgbClr val="000000"/>
                </a:solidFill>
                <a:uFillTx/>
                <a:latin typeface="Open Sans Light"/>
                <a:ea typeface="Open Sans Light"/>
              </a:rPr>
              <a:t>There is availability</a:t>
            </a:r>
            <a:r>
              <a:rPr lang="en-US" sz="1100" b="0" strike="noStrike" spc="-1">
                <a:solidFill>
                  <a:srgbClr val="000000"/>
                </a:solidFill>
                <a:latin typeface="Open Sans Light"/>
                <a:ea typeface="Open Sans Light"/>
              </a:rPr>
              <a:t> and Preschool moving to School Age must have started Kindergarten.</a:t>
            </a:r>
            <a:endParaRPr lang="en-US" sz="1100" b="0" strike="noStrike" spc="-1">
              <a:latin typeface="Arial"/>
            </a:endParaRPr>
          </a:p>
        </p:txBody>
      </p:sp>
      <p:sp>
        <p:nvSpPr>
          <p:cNvPr id="320" name="CustomShape 15"/>
          <p:cNvSpPr/>
          <p:nvPr/>
        </p:nvSpPr>
        <p:spPr>
          <a:xfrm>
            <a:off x="7543440" y="3124080"/>
            <a:ext cx="405648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1"/>
          <p:cNvGrpSpPr/>
          <p:nvPr/>
        </p:nvGrpSpPr>
        <p:grpSpPr>
          <a:xfrm>
            <a:off x="0" y="0"/>
            <a:ext cx="7772040" cy="10058040"/>
            <a:chOff x="0" y="0"/>
            <a:chExt cx="7772040" cy="10058040"/>
          </a:xfrm>
        </p:grpSpPr>
        <p:sp>
          <p:nvSpPr>
            <p:cNvPr id="92"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93" name="CustomShape 3"/>
          <p:cNvSpPr/>
          <p:nvPr/>
        </p:nvSpPr>
        <p:spPr>
          <a:xfrm>
            <a:off x="233640" y="3733920"/>
            <a:ext cx="7304760" cy="73965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823"/>
              </a:lnSpc>
            </a:pPr>
            <a:endParaRPr lang="en-US" sz="1800" b="0" strike="noStrike" spc="-1">
              <a:latin typeface="Arial"/>
            </a:endParaRPr>
          </a:p>
          <a:p>
            <a:pPr algn="ctr">
              <a:lnSpc>
                <a:spcPts val="2384"/>
              </a:lnSpc>
            </a:pPr>
            <a:r>
              <a:rPr lang="en-US" sz="1700" b="0" strike="noStrike" spc="-1">
                <a:solidFill>
                  <a:srgbClr val="000000"/>
                </a:solidFill>
                <a:latin typeface="Open Sans Light Bold"/>
              </a:rPr>
              <a:t>Welcome</a:t>
            </a:r>
            <a:endParaRPr lang="en-US" sz="1700" b="0" strike="noStrike" spc="-1">
              <a:latin typeface="Arial"/>
            </a:endParaRPr>
          </a:p>
          <a:p>
            <a:pPr algn="ctr">
              <a:lnSpc>
                <a:spcPts val="1542"/>
              </a:lnSpc>
            </a:pPr>
            <a:r>
              <a:rPr lang="en-US" sz="1100" b="0" strike="noStrike" spc="-1">
                <a:solidFill>
                  <a:srgbClr val="000000"/>
                </a:solidFill>
                <a:latin typeface="Open Sans Light"/>
              </a:rPr>
              <a:t>We are delighted you have chosen Blue Dragon Academy to fulfill your childcare needs. Caring for your child is a responsibility we take very seriously. It is our goal to provide a loving atmosphere that emphasizes the development of the whole child; mind, body, and spirit. We have qualified teachers and staff who provide quality childcare and education for our children.</a:t>
            </a:r>
            <a:endParaRPr lang="en-US" sz="1100" b="0" strike="noStrike" spc="-1">
              <a:latin typeface="Arial"/>
            </a:endParaRPr>
          </a:p>
          <a:p>
            <a:pPr algn="ctr">
              <a:lnSpc>
                <a:spcPts val="1542"/>
              </a:lnSpc>
            </a:pPr>
            <a:endParaRPr lang="en-US" sz="1100" b="0" strike="noStrike" spc="-1">
              <a:latin typeface="Arial"/>
            </a:endParaRPr>
          </a:p>
          <a:p>
            <a:pPr algn="ctr">
              <a:lnSpc>
                <a:spcPts val="1542"/>
              </a:lnSpc>
            </a:pPr>
            <a:r>
              <a:rPr lang="en-US" sz="1100" b="0" strike="noStrike" spc="-1">
                <a:solidFill>
                  <a:srgbClr val="000000"/>
                </a:solidFill>
                <a:latin typeface="Open Sans Light"/>
              </a:rPr>
              <a:t>BDA's parent handbook is used to outline the center's expectations, policies, and procedures that all families must understand and comply with. You have received this handbook as a partner in your child’s development at BDA. </a:t>
            </a:r>
            <a:endParaRPr lang="en-US" sz="1100" b="0" strike="noStrike" spc="-1">
              <a:latin typeface="Arial"/>
            </a:endParaRPr>
          </a:p>
          <a:p>
            <a:pPr algn="ctr">
              <a:lnSpc>
                <a:spcPts val="1542"/>
              </a:lnSpc>
            </a:pPr>
            <a:endParaRPr lang="en-US" sz="1100" b="0" strike="noStrike" spc="-1">
              <a:latin typeface="Arial"/>
            </a:endParaRPr>
          </a:p>
          <a:p>
            <a:pPr algn="ctr">
              <a:lnSpc>
                <a:spcPts val="1542"/>
              </a:lnSpc>
            </a:pPr>
            <a:r>
              <a:rPr lang="en-US" sz="1100" b="0" strike="noStrike" spc="-1">
                <a:solidFill>
                  <a:srgbClr val="000000"/>
                </a:solidFill>
                <a:latin typeface="Open Sans Light"/>
              </a:rPr>
              <a:t>Please take time to read this handbook, as it will answer many of the questions you may have concerning our policies and procedures. Our goal is to supplement your parenting and support you in your role as a working parent. We encourage you to become an active participant in our school activities and programs we offer. If you have any questions, concerns or problems, feel free to talk to your child’s teacher or the center’s director. We want the best for you and your child.</a:t>
            </a:r>
            <a:endParaRPr lang="en-US" sz="1100" b="0" strike="noStrike" spc="-1">
              <a:latin typeface="Arial"/>
            </a:endParaRPr>
          </a:p>
          <a:p>
            <a:pPr algn="ctr">
              <a:lnSpc>
                <a:spcPts val="1542"/>
              </a:lnSpc>
            </a:pPr>
            <a:endParaRPr lang="en-US" sz="1100" b="0" strike="noStrike" spc="-1">
              <a:latin typeface="Arial"/>
            </a:endParaRPr>
          </a:p>
          <a:p>
            <a:pPr algn="ctr">
              <a:lnSpc>
                <a:spcPct val="107000"/>
              </a:lnSpc>
              <a:spcAft>
                <a:spcPts val="799"/>
              </a:spcAft>
            </a:pPr>
            <a:endParaRPr lang="en-US" sz="1100" b="0" strike="noStrike" spc="-1">
              <a:latin typeface="Arial"/>
            </a:endParaRPr>
          </a:p>
          <a:p>
            <a:pPr algn="ctr">
              <a:lnSpc>
                <a:spcPct val="107000"/>
              </a:lnSpc>
              <a:spcAft>
                <a:spcPts val="799"/>
              </a:spcAft>
            </a:pPr>
            <a:endParaRPr lang="en-US" sz="1100" b="0" strike="noStrike" spc="-1">
              <a:latin typeface="Arial"/>
            </a:endParaRPr>
          </a:p>
          <a:p>
            <a:pPr algn="ctr">
              <a:lnSpc>
                <a:spcPct val="107000"/>
              </a:lnSpc>
              <a:spcAft>
                <a:spcPts val="799"/>
              </a:spcAft>
            </a:pPr>
            <a:endParaRPr lang="en-US" sz="1100" b="0" strike="noStrike" spc="-1">
              <a:latin typeface="Arial"/>
            </a:endParaRPr>
          </a:p>
          <a:p>
            <a:pPr algn="ctr">
              <a:lnSpc>
                <a:spcPct val="107000"/>
              </a:lnSpc>
              <a:spcAft>
                <a:spcPts val="799"/>
              </a:spcAft>
            </a:pPr>
            <a:endParaRPr lang="en-US" sz="1100" b="0" strike="noStrike" spc="-1">
              <a:latin typeface="Arial"/>
            </a:endParaRPr>
          </a:p>
          <a:p>
            <a:pPr algn="ctr">
              <a:lnSpc>
                <a:spcPct val="107000"/>
              </a:lnSpc>
              <a:spcAft>
                <a:spcPts val="799"/>
              </a:spcAft>
            </a:pPr>
            <a:endParaRPr lang="en-US" sz="1100" b="0" strike="noStrike" spc="-1">
              <a:latin typeface="Arial"/>
            </a:endParaRPr>
          </a:p>
          <a:p>
            <a:pPr algn="ctr">
              <a:lnSpc>
                <a:spcPct val="107000"/>
              </a:lnSpc>
              <a:spcAft>
                <a:spcPts val="799"/>
              </a:spcAft>
            </a:pPr>
            <a:endParaRPr lang="en-US" sz="1100" b="0" strike="noStrike" spc="-1">
              <a:latin typeface="Arial"/>
            </a:endParaRPr>
          </a:p>
          <a:p>
            <a:pPr algn="ctr">
              <a:lnSpc>
                <a:spcPct val="107000"/>
              </a:lnSpc>
              <a:spcAft>
                <a:spcPts val="799"/>
              </a:spcAft>
            </a:pPr>
            <a:endParaRPr lang="en-US" sz="1100" b="0" strike="noStrike" spc="-1">
              <a:latin typeface="Arial"/>
            </a:endParaRPr>
          </a:p>
          <a:p>
            <a:pPr algn="ctr">
              <a:lnSpc>
                <a:spcPct val="107000"/>
              </a:lnSpc>
              <a:spcAft>
                <a:spcPts val="799"/>
              </a:spcAft>
            </a:pPr>
            <a:endParaRPr lang="en-US" sz="1100" b="0" strike="noStrike" spc="-1">
              <a:latin typeface="Arial"/>
            </a:endParaRPr>
          </a:p>
          <a:p>
            <a:pPr algn="ctr">
              <a:lnSpc>
                <a:spcPts val="2384"/>
              </a:lnSpc>
            </a:pPr>
            <a:endParaRPr lang="en-US" sz="1100" b="0" strike="noStrike" spc="-1">
              <a:latin typeface="Arial"/>
            </a:endParaRPr>
          </a:p>
          <a:p>
            <a:pPr algn="ctr">
              <a:lnSpc>
                <a:spcPts val="2384"/>
              </a:lnSpc>
            </a:pPr>
            <a:endParaRPr lang="en-US" sz="1100" b="0" strike="noStrike" spc="-1">
              <a:latin typeface="Arial"/>
            </a:endParaRPr>
          </a:p>
          <a:p>
            <a:pPr algn="ctr">
              <a:lnSpc>
                <a:spcPts val="2803"/>
              </a:lnSpc>
            </a:pPr>
            <a:endParaRPr lang="en-US" sz="1100" b="0" strike="noStrike" spc="-1">
              <a:latin typeface="Arial"/>
            </a:endParaRPr>
          </a:p>
        </p:txBody>
      </p:sp>
      <p:grpSp>
        <p:nvGrpSpPr>
          <p:cNvPr id="94" name="Group 4"/>
          <p:cNvGrpSpPr/>
          <p:nvPr/>
        </p:nvGrpSpPr>
        <p:grpSpPr>
          <a:xfrm>
            <a:off x="619920" y="1294200"/>
            <a:ext cx="6374880" cy="1546200"/>
            <a:chOff x="619920" y="1294200"/>
            <a:chExt cx="6374880" cy="1546200"/>
          </a:xfrm>
        </p:grpSpPr>
        <p:sp>
          <p:nvSpPr>
            <p:cNvPr id="95" name="CustomShape 5"/>
            <p:cNvSpPr/>
            <p:nvPr/>
          </p:nvSpPr>
          <p:spPr>
            <a:xfrm>
              <a:off x="778680" y="1452960"/>
              <a:ext cx="6216120" cy="1387440"/>
            </a:xfrm>
            <a:custGeom>
              <a:avLst/>
              <a:gdLst/>
              <a:ahLst/>
              <a:cxnLst/>
              <a:rect l="l" t="t" r="r" b="b"/>
              <a:pathLst>
                <a:path w="11950443" h="2667578">
                  <a:moveTo>
                    <a:pt x="11950443" y="0"/>
                  </a:moveTo>
                  <a:lnTo>
                    <a:pt x="11950443" y="2667578"/>
                  </a:lnTo>
                  <a:lnTo>
                    <a:pt x="0" y="2667578"/>
                  </a:lnTo>
                  <a:lnTo>
                    <a:pt x="0" y="2362778"/>
                  </a:lnTo>
                  <a:lnTo>
                    <a:pt x="11645643" y="2362778"/>
                  </a:lnTo>
                  <a:lnTo>
                    <a:pt x="11645643" y="0"/>
                  </a:lnTo>
                  <a:close/>
                </a:path>
              </a:pathLst>
            </a:custGeom>
            <a:solidFill>
              <a:srgbClr val="D22376"/>
            </a:solidFill>
            <a:ln>
              <a:noFill/>
            </a:ln>
          </p:spPr>
          <p:style>
            <a:lnRef idx="0">
              <a:scrgbClr r="0" g="0" b="0"/>
            </a:lnRef>
            <a:fillRef idx="0">
              <a:scrgbClr r="0" g="0" b="0"/>
            </a:fillRef>
            <a:effectRef idx="0">
              <a:scrgbClr r="0" g="0" b="0"/>
            </a:effectRef>
            <a:fontRef idx="minor"/>
          </p:style>
        </p:sp>
        <p:sp>
          <p:nvSpPr>
            <p:cNvPr id="96" name="CustomShape 6"/>
            <p:cNvSpPr/>
            <p:nvPr/>
          </p:nvSpPr>
          <p:spPr>
            <a:xfrm>
              <a:off x="619920" y="1294200"/>
              <a:ext cx="6216120" cy="1387440"/>
            </a:xfrm>
            <a:custGeom>
              <a:avLst/>
              <a:gdLst/>
              <a:ahLst/>
              <a:cxnLst/>
              <a:rect l="l" t="t" r="r" b="b"/>
              <a:pathLst>
                <a:path w="11950443" h="2667578">
                  <a:moveTo>
                    <a:pt x="0" y="0"/>
                  </a:moveTo>
                  <a:lnTo>
                    <a:pt x="11950443" y="0"/>
                  </a:lnTo>
                  <a:lnTo>
                    <a:pt x="11950443" y="2667578"/>
                  </a:lnTo>
                  <a:lnTo>
                    <a:pt x="0" y="2667578"/>
                  </a:lnTo>
                  <a:close/>
                </a:path>
              </a:pathLst>
            </a:custGeom>
            <a:solidFill>
              <a:srgbClr val="6DBDEB"/>
            </a:solidFill>
            <a:ln>
              <a:noFill/>
            </a:ln>
          </p:spPr>
          <p:style>
            <a:lnRef idx="0">
              <a:scrgbClr r="0" g="0" b="0"/>
            </a:lnRef>
            <a:fillRef idx="0">
              <a:scrgbClr r="0" g="0" b="0"/>
            </a:fillRef>
            <a:effectRef idx="0">
              <a:scrgbClr r="0" g="0" b="0"/>
            </a:effectRef>
            <a:fontRef idx="minor"/>
          </p:style>
        </p:sp>
      </p:grpSp>
      <p:pic>
        <p:nvPicPr>
          <p:cNvPr id="97" name="Picture 8"/>
          <p:cNvPicPr/>
          <p:nvPr/>
        </p:nvPicPr>
        <p:blipFill>
          <a:blip r:embed="rId2"/>
          <a:stretch/>
        </p:blipFill>
        <p:spPr>
          <a:xfrm>
            <a:off x="1655640" y="8478720"/>
            <a:ext cx="593640" cy="460800"/>
          </a:xfrm>
          <a:prstGeom prst="rect">
            <a:avLst/>
          </a:prstGeom>
          <a:ln>
            <a:noFill/>
          </a:ln>
        </p:spPr>
      </p:pic>
      <p:pic>
        <p:nvPicPr>
          <p:cNvPr id="98" name="Picture 9"/>
          <p:cNvPicPr/>
          <p:nvPr/>
        </p:nvPicPr>
        <p:blipFill>
          <a:blip r:embed="rId3"/>
          <a:stretch/>
        </p:blipFill>
        <p:spPr>
          <a:xfrm>
            <a:off x="2655000" y="7346160"/>
            <a:ext cx="2462040" cy="2277360"/>
          </a:xfrm>
          <a:prstGeom prst="rect">
            <a:avLst/>
          </a:prstGeom>
          <a:ln>
            <a:noFill/>
          </a:ln>
        </p:spPr>
      </p:pic>
      <p:sp>
        <p:nvSpPr>
          <p:cNvPr id="99" name="CustomShape 7"/>
          <p:cNvSpPr/>
          <p:nvPr/>
        </p:nvSpPr>
        <p:spPr>
          <a:xfrm>
            <a:off x="1239480" y="1408320"/>
            <a:ext cx="5136120" cy="25599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5040"/>
              </a:lnSpc>
            </a:pPr>
            <a:r>
              <a:rPr lang="en-US" sz="3600" b="0" strike="noStrike" spc="-1">
                <a:solidFill>
                  <a:srgbClr val="FFFFFF"/>
                </a:solidFill>
                <a:latin typeface="Open Sans Light Bold"/>
              </a:rPr>
              <a:t>PARENT HANDBOOK ACKNOWLEDGEMENT</a:t>
            </a:r>
            <a:endParaRPr lang="en-US" sz="36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 name="Group 1"/>
          <p:cNvGrpSpPr/>
          <p:nvPr/>
        </p:nvGrpSpPr>
        <p:grpSpPr>
          <a:xfrm>
            <a:off x="0" y="0"/>
            <a:ext cx="7772040" cy="10058040"/>
            <a:chOff x="0" y="0"/>
            <a:chExt cx="7772040" cy="10058040"/>
          </a:xfrm>
        </p:grpSpPr>
        <p:sp>
          <p:nvSpPr>
            <p:cNvPr id="322"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23" name="Group 3"/>
          <p:cNvGrpSpPr/>
          <p:nvPr/>
        </p:nvGrpSpPr>
        <p:grpSpPr>
          <a:xfrm>
            <a:off x="1828800" y="356040"/>
            <a:ext cx="3845880" cy="1120320"/>
            <a:chOff x="1828800" y="356040"/>
            <a:chExt cx="3845880" cy="1120320"/>
          </a:xfrm>
        </p:grpSpPr>
        <p:sp>
          <p:nvSpPr>
            <p:cNvPr id="324" name="CustomShape 4"/>
            <p:cNvSpPr/>
            <p:nvPr/>
          </p:nvSpPr>
          <p:spPr>
            <a:xfrm>
              <a:off x="1828800" y="356040"/>
              <a:ext cx="3845880" cy="1120320"/>
            </a:xfrm>
            <a:custGeom>
              <a:avLst/>
              <a:gdLst/>
              <a:ahLst/>
              <a:cxnLst/>
              <a:rect l="l" t="t" r="r" b="b"/>
              <a:pathLst>
                <a:path w="9021399" h="2628346">
                  <a:moveTo>
                    <a:pt x="60960" y="269240"/>
                  </a:moveTo>
                  <a:cubicBezTo>
                    <a:pt x="60960" y="154940"/>
                    <a:pt x="153670" y="62230"/>
                    <a:pt x="267970" y="62230"/>
                  </a:cubicBezTo>
                  <a:lnTo>
                    <a:pt x="739104" y="62230"/>
                  </a:lnTo>
                  <a:lnTo>
                    <a:pt x="739104" y="0"/>
                  </a:lnTo>
                  <a:lnTo>
                    <a:pt x="269240" y="0"/>
                  </a:lnTo>
                  <a:cubicBezTo>
                    <a:pt x="120650" y="0"/>
                    <a:pt x="0" y="120650"/>
                    <a:pt x="0" y="269240"/>
                  </a:cubicBezTo>
                  <a:lnTo>
                    <a:pt x="0" y="528419"/>
                  </a:lnTo>
                  <a:lnTo>
                    <a:pt x="60960" y="528419"/>
                  </a:lnTo>
                  <a:lnTo>
                    <a:pt x="60960" y="269240"/>
                  </a:lnTo>
                  <a:close/>
                  <a:moveTo>
                    <a:pt x="157480" y="387350"/>
                  </a:moveTo>
                  <a:cubicBezTo>
                    <a:pt x="157480" y="260350"/>
                    <a:pt x="260350" y="157480"/>
                    <a:pt x="387350" y="157480"/>
                  </a:cubicBezTo>
                  <a:lnTo>
                    <a:pt x="739105" y="157480"/>
                  </a:lnTo>
                  <a:lnTo>
                    <a:pt x="739105" y="140970"/>
                  </a:lnTo>
                  <a:lnTo>
                    <a:pt x="387350" y="140970"/>
                  </a:lnTo>
                  <a:cubicBezTo>
                    <a:pt x="251460" y="140970"/>
                    <a:pt x="140970" y="251460"/>
                    <a:pt x="140970" y="387350"/>
                  </a:cubicBezTo>
                  <a:lnTo>
                    <a:pt x="140970" y="528060"/>
                  </a:lnTo>
                  <a:lnTo>
                    <a:pt x="157480" y="528060"/>
                  </a:lnTo>
                  <a:lnTo>
                    <a:pt x="157480" y="387350"/>
                  </a:lnTo>
                  <a:close/>
                  <a:moveTo>
                    <a:pt x="0" y="528060"/>
                  </a:moveTo>
                  <a:lnTo>
                    <a:pt x="60960" y="528060"/>
                  </a:lnTo>
                  <a:lnTo>
                    <a:pt x="60960" y="2020016"/>
                  </a:lnTo>
                  <a:lnTo>
                    <a:pt x="0" y="2020016"/>
                  </a:lnTo>
                  <a:lnTo>
                    <a:pt x="0" y="528060"/>
                  </a:lnTo>
                  <a:close/>
                  <a:moveTo>
                    <a:pt x="142240" y="528060"/>
                  </a:moveTo>
                  <a:lnTo>
                    <a:pt x="158750" y="528060"/>
                  </a:lnTo>
                  <a:lnTo>
                    <a:pt x="158750" y="2020016"/>
                  </a:lnTo>
                  <a:lnTo>
                    <a:pt x="142240" y="2020016"/>
                  </a:lnTo>
                  <a:lnTo>
                    <a:pt x="142240" y="528060"/>
                  </a:lnTo>
                  <a:close/>
                  <a:moveTo>
                    <a:pt x="269240" y="2566116"/>
                  </a:moveTo>
                  <a:cubicBezTo>
                    <a:pt x="154940" y="2566116"/>
                    <a:pt x="62230" y="2473406"/>
                    <a:pt x="62230" y="2359106"/>
                  </a:cubicBezTo>
                  <a:lnTo>
                    <a:pt x="62230" y="2020016"/>
                  </a:lnTo>
                  <a:lnTo>
                    <a:pt x="0" y="2020016"/>
                  </a:lnTo>
                  <a:lnTo>
                    <a:pt x="0" y="2359106"/>
                  </a:lnTo>
                  <a:cubicBezTo>
                    <a:pt x="0" y="2507696"/>
                    <a:pt x="120650" y="2628346"/>
                    <a:pt x="269240" y="2628346"/>
                  </a:cubicBezTo>
                  <a:lnTo>
                    <a:pt x="742454" y="2628346"/>
                  </a:lnTo>
                  <a:lnTo>
                    <a:pt x="742454" y="2566116"/>
                  </a:lnTo>
                  <a:lnTo>
                    <a:pt x="269240" y="2566116"/>
                  </a:lnTo>
                  <a:close/>
                  <a:moveTo>
                    <a:pt x="387350" y="2469596"/>
                  </a:moveTo>
                  <a:cubicBezTo>
                    <a:pt x="260350" y="2469596"/>
                    <a:pt x="157480" y="2366725"/>
                    <a:pt x="157480" y="2239725"/>
                  </a:cubicBezTo>
                  <a:lnTo>
                    <a:pt x="157480" y="2020016"/>
                  </a:lnTo>
                  <a:lnTo>
                    <a:pt x="140970" y="2020016"/>
                  </a:lnTo>
                  <a:lnTo>
                    <a:pt x="140970" y="2239726"/>
                  </a:lnTo>
                  <a:cubicBezTo>
                    <a:pt x="140970" y="2375616"/>
                    <a:pt x="251460" y="2486106"/>
                    <a:pt x="387350" y="2486106"/>
                  </a:cubicBezTo>
                  <a:lnTo>
                    <a:pt x="739104" y="2486106"/>
                  </a:lnTo>
                  <a:lnTo>
                    <a:pt x="739104" y="2469596"/>
                  </a:lnTo>
                  <a:lnTo>
                    <a:pt x="387350" y="2469596"/>
                  </a:lnTo>
                  <a:close/>
                  <a:moveTo>
                    <a:pt x="739105" y="2566116"/>
                  </a:moveTo>
                  <a:lnTo>
                    <a:pt x="7923441" y="2566116"/>
                  </a:lnTo>
                  <a:lnTo>
                    <a:pt x="7923441" y="2627075"/>
                  </a:lnTo>
                  <a:lnTo>
                    <a:pt x="739105" y="2627075"/>
                  </a:lnTo>
                  <a:lnTo>
                    <a:pt x="739105" y="2566116"/>
                  </a:lnTo>
                  <a:close/>
                  <a:moveTo>
                    <a:pt x="739105" y="2469596"/>
                  </a:moveTo>
                  <a:lnTo>
                    <a:pt x="7923441" y="2469596"/>
                  </a:lnTo>
                  <a:lnTo>
                    <a:pt x="7923441" y="2486106"/>
                  </a:lnTo>
                  <a:lnTo>
                    <a:pt x="739105" y="2486106"/>
                  </a:lnTo>
                  <a:lnTo>
                    <a:pt x="739105" y="2469596"/>
                  </a:lnTo>
                  <a:close/>
                  <a:moveTo>
                    <a:pt x="8959169" y="2020016"/>
                  </a:moveTo>
                  <a:lnTo>
                    <a:pt x="8959169" y="2359106"/>
                  </a:lnTo>
                  <a:cubicBezTo>
                    <a:pt x="8959169" y="2473406"/>
                    <a:pt x="8866459" y="2566116"/>
                    <a:pt x="8752159" y="2566116"/>
                  </a:cubicBezTo>
                  <a:lnTo>
                    <a:pt x="7923441" y="2566116"/>
                  </a:lnTo>
                  <a:lnTo>
                    <a:pt x="7923441" y="2627076"/>
                  </a:lnTo>
                  <a:lnTo>
                    <a:pt x="8752159" y="2627076"/>
                  </a:lnTo>
                  <a:cubicBezTo>
                    <a:pt x="8900749" y="2627076"/>
                    <a:pt x="9021399" y="2506426"/>
                    <a:pt x="9021399" y="2357836"/>
                  </a:cubicBezTo>
                  <a:lnTo>
                    <a:pt x="9021399" y="2020016"/>
                  </a:lnTo>
                  <a:lnTo>
                    <a:pt x="8959169" y="2020016"/>
                  </a:lnTo>
                  <a:close/>
                  <a:moveTo>
                    <a:pt x="8862649" y="2239726"/>
                  </a:moveTo>
                  <a:cubicBezTo>
                    <a:pt x="8862649" y="2366726"/>
                    <a:pt x="8759778" y="2469596"/>
                    <a:pt x="8632778" y="2469596"/>
                  </a:cubicBezTo>
                  <a:lnTo>
                    <a:pt x="7923441" y="2469596"/>
                  </a:lnTo>
                  <a:lnTo>
                    <a:pt x="7923441" y="2486106"/>
                  </a:lnTo>
                  <a:lnTo>
                    <a:pt x="8632778" y="2486106"/>
                  </a:lnTo>
                  <a:cubicBezTo>
                    <a:pt x="8768669" y="2486106"/>
                    <a:pt x="8879159" y="2375616"/>
                    <a:pt x="8879159" y="2239726"/>
                  </a:cubicBezTo>
                  <a:lnTo>
                    <a:pt x="8879159" y="2020016"/>
                  </a:lnTo>
                  <a:lnTo>
                    <a:pt x="8862649" y="2020016"/>
                  </a:lnTo>
                  <a:lnTo>
                    <a:pt x="8862649" y="2239726"/>
                  </a:lnTo>
                  <a:close/>
                  <a:moveTo>
                    <a:pt x="8959169" y="528060"/>
                  </a:moveTo>
                  <a:lnTo>
                    <a:pt x="9020128" y="528060"/>
                  </a:lnTo>
                  <a:lnTo>
                    <a:pt x="9020128" y="2020016"/>
                  </a:lnTo>
                  <a:lnTo>
                    <a:pt x="8959169" y="2020016"/>
                  </a:lnTo>
                  <a:lnTo>
                    <a:pt x="8959169" y="528060"/>
                  </a:lnTo>
                  <a:close/>
                  <a:moveTo>
                    <a:pt x="8862649" y="528060"/>
                  </a:moveTo>
                  <a:lnTo>
                    <a:pt x="8879159" y="528060"/>
                  </a:lnTo>
                  <a:lnTo>
                    <a:pt x="8879159" y="2020016"/>
                  </a:lnTo>
                  <a:lnTo>
                    <a:pt x="8862649" y="2020016"/>
                  </a:lnTo>
                  <a:lnTo>
                    <a:pt x="8862649" y="528060"/>
                  </a:lnTo>
                  <a:close/>
                  <a:moveTo>
                    <a:pt x="8752159" y="60960"/>
                  </a:moveTo>
                  <a:cubicBezTo>
                    <a:pt x="8866459" y="60960"/>
                    <a:pt x="8959169" y="153670"/>
                    <a:pt x="8959169" y="267970"/>
                  </a:cubicBezTo>
                  <a:lnTo>
                    <a:pt x="8959169" y="528060"/>
                  </a:lnTo>
                  <a:lnTo>
                    <a:pt x="9020128" y="528060"/>
                  </a:lnTo>
                  <a:lnTo>
                    <a:pt x="9020128" y="269240"/>
                  </a:lnTo>
                  <a:cubicBezTo>
                    <a:pt x="9020128" y="120650"/>
                    <a:pt x="8899478" y="0"/>
                    <a:pt x="8750888" y="0"/>
                  </a:cubicBezTo>
                  <a:lnTo>
                    <a:pt x="7920092" y="0"/>
                  </a:lnTo>
                  <a:lnTo>
                    <a:pt x="7920092" y="60960"/>
                  </a:lnTo>
                  <a:lnTo>
                    <a:pt x="8752159" y="60960"/>
                  </a:lnTo>
                  <a:close/>
                  <a:moveTo>
                    <a:pt x="8632778" y="142240"/>
                  </a:moveTo>
                  <a:lnTo>
                    <a:pt x="7923441" y="142240"/>
                  </a:lnTo>
                  <a:lnTo>
                    <a:pt x="7923441" y="158750"/>
                  </a:lnTo>
                  <a:lnTo>
                    <a:pt x="8632778" y="158750"/>
                  </a:lnTo>
                  <a:cubicBezTo>
                    <a:pt x="8759778" y="158750"/>
                    <a:pt x="8862649" y="261620"/>
                    <a:pt x="8862649" y="388620"/>
                  </a:cubicBezTo>
                  <a:lnTo>
                    <a:pt x="8862649" y="528419"/>
                  </a:lnTo>
                  <a:lnTo>
                    <a:pt x="8879159" y="528419"/>
                  </a:lnTo>
                  <a:lnTo>
                    <a:pt x="8879159" y="387350"/>
                  </a:lnTo>
                  <a:cubicBezTo>
                    <a:pt x="8879159" y="251460"/>
                    <a:pt x="8768669" y="142240"/>
                    <a:pt x="8632778" y="142240"/>
                  </a:cubicBezTo>
                  <a:close/>
                  <a:moveTo>
                    <a:pt x="739105" y="0"/>
                  </a:moveTo>
                  <a:lnTo>
                    <a:pt x="7923441" y="0"/>
                  </a:lnTo>
                  <a:lnTo>
                    <a:pt x="7923441" y="60960"/>
                  </a:lnTo>
                  <a:lnTo>
                    <a:pt x="739105" y="60960"/>
                  </a:lnTo>
                  <a:lnTo>
                    <a:pt x="739105" y="0"/>
                  </a:lnTo>
                  <a:close/>
                  <a:moveTo>
                    <a:pt x="739105" y="142240"/>
                  </a:moveTo>
                  <a:lnTo>
                    <a:pt x="7923441" y="142240"/>
                  </a:lnTo>
                  <a:lnTo>
                    <a:pt x="7923441" y="158750"/>
                  </a:lnTo>
                  <a:lnTo>
                    <a:pt x="739105" y="158750"/>
                  </a:lnTo>
                  <a:lnTo>
                    <a:pt x="739105"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325" name="CustomShape 5"/>
          <p:cNvSpPr/>
          <p:nvPr/>
        </p:nvSpPr>
        <p:spPr>
          <a:xfrm>
            <a:off x="2143800" y="472680"/>
            <a:ext cx="3215880" cy="1296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WITHDRAWAL AND DISCHARGE POLICY</a:t>
            </a:r>
            <a:endParaRPr lang="en-US" sz="2429" b="0" strike="noStrike" spc="-1">
              <a:latin typeface="Arial"/>
            </a:endParaRPr>
          </a:p>
        </p:txBody>
      </p:sp>
      <p:grpSp>
        <p:nvGrpSpPr>
          <p:cNvPr id="326" name="Group 6"/>
          <p:cNvGrpSpPr/>
          <p:nvPr/>
        </p:nvGrpSpPr>
        <p:grpSpPr>
          <a:xfrm>
            <a:off x="429120" y="1629720"/>
            <a:ext cx="3308760" cy="367200"/>
            <a:chOff x="429120" y="1629720"/>
            <a:chExt cx="3308760" cy="367200"/>
          </a:xfrm>
        </p:grpSpPr>
        <p:sp>
          <p:nvSpPr>
            <p:cNvPr id="327" name="CustomShape 7"/>
            <p:cNvSpPr/>
            <p:nvPr/>
          </p:nvSpPr>
          <p:spPr>
            <a:xfrm>
              <a:off x="429120" y="1629720"/>
              <a:ext cx="3308760" cy="367200"/>
            </a:xfrm>
            <a:custGeom>
              <a:avLst/>
              <a:gdLst/>
              <a:ahLst/>
              <a:cxnLst/>
              <a:rect l="l" t="t" r="r" b="b"/>
              <a:pathLst>
                <a:path w="11682020" h="1297962">
                  <a:moveTo>
                    <a:pt x="60960" y="269240"/>
                  </a:moveTo>
                  <a:cubicBezTo>
                    <a:pt x="60960" y="154940"/>
                    <a:pt x="153670" y="62230"/>
                    <a:pt x="267970" y="62230"/>
                  </a:cubicBezTo>
                  <a:lnTo>
                    <a:pt x="815597" y="62230"/>
                  </a:lnTo>
                  <a:lnTo>
                    <a:pt x="81559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815597" y="157480"/>
                  </a:lnTo>
                  <a:lnTo>
                    <a:pt x="81559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820055" y="1297962"/>
                  </a:lnTo>
                  <a:lnTo>
                    <a:pt x="82005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815597" y="1155722"/>
                  </a:lnTo>
                  <a:lnTo>
                    <a:pt x="815597" y="1139212"/>
                  </a:lnTo>
                  <a:lnTo>
                    <a:pt x="387350" y="1139212"/>
                  </a:lnTo>
                  <a:close/>
                  <a:moveTo>
                    <a:pt x="815597" y="1235732"/>
                  </a:moveTo>
                  <a:lnTo>
                    <a:pt x="10377863" y="1235732"/>
                  </a:lnTo>
                  <a:lnTo>
                    <a:pt x="10377863" y="1296691"/>
                  </a:lnTo>
                  <a:lnTo>
                    <a:pt x="815597" y="1296691"/>
                  </a:lnTo>
                  <a:lnTo>
                    <a:pt x="815597" y="1235732"/>
                  </a:lnTo>
                  <a:close/>
                  <a:moveTo>
                    <a:pt x="815597" y="1139211"/>
                  </a:moveTo>
                  <a:lnTo>
                    <a:pt x="10377863" y="1139211"/>
                  </a:lnTo>
                  <a:lnTo>
                    <a:pt x="10377863" y="1155722"/>
                  </a:lnTo>
                  <a:lnTo>
                    <a:pt x="815597" y="1155722"/>
                  </a:lnTo>
                  <a:lnTo>
                    <a:pt x="815597" y="1139211"/>
                  </a:lnTo>
                  <a:close/>
                  <a:moveTo>
                    <a:pt x="11619789" y="689632"/>
                  </a:moveTo>
                  <a:lnTo>
                    <a:pt x="11619789" y="1028722"/>
                  </a:lnTo>
                  <a:cubicBezTo>
                    <a:pt x="11619789" y="1143022"/>
                    <a:pt x="11527079" y="1235732"/>
                    <a:pt x="11412779" y="1235732"/>
                  </a:cubicBezTo>
                  <a:lnTo>
                    <a:pt x="10377863" y="1235732"/>
                  </a:lnTo>
                  <a:lnTo>
                    <a:pt x="10377863" y="1296692"/>
                  </a:lnTo>
                  <a:lnTo>
                    <a:pt x="11412779" y="1296692"/>
                  </a:lnTo>
                  <a:cubicBezTo>
                    <a:pt x="11561369" y="1296692"/>
                    <a:pt x="11682020" y="1176042"/>
                    <a:pt x="11682020" y="1027452"/>
                  </a:cubicBezTo>
                  <a:lnTo>
                    <a:pt x="11682020" y="689632"/>
                  </a:lnTo>
                  <a:lnTo>
                    <a:pt x="11619789" y="689632"/>
                  </a:lnTo>
                  <a:close/>
                  <a:moveTo>
                    <a:pt x="11523269" y="909342"/>
                  </a:moveTo>
                  <a:cubicBezTo>
                    <a:pt x="11523269" y="1036342"/>
                    <a:pt x="11420399" y="1139212"/>
                    <a:pt x="11293399" y="1139212"/>
                  </a:cubicBezTo>
                  <a:lnTo>
                    <a:pt x="10377863" y="1139212"/>
                  </a:lnTo>
                  <a:lnTo>
                    <a:pt x="10377863" y="1155722"/>
                  </a:lnTo>
                  <a:lnTo>
                    <a:pt x="11293399" y="1155722"/>
                  </a:lnTo>
                  <a:cubicBezTo>
                    <a:pt x="11429289" y="1155722"/>
                    <a:pt x="11539779" y="1045232"/>
                    <a:pt x="11539779" y="909342"/>
                  </a:cubicBezTo>
                  <a:lnTo>
                    <a:pt x="11539779" y="689632"/>
                  </a:lnTo>
                  <a:lnTo>
                    <a:pt x="11523269" y="689632"/>
                  </a:lnTo>
                  <a:lnTo>
                    <a:pt x="11523269" y="909342"/>
                  </a:lnTo>
                  <a:close/>
                  <a:moveTo>
                    <a:pt x="11619789" y="510108"/>
                  </a:moveTo>
                  <a:lnTo>
                    <a:pt x="11680749" y="510108"/>
                  </a:lnTo>
                  <a:lnTo>
                    <a:pt x="11680749" y="689632"/>
                  </a:lnTo>
                  <a:lnTo>
                    <a:pt x="11619789" y="689632"/>
                  </a:lnTo>
                  <a:lnTo>
                    <a:pt x="11619789" y="510108"/>
                  </a:lnTo>
                  <a:close/>
                  <a:moveTo>
                    <a:pt x="11523269" y="510108"/>
                  </a:moveTo>
                  <a:lnTo>
                    <a:pt x="11539779" y="510108"/>
                  </a:lnTo>
                  <a:lnTo>
                    <a:pt x="11539779" y="689632"/>
                  </a:lnTo>
                  <a:lnTo>
                    <a:pt x="11523269" y="689632"/>
                  </a:lnTo>
                  <a:lnTo>
                    <a:pt x="11523269" y="510108"/>
                  </a:lnTo>
                  <a:close/>
                  <a:moveTo>
                    <a:pt x="11412779" y="60960"/>
                  </a:moveTo>
                  <a:cubicBezTo>
                    <a:pt x="11527079" y="60960"/>
                    <a:pt x="11619789" y="153670"/>
                    <a:pt x="11619789" y="267970"/>
                  </a:cubicBezTo>
                  <a:lnTo>
                    <a:pt x="11619789" y="510108"/>
                  </a:lnTo>
                  <a:lnTo>
                    <a:pt x="11680749" y="510108"/>
                  </a:lnTo>
                  <a:lnTo>
                    <a:pt x="11680749" y="269240"/>
                  </a:lnTo>
                  <a:cubicBezTo>
                    <a:pt x="11680749" y="120650"/>
                    <a:pt x="11560099" y="0"/>
                    <a:pt x="11411509" y="0"/>
                  </a:cubicBezTo>
                  <a:lnTo>
                    <a:pt x="10373406" y="0"/>
                  </a:lnTo>
                  <a:lnTo>
                    <a:pt x="10373406" y="60960"/>
                  </a:lnTo>
                  <a:lnTo>
                    <a:pt x="11412779" y="60960"/>
                  </a:lnTo>
                  <a:close/>
                  <a:moveTo>
                    <a:pt x="11293399" y="142240"/>
                  </a:moveTo>
                  <a:lnTo>
                    <a:pt x="10377863" y="142240"/>
                  </a:lnTo>
                  <a:lnTo>
                    <a:pt x="10377863" y="158750"/>
                  </a:lnTo>
                  <a:lnTo>
                    <a:pt x="11293399" y="158750"/>
                  </a:lnTo>
                  <a:cubicBezTo>
                    <a:pt x="11420399" y="158750"/>
                    <a:pt x="11523270" y="261620"/>
                    <a:pt x="11523270" y="388620"/>
                  </a:cubicBezTo>
                  <a:lnTo>
                    <a:pt x="11523270" y="510146"/>
                  </a:lnTo>
                  <a:lnTo>
                    <a:pt x="11539779" y="510146"/>
                  </a:lnTo>
                  <a:lnTo>
                    <a:pt x="11539779" y="387350"/>
                  </a:lnTo>
                  <a:cubicBezTo>
                    <a:pt x="11539779" y="251460"/>
                    <a:pt x="11429289" y="142240"/>
                    <a:pt x="11293399" y="142240"/>
                  </a:cubicBezTo>
                  <a:close/>
                  <a:moveTo>
                    <a:pt x="815597" y="0"/>
                  </a:moveTo>
                  <a:lnTo>
                    <a:pt x="10377863" y="0"/>
                  </a:lnTo>
                  <a:lnTo>
                    <a:pt x="10377863" y="60960"/>
                  </a:lnTo>
                  <a:lnTo>
                    <a:pt x="815597" y="60960"/>
                  </a:lnTo>
                  <a:lnTo>
                    <a:pt x="815597" y="0"/>
                  </a:lnTo>
                  <a:close/>
                  <a:moveTo>
                    <a:pt x="815597" y="142240"/>
                  </a:moveTo>
                  <a:lnTo>
                    <a:pt x="10377863" y="142240"/>
                  </a:lnTo>
                  <a:lnTo>
                    <a:pt x="10377863" y="158750"/>
                  </a:lnTo>
                  <a:lnTo>
                    <a:pt x="815597" y="158750"/>
                  </a:lnTo>
                  <a:lnTo>
                    <a:pt x="81559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28" name="Group 8"/>
          <p:cNvGrpSpPr/>
          <p:nvPr/>
        </p:nvGrpSpPr>
        <p:grpSpPr>
          <a:xfrm>
            <a:off x="323280" y="6397560"/>
            <a:ext cx="3791880" cy="367200"/>
            <a:chOff x="323280" y="6397560"/>
            <a:chExt cx="3791880" cy="367200"/>
          </a:xfrm>
        </p:grpSpPr>
        <p:sp>
          <p:nvSpPr>
            <p:cNvPr id="329" name="CustomShape 9"/>
            <p:cNvSpPr/>
            <p:nvPr/>
          </p:nvSpPr>
          <p:spPr>
            <a:xfrm>
              <a:off x="323280" y="6397560"/>
              <a:ext cx="3791880" cy="367200"/>
            </a:xfrm>
            <a:custGeom>
              <a:avLst/>
              <a:gdLst/>
              <a:ahLst/>
              <a:cxnLst/>
              <a:rect l="l" t="t" r="r" b="b"/>
              <a:pathLst>
                <a:path w="6763652" h="1297962">
                  <a:moveTo>
                    <a:pt x="60960" y="269240"/>
                  </a:moveTo>
                  <a:cubicBezTo>
                    <a:pt x="60960" y="154940"/>
                    <a:pt x="153670" y="62230"/>
                    <a:pt x="267970" y="62230"/>
                  </a:cubicBezTo>
                  <a:lnTo>
                    <a:pt x="674194" y="62230"/>
                  </a:lnTo>
                  <a:lnTo>
                    <a:pt x="674194"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74194" y="157480"/>
                  </a:lnTo>
                  <a:lnTo>
                    <a:pt x="674194"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76603" y="1297962"/>
                  </a:lnTo>
                  <a:lnTo>
                    <a:pt x="67660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74194" y="1155722"/>
                  </a:lnTo>
                  <a:lnTo>
                    <a:pt x="674194" y="1139212"/>
                  </a:lnTo>
                  <a:lnTo>
                    <a:pt x="387350" y="1139212"/>
                  </a:lnTo>
                  <a:close/>
                  <a:moveTo>
                    <a:pt x="674194" y="1235732"/>
                  </a:moveTo>
                  <a:lnTo>
                    <a:pt x="5840670" y="1235732"/>
                  </a:lnTo>
                  <a:lnTo>
                    <a:pt x="5840670" y="1296691"/>
                  </a:lnTo>
                  <a:lnTo>
                    <a:pt x="674194" y="1296691"/>
                  </a:lnTo>
                  <a:lnTo>
                    <a:pt x="674194" y="1235732"/>
                  </a:lnTo>
                  <a:close/>
                  <a:moveTo>
                    <a:pt x="674194" y="1139211"/>
                  </a:moveTo>
                  <a:lnTo>
                    <a:pt x="5840670" y="1139211"/>
                  </a:lnTo>
                  <a:lnTo>
                    <a:pt x="5840670" y="1155722"/>
                  </a:lnTo>
                  <a:lnTo>
                    <a:pt x="674194" y="1155722"/>
                  </a:lnTo>
                  <a:lnTo>
                    <a:pt x="674194" y="1139211"/>
                  </a:lnTo>
                  <a:close/>
                  <a:moveTo>
                    <a:pt x="6701422" y="689632"/>
                  </a:moveTo>
                  <a:lnTo>
                    <a:pt x="6701422" y="1028722"/>
                  </a:lnTo>
                  <a:cubicBezTo>
                    <a:pt x="6701422" y="1143022"/>
                    <a:pt x="6608712" y="1235732"/>
                    <a:pt x="6494412" y="1235732"/>
                  </a:cubicBezTo>
                  <a:lnTo>
                    <a:pt x="5840670" y="1235732"/>
                  </a:lnTo>
                  <a:lnTo>
                    <a:pt x="5840670" y="1296692"/>
                  </a:lnTo>
                  <a:lnTo>
                    <a:pt x="6494412" y="1296692"/>
                  </a:lnTo>
                  <a:cubicBezTo>
                    <a:pt x="6643002" y="1296692"/>
                    <a:pt x="6763652" y="1176042"/>
                    <a:pt x="6763652" y="1027452"/>
                  </a:cubicBezTo>
                  <a:lnTo>
                    <a:pt x="6763652" y="689632"/>
                  </a:lnTo>
                  <a:lnTo>
                    <a:pt x="6701422" y="689632"/>
                  </a:lnTo>
                  <a:close/>
                  <a:moveTo>
                    <a:pt x="6604902" y="909342"/>
                  </a:moveTo>
                  <a:cubicBezTo>
                    <a:pt x="6604902" y="1036342"/>
                    <a:pt x="6502032" y="1139212"/>
                    <a:pt x="6375032" y="1139212"/>
                  </a:cubicBezTo>
                  <a:lnTo>
                    <a:pt x="5840670" y="1139212"/>
                  </a:lnTo>
                  <a:lnTo>
                    <a:pt x="5840670" y="1155722"/>
                  </a:lnTo>
                  <a:lnTo>
                    <a:pt x="6375032" y="1155722"/>
                  </a:lnTo>
                  <a:cubicBezTo>
                    <a:pt x="6510922" y="1155722"/>
                    <a:pt x="6621412" y="1045232"/>
                    <a:pt x="6621412" y="909342"/>
                  </a:cubicBezTo>
                  <a:lnTo>
                    <a:pt x="6621412" y="689632"/>
                  </a:lnTo>
                  <a:lnTo>
                    <a:pt x="6604902" y="689632"/>
                  </a:lnTo>
                  <a:lnTo>
                    <a:pt x="6604902" y="909342"/>
                  </a:lnTo>
                  <a:close/>
                  <a:moveTo>
                    <a:pt x="6701422" y="510108"/>
                  </a:moveTo>
                  <a:lnTo>
                    <a:pt x="6762382" y="510108"/>
                  </a:lnTo>
                  <a:lnTo>
                    <a:pt x="6762382" y="689632"/>
                  </a:lnTo>
                  <a:lnTo>
                    <a:pt x="6701422" y="689632"/>
                  </a:lnTo>
                  <a:lnTo>
                    <a:pt x="6701422" y="510108"/>
                  </a:lnTo>
                  <a:close/>
                  <a:moveTo>
                    <a:pt x="6604902" y="510108"/>
                  </a:moveTo>
                  <a:lnTo>
                    <a:pt x="6621412" y="510108"/>
                  </a:lnTo>
                  <a:lnTo>
                    <a:pt x="6621412" y="689632"/>
                  </a:lnTo>
                  <a:lnTo>
                    <a:pt x="6604902" y="689632"/>
                  </a:lnTo>
                  <a:lnTo>
                    <a:pt x="6604902" y="510108"/>
                  </a:lnTo>
                  <a:close/>
                  <a:moveTo>
                    <a:pt x="6494412" y="60960"/>
                  </a:moveTo>
                  <a:cubicBezTo>
                    <a:pt x="6608712" y="60960"/>
                    <a:pt x="6701422" y="153670"/>
                    <a:pt x="6701422" y="267970"/>
                  </a:cubicBezTo>
                  <a:lnTo>
                    <a:pt x="6701422" y="510108"/>
                  </a:lnTo>
                  <a:lnTo>
                    <a:pt x="6762382" y="510108"/>
                  </a:lnTo>
                  <a:lnTo>
                    <a:pt x="6762382" y="269240"/>
                  </a:lnTo>
                  <a:cubicBezTo>
                    <a:pt x="6762382" y="120650"/>
                    <a:pt x="6641732" y="0"/>
                    <a:pt x="6493142" y="0"/>
                  </a:cubicBezTo>
                  <a:lnTo>
                    <a:pt x="5838261" y="0"/>
                  </a:lnTo>
                  <a:lnTo>
                    <a:pt x="5838261" y="60960"/>
                  </a:lnTo>
                  <a:lnTo>
                    <a:pt x="6494412" y="60960"/>
                  </a:lnTo>
                  <a:close/>
                  <a:moveTo>
                    <a:pt x="6375032" y="142240"/>
                  </a:moveTo>
                  <a:lnTo>
                    <a:pt x="5840670" y="142240"/>
                  </a:lnTo>
                  <a:lnTo>
                    <a:pt x="5840670" y="158750"/>
                  </a:lnTo>
                  <a:lnTo>
                    <a:pt x="6375032" y="158750"/>
                  </a:lnTo>
                  <a:cubicBezTo>
                    <a:pt x="6502032" y="158750"/>
                    <a:pt x="6604902" y="261620"/>
                    <a:pt x="6604902" y="388620"/>
                  </a:cubicBezTo>
                  <a:lnTo>
                    <a:pt x="6604902" y="510146"/>
                  </a:lnTo>
                  <a:lnTo>
                    <a:pt x="6621412" y="510146"/>
                  </a:lnTo>
                  <a:lnTo>
                    <a:pt x="6621412" y="387350"/>
                  </a:lnTo>
                  <a:cubicBezTo>
                    <a:pt x="6621412" y="251460"/>
                    <a:pt x="6510922" y="142240"/>
                    <a:pt x="6375032" y="142240"/>
                  </a:cubicBezTo>
                  <a:close/>
                  <a:moveTo>
                    <a:pt x="674194" y="0"/>
                  </a:moveTo>
                  <a:lnTo>
                    <a:pt x="5840670" y="0"/>
                  </a:lnTo>
                  <a:lnTo>
                    <a:pt x="5840670" y="60960"/>
                  </a:lnTo>
                  <a:lnTo>
                    <a:pt x="674194" y="60960"/>
                  </a:lnTo>
                  <a:lnTo>
                    <a:pt x="674194" y="0"/>
                  </a:lnTo>
                  <a:close/>
                  <a:moveTo>
                    <a:pt x="674194" y="142240"/>
                  </a:moveTo>
                  <a:lnTo>
                    <a:pt x="5840670" y="142240"/>
                  </a:lnTo>
                  <a:lnTo>
                    <a:pt x="5840670" y="158750"/>
                  </a:lnTo>
                  <a:lnTo>
                    <a:pt x="674194" y="158750"/>
                  </a:lnTo>
                  <a:lnTo>
                    <a:pt x="674194"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30" name="CustomShape 10"/>
          <p:cNvSpPr/>
          <p:nvPr/>
        </p:nvSpPr>
        <p:spPr>
          <a:xfrm>
            <a:off x="515520" y="1696680"/>
            <a:ext cx="313560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WITHDRAWING FROM THE CENTER</a:t>
            </a:r>
            <a:endParaRPr lang="en-US" sz="1400" b="0" strike="noStrike" spc="-1">
              <a:latin typeface="Arial"/>
            </a:endParaRPr>
          </a:p>
        </p:txBody>
      </p:sp>
      <p:sp>
        <p:nvSpPr>
          <p:cNvPr id="331" name="CustomShape 11"/>
          <p:cNvSpPr/>
          <p:nvPr/>
        </p:nvSpPr>
        <p:spPr>
          <a:xfrm>
            <a:off x="288720" y="6482520"/>
            <a:ext cx="382644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SUSPENDING ENROLLMENT</a:t>
            </a:r>
            <a:endParaRPr lang="en-US" sz="1400" b="0" strike="noStrike" spc="-1">
              <a:latin typeface="Arial"/>
            </a:endParaRPr>
          </a:p>
        </p:txBody>
      </p:sp>
      <p:sp>
        <p:nvSpPr>
          <p:cNvPr id="332" name="CustomShape 12"/>
          <p:cNvSpPr/>
          <p:nvPr/>
        </p:nvSpPr>
        <p:spPr>
          <a:xfrm>
            <a:off x="0" y="1996560"/>
            <a:ext cx="7619760" cy="4288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36840" algn="ctr">
              <a:lnSpc>
                <a:spcPct val="100000"/>
              </a:lnSpc>
              <a:spcBef>
                <a:spcPts val="459"/>
              </a:spcBef>
            </a:pPr>
            <a:r>
              <a:rPr lang="en-US" sz="1200" b="1" u="sng" strike="noStrike" spc="-1">
                <a:solidFill>
                  <a:srgbClr val="000000"/>
                </a:solidFill>
                <a:uFillTx/>
                <a:latin typeface="Open Sans Light"/>
                <a:ea typeface="Open Sans Light"/>
              </a:rPr>
              <a:t>Termination of Care</a:t>
            </a:r>
            <a:r>
              <a:rPr lang="en-US" sz="1200" b="1" strike="noStrike" spc="-1">
                <a:solidFill>
                  <a:srgbClr val="000000"/>
                </a:solidFill>
                <a:latin typeface="Open Sans Light"/>
                <a:ea typeface="Open Sans Light"/>
              </a:rPr>
              <a:t> </a:t>
            </a:r>
            <a:r>
              <a:rPr lang="en-US" sz="1200" b="1" i="1" strike="noStrike" spc="-1">
                <a:solidFill>
                  <a:srgbClr val="000000"/>
                </a:solidFill>
                <a:latin typeface="Open Sans Light"/>
                <a:ea typeface="Open Sans Light"/>
              </a:rPr>
              <a:t>67:42:10:10</a:t>
            </a:r>
            <a:endParaRPr lang="en-US" sz="1200" b="0" strike="noStrike" spc="-1">
              <a:latin typeface="Arial"/>
            </a:endParaRPr>
          </a:p>
          <a:p>
            <a:pPr>
              <a:lnSpc>
                <a:spcPct val="100000"/>
              </a:lnSpc>
            </a:pPr>
            <a:r>
              <a:rPr lang="en-US" sz="1200" b="1" i="1"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Two weeks </a:t>
            </a:r>
            <a:r>
              <a:rPr lang="en-US" sz="1200" b="1" strike="noStrike" spc="-1">
                <a:solidFill>
                  <a:srgbClr val="000000"/>
                </a:solidFill>
                <a:latin typeface="Open Sans Light"/>
                <a:ea typeface="Open Sans Light"/>
              </a:rPr>
              <a:t>written </a:t>
            </a:r>
            <a:r>
              <a:rPr lang="en-US" sz="1200" b="0" strike="noStrike" spc="-1">
                <a:solidFill>
                  <a:srgbClr val="000000"/>
                </a:solidFill>
                <a:latin typeface="Open Sans Light"/>
                <a:ea typeface="Open Sans Light"/>
              </a:rPr>
              <a:t>notice is required when withdrawing a child for any reason. If the required notice is not given, parents will be charged tuition for two additional weeks.</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The parents and child, following their last day of enrollment, are not permitted to </a:t>
            </a:r>
            <a:r>
              <a:rPr lang="en-US" sz="1200" b="0" strike="noStrike" spc="-32">
                <a:solidFill>
                  <a:srgbClr val="000000"/>
                </a:solidFill>
                <a:latin typeface="Open Sans Light"/>
                <a:ea typeface="Open Sans Light"/>
              </a:rPr>
              <a:t>re- </a:t>
            </a:r>
            <a:r>
              <a:rPr lang="en-US" sz="1200" b="0" strike="noStrike" spc="-1">
                <a:solidFill>
                  <a:srgbClr val="000000"/>
                </a:solidFill>
                <a:latin typeface="Open Sans Light"/>
                <a:ea typeface="Open Sans Light"/>
              </a:rPr>
              <a:t>enter BDA without prior permission of the Center Director. A withdrawn child and his/her parents are required to call and request an appointment with the Center Director if </a:t>
            </a:r>
            <a:r>
              <a:rPr lang="en-US" sz="1200" b="0" strike="noStrike" spc="-26">
                <a:solidFill>
                  <a:srgbClr val="000000"/>
                </a:solidFill>
                <a:latin typeface="Open Sans Light"/>
                <a:ea typeface="Open Sans Light"/>
              </a:rPr>
              <a:t>they </a:t>
            </a:r>
            <a:r>
              <a:rPr lang="en-US" sz="1200" b="0" strike="noStrike" spc="-1">
                <a:solidFill>
                  <a:srgbClr val="000000"/>
                </a:solidFill>
                <a:latin typeface="Open Sans Light"/>
                <a:ea typeface="Open Sans Light"/>
              </a:rPr>
              <a:t>wish to return to BDA following the last day of enrollment at BDA. Appointments </a:t>
            </a:r>
            <a:r>
              <a:rPr lang="en-US" sz="1200" b="0" strike="noStrike" spc="-32">
                <a:solidFill>
                  <a:srgbClr val="000000"/>
                </a:solidFill>
                <a:latin typeface="Open Sans Light"/>
                <a:ea typeface="Open Sans Light"/>
              </a:rPr>
              <a:t>are </a:t>
            </a:r>
            <a:r>
              <a:rPr lang="en-US" sz="1200" b="0" strike="noStrike" spc="-1">
                <a:solidFill>
                  <a:srgbClr val="000000"/>
                </a:solidFill>
                <a:latin typeface="Open Sans Light"/>
                <a:ea typeface="Open Sans Light"/>
              </a:rPr>
              <a:t>made at the discretion of the Center Director and are not a right of the withdrawn </a:t>
            </a:r>
            <a:r>
              <a:rPr lang="en-US" sz="1200" b="0" strike="noStrike" spc="-15">
                <a:solidFill>
                  <a:srgbClr val="000000"/>
                </a:solidFill>
                <a:latin typeface="Open Sans Light"/>
                <a:ea typeface="Open Sans Light"/>
              </a:rPr>
              <a:t>child </a:t>
            </a:r>
            <a:r>
              <a:rPr lang="en-US" sz="1200" b="0" strike="noStrike" spc="-1">
                <a:solidFill>
                  <a:srgbClr val="000000"/>
                </a:solidFill>
                <a:latin typeface="Open Sans Light"/>
                <a:ea typeface="Open Sans Light"/>
              </a:rPr>
              <a:t>or parent.</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Parents who wish to change their child’s days or times of enrollment at BDA, must submit a request to do so </a:t>
            </a:r>
            <a:r>
              <a:rPr lang="en-US" sz="1200" b="1" strike="noStrike" spc="-1">
                <a:solidFill>
                  <a:srgbClr val="000000"/>
                </a:solidFill>
                <a:latin typeface="Open Sans Light"/>
                <a:ea typeface="Open Sans Light"/>
              </a:rPr>
              <a:t>two weeks </a:t>
            </a:r>
            <a:r>
              <a:rPr lang="en-US" sz="1200" b="0" strike="noStrike" spc="-1">
                <a:solidFill>
                  <a:srgbClr val="000000"/>
                </a:solidFill>
                <a:latin typeface="Open Sans Light"/>
                <a:ea typeface="Open Sans Light"/>
              </a:rPr>
              <a:t>in advance of the proposed change. Schedule changes are subject to a change fee.</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The Center Director will notify the parents if the new schedule is available. A schedule change will not be final until a new fee agreement is signed. If the schedule change requires an additional deposit and/or registration fee, the change </a:t>
            </a:r>
            <a:r>
              <a:rPr lang="en-US" sz="1200" b="0" strike="noStrike" spc="-26">
                <a:solidFill>
                  <a:srgbClr val="000000"/>
                </a:solidFill>
                <a:latin typeface="Open Sans Light"/>
                <a:ea typeface="Open Sans Light"/>
              </a:rPr>
              <a:t>will </a:t>
            </a:r>
            <a:r>
              <a:rPr lang="en-US" sz="1200" b="0" strike="noStrike" spc="-1">
                <a:solidFill>
                  <a:srgbClr val="000000"/>
                </a:solidFill>
                <a:latin typeface="Open Sans Light"/>
                <a:ea typeface="Open Sans Light"/>
              </a:rPr>
              <a:t>also be contingent upon payment of these monies. If the requested schedule is </a:t>
            </a:r>
            <a:r>
              <a:rPr lang="en-US" sz="1200" b="0" strike="noStrike" spc="-35">
                <a:solidFill>
                  <a:srgbClr val="000000"/>
                </a:solidFill>
                <a:latin typeface="Open Sans Light"/>
                <a:ea typeface="Open Sans Light"/>
              </a:rPr>
              <a:t>not </a:t>
            </a:r>
            <a:r>
              <a:rPr lang="en-US" sz="1200" b="0" strike="noStrike" spc="-1">
                <a:solidFill>
                  <a:srgbClr val="000000"/>
                </a:solidFill>
                <a:latin typeface="Open Sans Light"/>
                <a:ea typeface="Open Sans Light"/>
              </a:rPr>
              <a:t>available parents may choose to continue with the current schedule until such time </a:t>
            </a:r>
            <a:r>
              <a:rPr lang="en-US" sz="1200" b="0" strike="noStrike" spc="-46">
                <a:solidFill>
                  <a:srgbClr val="000000"/>
                </a:solidFill>
                <a:latin typeface="Open Sans Light"/>
                <a:ea typeface="Open Sans Light"/>
              </a:rPr>
              <a:t>as</a:t>
            </a:r>
            <a:r>
              <a:rPr lang="en-US" sz="1200" b="0" strike="noStrike" spc="239">
                <a:solidFill>
                  <a:srgbClr val="000000"/>
                </a:solidFill>
                <a:latin typeface="Open Sans Light"/>
                <a:ea typeface="Open Sans Light"/>
              </a:rPr>
              <a:t> </a:t>
            </a:r>
            <a:r>
              <a:rPr lang="en-US" sz="1200" b="0" strike="noStrike" spc="-1">
                <a:solidFill>
                  <a:srgbClr val="000000"/>
                </a:solidFill>
                <a:latin typeface="Open Sans Light"/>
                <a:ea typeface="Open Sans Light"/>
              </a:rPr>
              <a:t>the requested schedule becomes available or may choose to withdraw their child </a:t>
            </a:r>
            <a:r>
              <a:rPr lang="en-US" sz="1200" b="0" strike="noStrike" spc="-26">
                <a:solidFill>
                  <a:srgbClr val="000000"/>
                </a:solidFill>
                <a:latin typeface="Open Sans Light"/>
                <a:ea typeface="Open Sans Light"/>
              </a:rPr>
              <a:t>from </a:t>
            </a:r>
            <a:r>
              <a:rPr lang="en-US" sz="1200" b="0" strike="noStrike" spc="-1">
                <a:solidFill>
                  <a:srgbClr val="000000"/>
                </a:solidFill>
                <a:latin typeface="Open Sans Light"/>
                <a:ea typeface="Open Sans Light"/>
              </a:rPr>
              <a:t>the program.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Two-week notice is required for termination of care. Free Days may </a:t>
            </a:r>
            <a:r>
              <a:rPr lang="en-US" sz="1200" b="0" strike="noStrike" spc="-21">
                <a:solidFill>
                  <a:srgbClr val="000000"/>
                </a:solidFill>
                <a:latin typeface="Open Sans Light"/>
                <a:ea typeface="Open Sans Light"/>
              </a:rPr>
              <a:t>not</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be used in last two weeks of care.</a:t>
            </a:r>
            <a:endParaRPr lang="en-US" sz="1200" b="0" strike="noStrike" spc="-1">
              <a:latin typeface="Arial"/>
            </a:endParaRPr>
          </a:p>
        </p:txBody>
      </p:sp>
      <p:sp>
        <p:nvSpPr>
          <p:cNvPr id="333" name="CustomShape 13"/>
          <p:cNvSpPr/>
          <p:nvPr/>
        </p:nvSpPr>
        <p:spPr>
          <a:xfrm>
            <a:off x="-5351" y="7391520"/>
            <a:ext cx="7428686" cy="25556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90440" algn="ctr">
              <a:lnSpc>
                <a:spcPct val="100000"/>
              </a:lnSpc>
              <a:spcBef>
                <a:spcPts val="465"/>
              </a:spcBef>
            </a:pPr>
            <a:r>
              <a:rPr lang="en-US" sz="1200" b="1" u="sng" strike="noStrike" spc="-1">
                <a:solidFill>
                  <a:srgbClr val="000000"/>
                </a:solidFill>
                <a:uFillTx/>
                <a:latin typeface="Century Gothic"/>
                <a:ea typeface="Arial"/>
              </a:rPr>
              <a:t>Process of Suspending a Child’s Enrollment</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Century Gothic"/>
                <a:ea typeface="Arial"/>
              </a:rPr>
              <a:t> Our childcare programs are centered on the children for whom we care. We seek to provide programs designed to support children’s growth and to challenge them to learn as individuals with unique learning styles and ways of responding to the world. Given the diversity of families and communities we serve, we recognize and appreciate the characteristics and behaviors that each child brings to our programs. Our hope is to build a program that is responsive to the wide range of individual learning styles and needs in our classrooms, one that truly celebrates and values the individuality of each child. Our child-centered approach seeks to accommodate a wide range of individual differences; however, on occasion a child’s behavior may warrant the need to find a more suitable setting for care. Examples of such instances include: A child cannot participate safely in our program or appears to be a danger to him or herself or others, despite our best efforts to reasonably reduce the risk of harm or injury.  The BDA director and board reserve the right to term childcare at any time if necessary. </a:t>
            </a:r>
            <a:endParaRPr lang="en-US" sz="1200" b="0" strike="noStrike" spc="-1">
              <a:latin typeface="Arial"/>
            </a:endParaRPr>
          </a:p>
        </p:txBody>
      </p:sp>
      <p:sp>
        <p:nvSpPr>
          <p:cNvPr id="334" name="CustomShape 14"/>
          <p:cNvSpPr/>
          <p:nvPr/>
        </p:nvSpPr>
        <p:spPr>
          <a:xfrm>
            <a:off x="1805760" y="7004520"/>
            <a:ext cx="4160520" cy="27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36840" algn="ctr">
              <a:lnSpc>
                <a:spcPct val="100000"/>
              </a:lnSpc>
              <a:spcBef>
                <a:spcPts val="1151"/>
              </a:spcBef>
            </a:pPr>
            <a:r>
              <a:rPr lang="en-US" sz="1200" b="1" u="sng" strike="noStrike" spc="-1">
                <a:solidFill>
                  <a:srgbClr val="000000"/>
                </a:solidFill>
                <a:uFillTx/>
                <a:latin typeface="Century Gothic"/>
                <a:ea typeface="Arial"/>
              </a:rPr>
              <a:t>Behavior Management</a:t>
            </a:r>
            <a:r>
              <a:rPr lang="en-US" sz="1200" b="1" strike="noStrike" spc="-1">
                <a:solidFill>
                  <a:srgbClr val="000000"/>
                </a:solidFill>
                <a:latin typeface="Century Gothic"/>
                <a:ea typeface="Arial"/>
              </a:rPr>
              <a:t> </a:t>
            </a:r>
            <a:r>
              <a:rPr lang="en-US" sz="1200" b="1" i="1" strike="noStrike" spc="-1">
                <a:solidFill>
                  <a:srgbClr val="000000"/>
                </a:solidFill>
                <a:latin typeface="Century Gothic"/>
                <a:ea typeface="Arial"/>
              </a:rPr>
              <a:t>67:42:10:11</a:t>
            </a:r>
            <a:endParaRPr lang="en-US" sz="12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Group 1"/>
          <p:cNvGrpSpPr/>
          <p:nvPr/>
        </p:nvGrpSpPr>
        <p:grpSpPr>
          <a:xfrm>
            <a:off x="0" y="0"/>
            <a:ext cx="7772040" cy="10058040"/>
            <a:chOff x="0" y="0"/>
            <a:chExt cx="7772040" cy="10058040"/>
          </a:xfrm>
        </p:grpSpPr>
        <p:sp>
          <p:nvSpPr>
            <p:cNvPr id="336"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37" name="Group 3"/>
          <p:cNvGrpSpPr/>
          <p:nvPr/>
        </p:nvGrpSpPr>
        <p:grpSpPr>
          <a:xfrm>
            <a:off x="1050840" y="362160"/>
            <a:ext cx="5671080" cy="367200"/>
            <a:chOff x="1050840" y="362160"/>
            <a:chExt cx="5671080" cy="367200"/>
          </a:xfrm>
        </p:grpSpPr>
        <p:sp>
          <p:nvSpPr>
            <p:cNvPr id="338" name="CustomShape 4"/>
            <p:cNvSpPr/>
            <p:nvPr/>
          </p:nvSpPr>
          <p:spPr>
            <a:xfrm>
              <a:off x="1050840" y="362160"/>
              <a:ext cx="5671080" cy="367200"/>
            </a:xfrm>
            <a:custGeom>
              <a:avLst/>
              <a:gdLst/>
              <a:ahLst/>
              <a:cxnLst/>
              <a:rect l="l" t="t" r="r" b="b"/>
              <a:pathLst>
                <a:path w="11682020" h="1297962">
                  <a:moveTo>
                    <a:pt x="60960" y="269240"/>
                  </a:moveTo>
                  <a:cubicBezTo>
                    <a:pt x="60960" y="154940"/>
                    <a:pt x="153670" y="62230"/>
                    <a:pt x="267970" y="62230"/>
                  </a:cubicBezTo>
                  <a:lnTo>
                    <a:pt x="815597" y="62230"/>
                  </a:lnTo>
                  <a:lnTo>
                    <a:pt x="81559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815597" y="157480"/>
                  </a:lnTo>
                  <a:lnTo>
                    <a:pt x="81559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820055" y="1297962"/>
                  </a:lnTo>
                  <a:lnTo>
                    <a:pt x="82005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815597" y="1155722"/>
                  </a:lnTo>
                  <a:lnTo>
                    <a:pt x="815597" y="1139212"/>
                  </a:lnTo>
                  <a:lnTo>
                    <a:pt x="387350" y="1139212"/>
                  </a:lnTo>
                  <a:close/>
                  <a:moveTo>
                    <a:pt x="815597" y="1235732"/>
                  </a:moveTo>
                  <a:lnTo>
                    <a:pt x="10377863" y="1235732"/>
                  </a:lnTo>
                  <a:lnTo>
                    <a:pt x="10377863" y="1296691"/>
                  </a:lnTo>
                  <a:lnTo>
                    <a:pt x="815597" y="1296691"/>
                  </a:lnTo>
                  <a:lnTo>
                    <a:pt x="815597" y="1235732"/>
                  </a:lnTo>
                  <a:close/>
                  <a:moveTo>
                    <a:pt x="815597" y="1139211"/>
                  </a:moveTo>
                  <a:lnTo>
                    <a:pt x="10377863" y="1139211"/>
                  </a:lnTo>
                  <a:lnTo>
                    <a:pt x="10377863" y="1155722"/>
                  </a:lnTo>
                  <a:lnTo>
                    <a:pt x="815597" y="1155722"/>
                  </a:lnTo>
                  <a:lnTo>
                    <a:pt x="815597" y="1139211"/>
                  </a:lnTo>
                  <a:close/>
                  <a:moveTo>
                    <a:pt x="11619789" y="689632"/>
                  </a:moveTo>
                  <a:lnTo>
                    <a:pt x="11619789" y="1028722"/>
                  </a:lnTo>
                  <a:cubicBezTo>
                    <a:pt x="11619789" y="1143022"/>
                    <a:pt x="11527079" y="1235732"/>
                    <a:pt x="11412779" y="1235732"/>
                  </a:cubicBezTo>
                  <a:lnTo>
                    <a:pt x="10377863" y="1235732"/>
                  </a:lnTo>
                  <a:lnTo>
                    <a:pt x="10377863" y="1296692"/>
                  </a:lnTo>
                  <a:lnTo>
                    <a:pt x="11412779" y="1296692"/>
                  </a:lnTo>
                  <a:cubicBezTo>
                    <a:pt x="11561369" y="1296692"/>
                    <a:pt x="11682020" y="1176042"/>
                    <a:pt x="11682020" y="1027452"/>
                  </a:cubicBezTo>
                  <a:lnTo>
                    <a:pt x="11682020" y="689632"/>
                  </a:lnTo>
                  <a:lnTo>
                    <a:pt x="11619789" y="689632"/>
                  </a:lnTo>
                  <a:close/>
                  <a:moveTo>
                    <a:pt x="11523269" y="909342"/>
                  </a:moveTo>
                  <a:cubicBezTo>
                    <a:pt x="11523269" y="1036342"/>
                    <a:pt x="11420399" y="1139212"/>
                    <a:pt x="11293399" y="1139212"/>
                  </a:cubicBezTo>
                  <a:lnTo>
                    <a:pt x="10377863" y="1139212"/>
                  </a:lnTo>
                  <a:lnTo>
                    <a:pt x="10377863" y="1155722"/>
                  </a:lnTo>
                  <a:lnTo>
                    <a:pt x="11293399" y="1155722"/>
                  </a:lnTo>
                  <a:cubicBezTo>
                    <a:pt x="11429289" y="1155722"/>
                    <a:pt x="11539779" y="1045232"/>
                    <a:pt x="11539779" y="909342"/>
                  </a:cubicBezTo>
                  <a:lnTo>
                    <a:pt x="11539779" y="689632"/>
                  </a:lnTo>
                  <a:lnTo>
                    <a:pt x="11523269" y="689632"/>
                  </a:lnTo>
                  <a:lnTo>
                    <a:pt x="11523269" y="909342"/>
                  </a:lnTo>
                  <a:close/>
                  <a:moveTo>
                    <a:pt x="11619789" y="510108"/>
                  </a:moveTo>
                  <a:lnTo>
                    <a:pt x="11680749" y="510108"/>
                  </a:lnTo>
                  <a:lnTo>
                    <a:pt x="11680749" y="689632"/>
                  </a:lnTo>
                  <a:lnTo>
                    <a:pt x="11619789" y="689632"/>
                  </a:lnTo>
                  <a:lnTo>
                    <a:pt x="11619789" y="510108"/>
                  </a:lnTo>
                  <a:close/>
                  <a:moveTo>
                    <a:pt x="11523269" y="510108"/>
                  </a:moveTo>
                  <a:lnTo>
                    <a:pt x="11539779" y="510108"/>
                  </a:lnTo>
                  <a:lnTo>
                    <a:pt x="11539779" y="689632"/>
                  </a:lnTo>
                  <a:lnTo>
                    <a:pt x="11523269" y="689632"/>
                  </a:lnTo>
                  <a:lnTo>
                    <a:pt x="11523269" y="510108"/>
                  </a:lnTo>
                  <a:close/>
                  <a:moveTo>
                    <a:pt x="11412779" y="60960"/>
                  </a:moveTo>
                  <a:cubicBezTo>
                    <a:pt x="11527079" y="60960"/>
                    <a:pt x="11619789" y="153670"/>
                    <a:pt x="11619789" y="267970"/>
                  </a:cubicBezTo>
                  <a:lnTo>
                    <a:pt x="11619789" y="510108"/>
                  </a:lnTo>
                  <a:lnTo>
                    <a:pt x="11680749" y="510108"/>
                  </a:lnTo>
                  <a:lnTo>
                    <a:pt x="11680749" y="269240"/>
                  </a:lnTo>
                  <a:cubicBezTo>
                    <a:pt x="11680749" y="120650"/>
                    <a:pt x="11560099" y="0"/>
                    <a:pt x="11411509" y="0"/>
                  </a:cubicBezTo>
                  <a:lnTo>
                    <a:pt x="10373406" y="0"/>
                  </a:lnTo>
                  <a:lnTo>
                    <a:pt x="10373406" y="60960"/>
                  </a:lnTo>
                  <a:lnTo>
                    <a:pt x="11412779" y="60960"/>
                  </a:lnTo>
                  <a:close/>
                  <a:moveTo>
                    <a:pt x="11293399" y="142240"/>
                  </a:moveTo>
                  <a:lnTo>
                    <a:pt x="10377863" y="142240"/>
                  </a:lnTo>
                  <a:lnTo>
                    <a:pt x="10377863" y="158750"/>
                  </a:lnTo>
                  <a:lnTo>
                    <a:pt x="11293399" y="158750"/>
                  </a:lnTo>
                  <a:cubicBezTo>
                    <a:pt x="11420399" y="158750"/>
                    <a:pt x="11523270" y="261620"/>
                    <a:pt x="11523270" y="388620"/>
                  </a:cubicBezTo>
                  <a:lnTo>
                    <a:pt x="11523270" y="510146"/>
                  </a:lnTo>
                  <a:lnTo>
                    <a:pt x="11539779" y="510146"/>
                  </a:lnTo>
                  <a:lnTo>
                    <a:pt x="11539779" y="387350"/>
                  </a:lnTo>
                  <a:cubicBezTo>
                    <a:pt x="11539779" y="251460"/>
                    <a:pt x="11429289" y="142240"/>
                    <a:pt x="11293399" y="142240"/>
                  </a:cubicBezTo>
                  <a:close/>
                  <a:moveTo>
                    <a:pt x="815597" y="0"/>
                  </a:moveTo>
                  <a:lnTo>
                    <a:pt x="10377863" y="0"/>
                  </a:lnTo>
                  <a:lnTo>
                    <a:pt x="10377863" y="60960"/>
                  </a:lnTo>
                  <a:lnTo>
                    <a:pt x="815597" y="60960"/>
                  </a:lnTo>
                  <a:lnTo>
                    <a:pt x="815597" y="0"/>
                  </a:lnTo>
                  <a:close/>
                  <a:moveTo>
                    <a:pt x="815597" y="142240"/>
                  </a:moveTo>
                  <a:lnTo>
                    <a:pt x="10377863" y="142240"/>
                  </a:lnTo>
                  <a:lnTo>
                    <a:pt x="10377863" y="158750"/>
                  </a:lnTo>
                  <a:lnTo>
                    <a:pt x="815597" y="158750"/>
                  </a:lnTo>
                  <a:lnTo>
                    <a:pt x="81559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39" name="CustomShape 5"/>
          <p:cNvSpPr/>
          <p:nvPr/>
        </p:nvSpPr>
        <p:spPr>
          <a:xfrm>
            <a:off x="1362600" y="429480"/>
            <a:ext cx="51991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Parent Code of Conduct (discharge policy included)</a:t>
            </a:r>
            <a:endParaRPr lang="en-US" sz="1400" b="0" strike="noStrike" spc="-1">
              <a:latin typeface="Arial"/>
            </a:endParaRPr>
          </a:p>
        </p:txBody>
      </p:sp>
      <p:sp>
        <p:nvSpPr>
          <p:cNvPr id="340" name="CustomShape 6"/>
          <p:cNvSpPr/>
          <p:nvPr/>
        </p:nvSpPr>
        <p:spPr>
          <a:xfrm>
            <a:off x="152280" y="838080"/>
            <a:ext cx="7109603" cy="86650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89865" algn="just">
              <a:lnSpc>
                <a:spcPct val="100000"/>
              </a:lnSpc>
            </a:pPr>
            <a:r>
              <a:rPr lang="en-US" sz="1100" b="0" strike="noStrike" spc="-1">
                <a:solidFill>
                  <a:srgbClr val="000000"/>
                </a:solidFill>
                <a:latin typeface="Open Sans Light"/>
                <a:ea typeface="Open Sans Light"/>
              </a:rPr>
              <a:t>BDA always requires the parents of enrolled children, to behave in a manner consistent with decency, courtesy, and respect. One of the goals of BDA is to provide the most appropriate environment in which a child can grow, learn and develop. Achieving this ideal environment is not only the responsibility of the employees of BDA but is the responsibility of each parent or adult who enters the</a:t>
            </a:r>
            <a:r>
              <a:rPr lang="en-US" sz="1100" b="0" strike="noStrike" spc="117">
                <a:solidFill>
                  <a:srgbClr val="000000"/>
                </a:solidFill>
                <a:latin typeface="Open Sans Light"/>
                <a:ea typeface="Open Sans Light"/>
              </a:rPr>
              <a:t> </a:t>
            </a:r>
            <a:r>
              <a:rPr lang="en-US" sz="1100" b="0" strike="noStrike" spc="-1">
                <a:solidFill>
                  <a:srgbClr val="000000"/>
                </a:solidFill>
                <a:latin typeface="Open Sans Light"/>
                <a:ea typeface="Open Sans Light"/>
              </a:rPr>
              <a:t>center. Parents are required to behave in a manner that fosters this ideal environment. Parents who violate the Parent Code of Conduct will not be permitted on BDA </a:t>
            </a:r>
            <a:r>
              <a:rPr lang="en-US" sz="1100" b="0" strike="noStrike" spc="-15">
                <a:solidFill>
                  <a:srgbClr val="000000"/>
                </a:solidFill>
                <a:latin typeface="Open Sans Light"/>
                <a:ea typeface="Open Sans Light"/>
              </a:rPr>
              <a:t>property </a:t>
            </a:r>
            <a:r>
              <a:rPr lang="en-US" sz="1100" b="0" strike="noStrike" spc="-1">
                <a:solidFill>
                  <a:srgbClr val="000000"/>
                </a:solidFill>
                <a:latin typeface="Open Sans Light"/>
                <a:ea typeface="Open Sans Light"/>
              </a:rPr>
              <a:t>thereafter. Please refer to the Policy on Parent’s Right to Immediate Access for additional information regarding disenrollment of the child when a parent is prohibited from accessing agency property.</a:t>
            </a:r>
            <a:endParaRPr lang="en-US" sz="1100" b="0" strike="noStrike" spc="-1">
              <a:latin typeface="Arial"/>
            </a:endParaRPr>
          </a:p>
          <a:p>
            <a:pPr marL="189865" indent="55245" algn="just">
              <a:lnSpc>
                <a:spcPct val="100000"/>
              </a:lnSpc>
              <a:spcBef>
                <a:spcPts val="459"/>
              </a:spcBef>
            </a:pPr>
            <a:r>
              <a:rPr lang="en-US" sz="1100" b="1" u="sng" strike="noStrike" spc="-1">
                <a:solidFill>
                  <a:srgbClr val="000000"/>
                </a:solidFill>
                <a:uFillTx/>
                <a:latin typeface="Open Sans Light"/>
                <a:ea typeface="Open Sans Light"/>
              </a:rPr>
              <a:t>SWEARING/CURSING/Sarcastic Remarks</a:t>
            </a:r>
            <a:r>
              <a:rPr lang="en-US" sz="1100" b="0" u="sng" strike="noStrike" spc="-1">
                <a:solidFill>
                  <a:srgbClr val="000000"/>
                </a:solidFill>
                <a:uFillTx/>
                <a:latin typeface="Open Sans Light"/>
                <a:ea typeface="Open Sans Light"/>
              </a:rPr>
              <a:t>:</a:t>
            </a:r>
            <a:r>
              <a:rPr lang="en-US" sz="1100" b="0" strike="noStrike" spc="-1">
                <a:solidFill>
                  <a:srgbClr val="000000"/>
                </a:solidFill>
                <a:latin typeface="Open Sans Light"/>
                <a:ea typeface="Open Sans Light"/>
              </a:rPr>
              <a:t> No parent or adult is permitted to </a:t>
            </a:r>
            <a:r>
              <a:rPr lang="en-US" sz="1100" b="0" strike="noStrike" spc="-15">
                <a:solidFill>
                  <a:srgbClr val="000000"/>
                </a:solidFill>
                <a:latin typeface="Open Sans Light"/>
                <a:ea typeface="Open Sans Light"/>
              </a:rPr>
              <a:t>curse or</a:t>
            </a:r>
            <a:r>
              <a:rPr lang="en-US" sz="1100" b="0" strike="noStrike" spc="-1">
                <a:solidFill>
                  <a:srgbClr val="000000"/>
                </a:solidFill>
                <a:latin typeface="Open Sans Light"/>
                <a:ea typeface="Open Sans Light"/>
              </a:rPr>
              <a:t> use other inappropriate language on BDA property at any time, whether in</a:t>
            </a:r>
            <a:r>
              <a:rPr lang="en-US" sz="1100" b="0" strike="noStrike" spc="134">
                <a:solidFill>
                  <a:srgbClr val="000000"/>
                </a:solidFill>
                <a:latin typeface="Open Sans Light"/>
                <a:ea typeface="Open Sans Light"/>
              </a:rPr>
              <a:t> </a:t>
            </a:r>
            <a:r>
              <a:rPr lang="en-US" sz="1100" b="0" strike="noStrike" spc="-21">
                <a:solidFill>
                  <a:srgbClr val="000000"/>
                </a:solidFill>
                <a:latin typeface="Open Sans Light"/>
                <a:ea typeface="Open Sans Light"/>
              </a:rPr>
              <a:t>the </a:t>
            </a:r>
            <a:r>
              <a:rPr lang="en-US" sz="1100" b="0" strike="noStrike" spc="-1">
                <a:solidFill>
                  <a:srgbClr val="000000"/>
                </a:solidFill>
                <a:latin typeface="Open Sans Light"/>
                <a:ea typeface="Open Sans Light"/>
              </a:rPr>
              <a:t>presence of a child or not. Such language and sarcasm is considered offensive by many people and will not be tolerated. If a parent or adult feels frustrated or angry, it is more appropriate to verbally express the frustration or anger using </a:t>
            </a:r>
            <a:r>
              <a:rPr lang="en-US" sz="1100" b="0" strike="noStrike" spc="-12">
                <a:solidFill>
                  <a:srgbClr val="000000"/>
                </a:solidFill>
                <a:latin typeface="Open Sans Light"/>
                <a:ea typeface="Open Sans Light"/>
              </a:rPr>
              <a:t>non-offensive </a:t>
            </a:r>
            <a:r>
              <a:rPr lang="en-US" sz="1100" b="0" strike="noStrike" spc="-1">
                <a:solidFill>
                  <a:srgbClr val="000000"/>
                </a:solidFill>
                <a:latin typeface="Open Sans Light"/>
                <a:ea typeface="Open Sans Light"/>
              </a:rPr>
              <a:t>language. At NO time shall inappropriate language or sarcasm be directed </a:t>
            </a:r>
            <a:r>
              <a:rPr lang="en-US" sz="1100" b="0" strike="noStrike" spc="-15">
                <a:solidFill>
                  <a:srgbClr val="000000"/>
                </a:solidFill>
                <a:latin typeface="Open Sans Light"/>
                <a:ea typeface="Open Sans Light"/>
              </a:rPr>
              <a:t>toward </a:t>
            </a:r>
            <a:r>
              <a:rPr lang="en-US" sz="1100" b="0" strike="noStrike" spc="-1">
                <a:solidFill>
                  <a:srgbClr val="000000"/>
                </a:solidFill>
                <a:latin typeface="Open Sans Light"/>
                <a:ea typeface="Open Sans Light"/>
              </a:rPr>
              <a:t>members of the staff.</a:t>
            </a:r>
            <a:endParaRPr lang="en-US" sz="1100" b="0" strike="noStrike" spc="-1">
              <a:latin typeface="Arial"/>
            </a:endParaRPr>
          </a:p>
          <a:p>
            <a:pPr marL="189865" indent="55245">
              <a:lnSpc>
                <a:spcPct val="100000"/>
              </a:lnSpc>
              <a:spcBef>
                <a:spcPts val="459"/>
              </a:spcBef>
            </a:pPr>
            <a:r>
              <a:rPr lang="en-US" sz="1100" b="0" u="sng" strike="noStrike" spc="-1">
                <a:solidFill>
                  <a:srgbClr val="000000"/>
                </a:solidFill>
                <a:uFill>
                  <a:solidFill>
                    <a:srgbClr val="000000"/>
                  </a:solidFill>
                </a:uFill>
                <a:latin typeface="Open Sans Light"/>
                <a:ea typeface="Open Sans Light"/>
              </a:rPr>
              <a:t>  </a:t>
            </a:r>
            <a:r>
              <a:rPr lang="en-US" sz="1100" b="1" u="sng" strike="noStrike" spc="-1">
                <a:solidFill>
                  <a:srgbClr val="000000"/>
                </a:solidFill>
                <a:uFill>
                  <a:solidFill>
                    <a:srgbClr val="000000"/>
                  </a:solidFill>
                </a:uFill>
                <a:latin typeface="Open Sans Light"/>
                <a:ea typeface="Open Sans Light"/>
              </a:rPr>
              <a:t>THREATENING OF EMPLOYEES, CHILDREN OTHER PARENTS OR ADUTLS</a:t>
            </a:r>
            <a:r>
              <a:rPr lang="en-US" sz="1100" b="0" u="sng" strike="noStrike" spc="-1">
                <a:solidFill>
                  <a:srgbClr val="000000"/>
                </a:solidFill>
                <a:uFill>
                  <a:solidFill>
                    <a:srgbClr val="000000"/>
                  </a:solidFill>
                </a:uFill>
                <a:latin typeface="Open Sans Light"/>
                <a:ea typeface="Open Sans Light"/>
              </a:rPr>
              <a:t>: </a:t>
            </a:r>
            <a:endParaRPr lang="en-US" sz="1100" b="0" strike="noStrike" spc="-1">
              <a:latin typeface="Arial"/>
            </a:endParaRPr>
          </a:p>
          <a:p>
            <a:pPr marL="189865" indent="55245" algn="just">
              <a:lnSpc>
                <a:spcPct val="100000"/>
              </a:lnSpc>
            </a:pPr>
            <a:r>
              <a:rPr lang="en-US" sz="1100" b="0" strike="noStrike" spc="-1">
                <a:solidFill>
                  <a:srgbClr val="000000"/>
                </a:solidFill>
                <a:latin typeface="Open Sans Light"/>
                <a:ea typeface="Open Sans Light"/>
              </a:rPr>
              <a:t>Threats of any kind will not be tolerated. In </a:t>
            </a:r>
            <a:r>
              <a:rPr lang="en-US" sz="1100" spc="-1">
                <a:solidFill>
                  <a:srgbClr val="000000"/>
                </a:solidFill>
                <a:latin typeface="Open Sans Light"/>
                <a:ea typeface="Open Sans Light"/>
              </a:rPr>
              <a:t>today’s</a:t>
            </a:r>
            <a:r>
              <a:rPr lang="en-US" sz="1100" b="0" strike="noStrike" spc="-1">
                <a:solidFill>
                  <a:srgbClr val="000000"/>
                </a:solidFill>
                <a:latin typeface="Open Sans Light"/>
                <a:ea typeface="Open Sans Light"/>
              </a:rPr>
              <a:t> society, BDA cannot afford to sit by idly while threats are made. In addition, all threats will be reported to the appropriate authorities and will fully be prosecuted of the law. While apologies for such behavior are appreciated, BDA will not assume the risk of a second chance. PARENTS MUST ALWAYS BE RESPONSIBLE FOR AND IN CONTROL OF their BEHAVIOR.</a:t>
            </a:r>
            <a:endParaRPr lang="en-US" sz="1100" b="0" strike="noStrike" spc="-1">
              <a:latin typeface="Arial"/>
            </a:endParaRPr>
          </a:p>
          <a:p>
            <a:pPr marL="189865" indent="55245" algn="just"/>
            <a:endParaRPr lang="en-US" sz="1100" spc="-1">
              <a:solidFill>
                <a:srgbClr val="000000"/>
              </a:solidFill>
              <a:latin typeface="Open Sans Light"/>
              <a:ea typeface="Open Sans Light"/>
            </a:endParaRPr>
          </a:p>
          <a:p>
            <a:pPr marL="189865" indent="55245" algn="just">
              <a:spcBef>
                <a:spcPts val="465"/>
              </a:spcBef>
            </a:pPr>
            <a:r>
              <a:rPr lang="en-US" sz="1100" b="1" u="sng" strike="noStrike" spc="-1">
                <a:solidFill>
                  <a:srgbClr val="000000"/>
                </a:solidFill>
                <a:uFill>
                  <a:solidFill>
                    <a:srgbClr val="000000"/>
                  </a:solidFill>
                </a:uFill>
                <a:latin typeface="Open Sans Light"/>
                <a:ea typeface="Open Sans Light"/>
              </a:rPr>
              <a:t>PHYSICAL/VERBAL PUNISHMENT OF YOUR CHILD OR OTHER CHILDREN AT BDA</a:t>
            </a:r>
            <a:r>
              <a:rPr lang="en-US" sz="1100" b="0" strike="noStrike" spc="-1">
                <a:solidFill>
                  <a:srgbClr val="000000"/>
                </a:solidFill>
                <a:latin typeface="Open Sans Light"/>
                <a:ea typeface="Open Sans Light"/>
              </a:rPr>
              <a:t>: While BDA does not neither support nor condone corporal punishment </a:t>
            </a:r>
            <a:r>
              <a:rPr lang="en-US" sz="1100" b="0" strike="noStrike" spc="-35">
                <a:solidFill>
                  <a:srgbClr val="000000"/>
                </a:solidFill>
                <a:latin typeface="Open Sans Light"/>
                <a:ea typeface="Open Sans Light"/>
              </a:rPr>
              <a:t>of children</a:t>
            </a:r>
            <a:r>
              <a:rPr lang="en-US" sz="1100" b="0" strike="noStrike" spc="-1">
                <a:solidFill>
                  <a:srgbClr val="000000"/>
                </a:solidFill>
                <a:latin typeface="Open Sans Light"/>
                <a:ea typeface="Open Sans Light"/>
              </a:rPr>
              <a:t>, such acts are not permitted in the childcare facility. While verbal reprimands may be appropriate, it is not appropriate for parents to verbally abuse their child. Doing so may cause undue embarrassment or emotional distress. Parents are </a:t>
            </a:r>
            <a:r>
              <a:rPr lang="en-US" sz="1100" b="0" strike="noStrike" spc="-15">
                <a:solidFill>
                  <a:srgbClr val="000000"/>
                </a:solidFill>
                <a:latin typeface="Open Sans Light"/>
                <a:ea typeface="Open Sans Light"/>
              </a:rPr>
              <a:t>always </a:t>
            </a:r>
            <a:r>
              <a:rPr lang="en-US" sz="1100" b="0" strike="noStrike" spc="-1">
                <a:solidFill>
                  <a:srgbClr val="000000"/>
                </a:solidFill>
                <a:latin typeface="Open Sans Light"/>
                <a:ea typeface="Open Sans Light"/>
              </a:rPr>
              <a:t>welcome to discuss a behavior issue with the teacher and to seek advice and </a:t>
            </a:r>
            <a:r>
              <a:rPr lang="en-US" sz="1100" b="0" strike="noStrike" spc="-15">
                <a:solidFill>
                  <a:srgbClr val="000000"/>
                </a:solidFill>
                <a:latin typeface="Open Sans Light"/>
                <a:ea typeface="Open Sans Light"/>
              </a:rPr>
              <a:t>guidance </a:t>
            </a:r>
            <a:r>
              <a:rPr lang="en-US" sz="1100" b="0" strike="noStrike" spc="-1">
                <a:solidFill>
                  <a:srgbClr val="000000"/>
                </a:solidFill>
                <a:latin typeface="Open Sans Light"/>
                <a:ea typeface="Open Sans Light"/>
              </a:rPr>
              <a:t>regarding appropriate and effective disciplinary procedures.  Parents are prohibited from addressing, for the purpose of correction or discipline, a child that is not their </a:t>
            </a:r>
            <a:r>
              <a:rPr lang="en-US" sz="1100" b="0" strike="noStrike" spc="-15">
                <a:solidFill>
                  <a:srgbClr val="000000"/>
                </a:solidFill>
                <a:latin typeface="Open Sans Light"/>
                <a:ea typeface="Open Sans Light"/>
              </a:rPr>
              <a:t>own. </a:t>
            </a:r>
            <a:r>
              <a:rPr lang="en-US" sz="1100" b="0" strike="noStrike" spc="-1">
                <a:solidFill>
                  <a:srgbClr val="000000"/>
                </a:solidFill>
                <a:latin typeface="Open Sans Light"/>
                <a:ea typeface="Open Sans Light"/>
              </a:rPr>
              <a:t>Of course, no parent or other adult may physically punish another a child that is </a:t>
            </a:r>
            <a:r>
              <a:rPr lang="en-US" sz="1100" b="0" strike="noStrike" spc="-26">
                <a:solidFill>
                  <a:srgbClr val="000000"/>
                </a:solidFill>
                <a:latin typeface="Open Sans Light"/>
                <a:ea typeface="Open Sans Light"/>
              </a:rPr>
              <a:t>not </a:t>
            </a:r>
            <a:r>
              <a:rPr lang="en-US" sz="1100" b="0" strike="noStrike" spc="-1">
                <a:solidFill>
                  <a:srgbClr val="000000"/>
                </a:solidFill>
                <a:latin typeface="Open Sans Light"/>
                <a:ea typeface="Open Sans Light"/>
              </a:rPr>
              <a:t>theirs. If a parent should witness another parent’s child behaving in an </a:t>
            </a:r>
            <a:r>
              <a:rPr lang="en-US" sz="1100" b="0" strike="noStrike" spc="-12">
                <a:solidFill>
                  <a:srgbClr val="000000"/>
                </a:solidFill>
                <a:latin typeface="Open Sans Light"/>
                <a:ea typeface="Open Sans Light"/>
              </a:rPr>
              <a:t>inappropriate </a:t>
            </a:r>
            <a:r>
              <a:rPr lang="en-US" sz="1100" b="0" strike="noStrike" spc="-1">
                <a:solidFill>
                  <a:srgbClr val="000000"/>
                </a:solidFill>
                <a:latin typeface="Open Sans Light"/>
                <a:ea typeface="Open Sans Light"/>
              </a:rPr>
              <a:t>manner or is concerned about behavior reported to them by their own child, it is </a:t>
            </a:r>
            <a:r>
              <a:rPr lang="en-US" sz="1100" b="0" strike="noStrike" spc="-21">
                <a:solidFill>
                  <a:srgbClr val="000000"/>
                </a:solidFill>
                <a:latin typeface="Open Sans Light"/>
                <a:ea typeface="Open Sans Light"/>
              </a:rPr>
              <a:t>most </a:t>
            </a:r>
            <a:r>
              <a:rPr lang="en-US" sz="1100" b="0" strike="noStrike" spc="-1">
                <a:solidFill>
                  <a:srgbClr val="000000"/>
                </a:solidFill>
                <a:latin typeface="Open Sans Light"/>
                <a:ea typeface="Open Sans Light"/>
              </a:rPr>
              <a:t>appropriate for the parent to direct their concern to the classroom teacher and/or Center Director. Furthermore, it is wholly inappropriate for one parent to seek out </a:t>
            </a:r>
            <a:r>
              <a:rPr lang="en-US" sz="1100" b="0" strike="noStrike" spc="-15">
                <a:solidFill>
                  <a:srgbClr val="000000"/>
                </a:solidFill>
                <a:latin typeface="Open Sans Light"/>
                <a:ea typeface="Open Sans Light"/>
              </a:rPr>
              <a:t>another </a:t>
            </a:r>
            <a:r>
              <a:rPr lang="en-US" sz="1100" b="0" strike="noStrike" spc="-1">
                <a:solidFill>
                  <a:srgbClr val="000000"/>
                </a:solidFill>
                <a:latin typeface="Open Sans Light"/>
                <a:ea typeface="Open Sans Light"/>
              </a:rPr>
              <a:t>parent to discuss their child’s inappropriate behavior. All behavior concerns should </a:t>
            </a:r>
            <a:r>
              <a:rPr lang="en-US" sz="1100" b="0" strike="noStrike" spc="-41">
                <a:solidFill>
                  <a:srgbClr val="000000"/>
                </a:solidFill>
                <a:latin typeface="Open Sans Light"/>
                <a:ea typeface="Open Sans Light"/>
              </a:rPr>
              <a:t>be </a:t>
            </a:r>
            <a:r>
              <a:rPr lang="en-US" sz="1100" b="0" strike="noStrike" spc="-1">
                <a:solidFill>
                  <a:srgbClr val="000000"/>
                </a:solidFill>
                <a:latin typeface="Open Sans Light"/>
                <a:ea typeface="Open Sans Light"/>
              </a:rPr>
              <a:t>brought to the classroom teacher or director’s attention.  At that point, the </a:t>
            </a:r>
            <a:r>
              <a:rPr lang="en-US" sz="1100" b="0" strike="noStrike" spc="-15">
                <a:solidFill>
                  <a:srgbClr val="000000"/>
                </a:solidFill>
                <a:latin typeface="Open Sans Light"/>
                <a:ea typeface="Open Sans Light"/>
              </a:rPr>
              <a:t>teacher</a:t>
            </a:r>
            <a:r>
              <a:rPr lang="en-US" sz="1100" b="0" strike="noStrike" spc="299">
                <a:solidFill>
                  <a:srgbClr val="000000"/>
                </a:solidFill>
                <a:latin typeface="Open Sans Light"/>
                <a:ea typeface="Open Sans Light"/>
              </a:rPr>
              <a:t> </a:t>
            </a:r>
            <a:r>
              <a:rPr lang="en-US" sz="1100" b="0" strike="noStrike" spc="-1">
                <a:solidFill>
                  <a:srgbClr val="000000"/>
                </a:solidFill>
                <a:latin typeface="Open Sans Light"/>
                <a:ea typeface="Open Sans Light"/>
              </a:rPr>
              <a:t>and/or director will address the issue with the other parent. Although you may </a:t>
            </a:r>
            <a:r>
              <a:rPr lang="en-US" sz="1100" b="0" strike="noStrike" spc="-41">
                <a:solidFill>
                  <a:srgbClr val="000000"/>
                </a:solidFill>
                <a:latin typeface="Open Sans Light"/>
                <a:ea typeface="Open Sans Light"/>
              </a:rPr>
              <a:t>be</a:t>
            </a:r>
            <a:r>
              <a:rPr lang="en-US" sz="1100" b="0" strike="noStrike" spc="248">
                <a:solidFill>
                  <a:srgbClr val="000000"/>
                </a:solidFill>
                <a:latin typeface="Open Sans Light"/>
                <a:ea typeface="Open Sans Light"/>
              </a:rPr>
              <a:t> </a:t>
            </a:r>
            <a:r>
              <a:rPr lang="en-US" sz="1100" b="0" strike="noStrike" spc="-1">
                <a:solidFill>
                  <a:srgbClr val="000000"/>
                </a:solidFill>
                <a:latin typeface="Open Sans Light"/>
                <a:ea typeface="Open Sans Light"/>
              </a:rPr>
              <a:t>curious as to the outcome of such a discussion, teachers and/or the Center Director </a:t>
            </a:r>
            <a:r>
              <a:rPr lang="en-US" sz="1100" b="0" strike="noStrike" spc="-26">
                <a:solidFill>
                  <a:srgbClr val="000000"/>
                </a:solidFill>
                <a:latin typeface="Open Sans Light"/>
                <a:ea typeface="Open Sans Light"/>
              </a:rPr>
              <a:t>are </a:t>
            </a:r>
            <a:r>
              <a:rPr lang="en-US" sz="1100" b="0" strike="noStrike" spc="-1">
                <a:solidFill>
                  <a:srgbClr val="000000"/>
                </a:solidFill>
                <a:latin typeface="Open Sans Light"/>
                <a:ea typeface="Open Sans Light"/>
              </a:rPr>
              <a:t>strictly prohibited from discussing anything about another child with you. All children </a:t>
            </a:r>
            <a:r>
              <a:rPr lang="en-US" sz="1100" spc="-1">
                <a:solidFill>
                  <a:srgbClr val="000000"/>
                </a:solidFill>
                <a:latin typeface="Open Sans Light"/>
                <a:ea typeface="Open Sans Light"/>
              </a:rPr>
              <a:t>enrolled</a:t>
            </a:r>
            <a:r>
              <a:rPr lang="en-US" sz="1100" b="0" strike="noStrike" spc="-1">
                <a:solidFill>
                  <a:srgbClr val="000000"/>
                </a:solidFill>
                <a:latin typeface="Open Sans Light"/>
                <a:ea typeface="Open Sans Light"/>
              </a:rPr>
              <a:t> in BDA have privacy rights and are further protected by our </a:t>
            </a:r>
            <a:r>
              <a:rPr lang="en-US" sz="1100" b="0" strike="noStrike" spc="-12">
                <a:solidFill>
                  <a:srgbClr val="000000"/>
                </a:solidFill>
                <a:latin typeface="Open Sans Light"/>
                <a:ea typeface="Open Sans Light"/>
              </a:rPr>
              <a:t>Confidentiality </a:t>
            </a:r>
            <a:r>
              <a:rPr lang="en-US" sz="1100" b="0" strike="noStrike" spc="-1">
                <a:solidFill>
                  <a:srgbClr val="000000"/>
                </a:solidFill>
                <a:latin typeface="Open Sans Light"/>
                <a:ea typeface="Open Sans Light"/>
              </a:rPr>
              <a:t>Policy. You may be assured that we will not discuss anything about your child </a:t>
            </a:r>
            <a:r>
              <a:rPr lang="en-US" sz="1100" b="0" strike="noStrike" spc="-26">
                <a:solidFill>
                  <a:srgbClr val="000000"/>
                </a:solidFill>
                <a:latin typeface="Open Sans Light"/>
                <a:ea typeface="Open Sans Light"/>
              </a:rPr>
              <a:t>with </a:t>
            </a:r>
            <a:r>
              <a:rPr lang="en-US" sz="1100" b="0" strike="noStrike" spc="-1">
                <a:solidFill>
                  <a:srgbClr val="000000"/>
                </a:solidFill>
                <a:latin typeface="Open Sans Light"/>
                <a:ea typeface="Open Sans Light"/>
              </a:rPr>
              <a:t>another parent or adult visiting the center.</a:t>
            </a:r>
            <a:endParaRPr lang="en-US" sz="1100" b="0" strike="noStrike" spc="-1">
              <a:latin typeface="Arial"/>
            </a:endParaRPr>
          </a:p>
          <a:p>
            <a:pPr marL="189865" indent="55245" algn="just">
              <a:spcBef>
                <a:spcPts val="465"/>
              </a:spcBef>
            </a:pPr>
            <a:endParaRPr lang="en-US" sz="1100" spc="-1">
              <a:solidFill>
                <a:srgbClr val="000000"/>
              </a:solidFill>
              <a:latin typeface="Open Sans Light"/>
              <a:ea typeface="Open Sans Light"/>
            </a:endParaRPr>
          </a:p>
          <a:p>
            <a:pPr marL="189865" indent="55245" algn="just">
              <a:lnSpc>
                <a:spcPct val="100000"/>
              </a:lnSpc>
              <a:spcBef>
                <a:spcPts val="459"/>
              </a:spcBef>
            </a:pPr>
            <a:r>
              <a:rPr lang="en-US" sz="1100" b="1" u="sng" strike="noStrike" spc="-1">
                <a:solidFill>
                  <a:srgbClr val="000000"/>
                </a:solidFill>
                <a:uFill>
                  <a:solidFill>
                    <a:srgbClr val="000000"/>
                  </a:solidFill>
                </a:uFill>
                <a:latin typeface="Open Sans Light"/>
                <a:ea typeface="Open Sans Light"/>
              </a:rPr>
              <a:t>SMOKING</a:t>
            </a:r>
            <a:r>
              <a:rPr lang="en-US" sz="1100" b="0" u="sng" strike="noStrike" spc="-1">
                <a:solidFill>
                  <a:srgbClr val="000000"/>
                </a:solidFill>
                <a:uFill>
                  <a:solidFill>
                    <a:srgbClr val="000000"/>
                  </a:solidFill>
                </a:uFill>
                <a:latin typeface="Open Sans Light"/>
                <a:ea typeface="Open Sans Light"/>
              </a:rPr>
              <a:t>:</a:t>
            </a:r>
            <a:r>
              <a:rPr lang="en-US" sz="1100" b="0" strike="noStrike" spc="-1">
                <a:solidFill>
                  <a:srgbClr val="000000"/>
                </a:solidFill>
                <a:latin typeface="Open Sans Light"/>
                <a:ea typeface="Open Sans Light"/>
              </a:rPr>
              <a:t> For the health of all BDA employees, children and associates, smoking </a:t>
            </a:r>
            <a:r>
              <a:rPr lang="en-US" sz="1100" b="0" strike="noStrike" spc="-41">
                <a:solidFill>
                  <a:srgbClr val="000000"/>
                </a:solidFill>
                <a:latin typeface="Open Sans Light"/>
                <a:ea typeface="Open Sans Light"/>
              </a:rPr>
              <a:t>is </a:t>
            </a:r>
            <a:r>
              <a:rPr lang="en-US" sz="1100" b="0" strike="noStrike" spc="-1">
                <a:solidFill>
                  <a:srgbClr val="000000"/>
                </a:solidFill>
                <a:latin typeface="Open Sans Light"/>
                <a:ea typeface="Open Sans Light"/>
              </a:rPr>
              <a:t>prohibited anywhere on BDA property. Parents are prohibited from smoking in </a:t>
            </a:r>
            <a:r>
              <a:rPr lang="en-US" sz="1100" b="0" strike="noStrike" spc="-32">
                <a:solidFill>
                  <a:srgbClr val="000000"/>
                </a:solidFill>
                <a:latin typeface="Open Sans Light"/>
                <a:ea typeface="Open Sans Light"/>
              </a:rPr>
              <a:t>the </a:t>
            </a:r>
            <a:r>
              <a:rPr lang="en-US" sz="1100" b="0" strike="noStrike" spc="-1">
                <a:solidFill>
                  <a:srgbClr val="000000"/>
                </a:solidFill>
                <a:latin typeface="Open Sans Light"/>
                <a:ea typeface="Open Sans Light"/>
              </a:rPr>
              <a:t>building, on the grounds, and in the parking lot of BDA. Parents who are smoking </a:t>
            </a:r>
            <a:r>
              <a:rPr lang="en-US" sz="1100" b="0" strike="noStrike" spc="-52">
                <a:solidFill>
                  <a:srgbClr val="000000"/>
                </a:solidFill>
                <a:latin typeface="Open Sans Light"/>
                <a:ea typeface="Open Sans Light"/>
              </a:rPr>
              <a:t>in their</a:t>
            </a:r>
            <a:r>
              <a:rPr lang="en-US" sz="1100" b="0" strike="noStrike" spc="-1">
                <a:solidFill>
                  <a:srgbClr val="000000"/>
                </a:solidFill>
                <a:latin typeface="Open Sans Light"/>
                <a:ea typeface="Open Sans Light"/>
              </a:rPr>
              <a:t> cars must dispose of the cigarette prior to entering the parking lot.</a:t>
            </a:r>
            <a:endParaRPr lang="en-US" sz="1100" b="0" strike="noStrike" spc="-1">
              <a:latin typeface="Arial"/>
            </a:endParaRPr>
          </a:p>
          <a:p>
            <a:pPr marL="189865" indent="55245" algn="just">
              <a:spcBef>
                <a:spcPts val="459"/>
              </a:spcBef>
            </a:pPr>
            <a:endParaRPr lang="en-US" sz="1100" spc="-1">
              <a:solidFill>
                <a:srgbClr val="000000"/>
              </a:solidFill>
              <a:latin typeface="Open Sans Light"/>
              <a:ea typeface="Open Sans Light"/>
            </a:endParaRPr>
          </a:p>
          <a:p>
            <a:pPr marL="189865" indent="55245" algn="just">
              <a:lnSpc>
                <a:spcPct val="100000"/>
              </a:lnSpc>
              <a:spcBef>
                <a:spcPts val="459"/>
              </a:spcBef>
            </a:pPr>
            <a:r>
              <a:rPr lang="en-US" sz="1100" b="1" u="sng" strike="noStrike" spc="-1">
                <a:solidFill>
                  <a:srgbClr val="000000"/>
                </a:solidFill>
                <a:uFill>
                  <a:solidFill>
                    <a:srgbClr val="000000"/>
                  </a:solidFill>
                </a:uFill>
                <a:latin typeface="Open Sans Light"/>
                <a:ea typeface="Open Sans Light"/>
              </a:rPr>
              <a:t>VIOLATIONS OF THE SAFETY POLICY</a:t>
            </a:r>
            <a:r>
              <a:rPr lang="en-US" sz="1100" b="0" strike="noStrike" spc="-1">
                <a:solidFill>
                  <a:srgbClr val="000000"/>
                </a:solidFill>
                <a:latin typeface="Open Sans Light"/>
                <a:ea typeface="Open Sans Light"/>
              </a:rPr>
              <a:t>: Parents are always required to follow all safety procedures. These procedures are designed to protect the welfare and </a:t>
            </a:r>
            <a:r>
              <a:rPr lang="en-US" sz="1100" b="0" strike="noStrike" spc="-21">
                <a:solidFill>
                  <a:srgbClr val="000000"/>
                </a:solidFill>
                <a:latin typeface="Open Sans Light"/>
                <a:ea typeface="Open Sans Light"/>
              </a:rPr>
              <a:t>best </a:t>
            </a:r>
            <a:r>
              <a:rPr lang="en-US" sz="1100" b="0" strike="noStrike" spc="-1">
                <a:solidFill>
                  <a:srgbClr val="000000"/>
                </a:solidFill>
                <a:latin typeface="Open Sans Light"/>
                <a:ea typeface="Open Sans Light"/>
              </a:rPr>
              <a:t>interest of the employees, children and associates of BDA. Please be particularly mindful of BDA entrance procedures. We all like to be polite. However, we need to be careful to not allow unauthorized individuals into the center.</a:t>
            </a:r>
            <a:endParaRPr lang="en-US" sz="1100" b="0" strike="noStrike" spc="-1">
              <a:latin typeface="Arial"/>
            </a:endParaRPr>
          </a:p>
          <a:p>
            <a:pPr marL="189865" indent="55245" algn="just">
              <a:lnSpc>
                <a:spcPct val="100000"/>
              </a:lnSpc>
            </a:pPr>
            <a:endParaRPr lang="en-US" sz="11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 1"/>
          <p:cNvGrpSpPr/>
          <p:nvPr/>
        </p:nvGrpSpPr>
        <p:grpSpPr>
          <a:xfrm>
            <a:off x="0" y="0"/>
            <a:ext cx="7772040" cy="10058040"/>
            <a:chOff x="0" y="0"/>
            <a:chExt cx="7772040" cy="10058040"/>
          </a:xfrm>
        </p:grpSpPr>
        <p:sp>
          <p:nvSpPr>
            <p:cNvPr id="342"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43" name="Group 3"/>
          <p:cNvGrpSpPr/>
          <p:nvPr/>
        </p:nvGrpSpPr>
        <p:grpSpPr>
          <a:xfrm>
            <a:off x="501120" y="363240"/>
            <a:ext cx="5671080" cy="367200"/>
            <a:chOff x="501120" y="363240"/>
            <a:chExt cx="5671080" cy="367200"/>
          </a:xfrm>
        </p:grpSpPr>
        <p:sp>
          <p:nvSpPr>
            <p:cNvPr id="344" name="CustomShape 4"/>
            <p:cNvSpPr/>
            <p:nvPr/>
          </p:nvSpPr>
          <p:spPr>
            <a:xfrm>
              <a:off x="501120" y="363240"/>
              <a:ext cx="5671080" cy="367200"/>
            </a:xfrm>
            <a:custGeom>
              <a:avLst/>
              <a:gdLst/>
              <a:ahLst/>
              <a:cxnLst/>
              <a:rect l="l" t="t" r="r" b="b"/>
              <a:pathLst>
                <a:path w="11682020" h="1297962">
                  <a:moveTo>
                    <a:pt x="60960" y="269240"/>
                  </a:moveTo>
                  <a:cubicBezTo>
                    <a:pt x="60960" y="154940"/>
                    <a:pt x="153670" y="62230"/>
                    <a:pt x="267970" y="62230"/>
                  </a:cubicBezTo>
                  <a:lnTo>
                    <a:pt x="815597" y="62230"/>
                  </a:lnTo>
                  <a:lnTo>
                    <a:pt x="81559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815597" y="157480"/>
                  </a:lnTo>
                  <a:lnTo>
                    <a:pt x="81559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820055" y="1297962"/>
                  </a:lnTo>
                  <a:lnTo>
                    <a:pt x="82005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815597" y="1155722"/>
                  </a:lnTo>
                  <a:lnTo>
                    <a:pt x="815597" y="1139212"/>
                  </a:lnTo>
                  <a:lnTo>
                    <a:pt x="387350" y="1139212"/>
                  </a:lnTo>
                  <a:close/>
                  <a:moveTo>
                    <a:pt x="815597" y="1235732"/>
                  </a:moveTo>
                  <a:lnTo>
                    <a:pt x="10377863" y="1235732"/>
                  </a:lnTo>
                  <a:lnTo>
                    <a:pt x="10377863" y="1296691"/>
                  </a:lnTo>
                  <a:lnTo>
                    <a:pt x="815597" y="1296691"/>
                  </a:lnTo>
                  <a:lnTo>
                    <a:pt x="815597" y="1235732"/>
                  </a:lnTo>
                  <a:close/>
                  <a:moveTo>
                    <a:pt x="815597" y="1139211"/>
                  </a:moveTo>
                  <a:lnTo>
                    <a:pt x="10377863" y="1139211"/>
                  </a:lnTo>
                  <a:lnTo>
                    <a:pt x="10377863" y="1155722"/>
                  </a:lnTo>
                  <a:lnTo>
                    <a:pt x="815597" y="1155722"/>
                  </a:lnTo>
                  <a:lnTo>
                    <a:pt x="815597" y="1139211"/>
                  </a:lnTo>
                  <a:close/>
                  <a:moveTo>
                    <a:pt x="11619789" y="689632"/>
                  </a:moveTo>
                  <a:lnTo>
                    <a:pt x="11619789" y="1028722"/>
                  </a:lnTo>
                  <a:cubicBezTo>
                    <a:pt x="11619789" y="1143022"/>
                    <a:pt x="11527079" y="1235732"/>
                    <a:pt x="11412779" y="1235732"/>
                  </a:cubicBezTo>
                  <a:lnTo>
                    <a:pt x="10377863" y="1235732"/>
                  </a:lnTo>
                  <a:lnTo>
                    <a:pt x="10377863" y="1296692"/>
                  </a:lnTo>
                  <a:lnTo>
                    <a:pt x="11412779" y="1296692"/>
                  </a:lnTo>
                  <a:cubicBezTo>
                    <a:pt x="11561369" y="1296692"/>
                    <a:pt x="11682020" y="1176042"/>
                    <a:pt x="11682020" y="1027452"/>
                  </a:cubicBezTo>
                  <a:lnTo>
                    <a:pt x="11682020" y="689632"/>
                  </a:lnTo>
                  <a:lnTo>
                    <a:pt x="11619789" y="689632"/>
                  </a:lnTo>
                  <a:close/>
                  <a:moveTo>
                    <a:pt x="11523269" y="909342"/>
                  </a:moveTo>
                  <a:cubicBezTo>
                    <a:pt x="11523269" y="1036342"/>
                    <a:pt x="11420399" y="1139212"/>
                    <a:pt x="11293399" y="1139212"/>
                  </a:cubicBezTo>
                  <a:lnTo>
                    <a:pt x="10377863" y="1139212"/>
                  </a:lnTo>
                  <a:lnTo>
                    <a:pt x="10377863" y="1155722"/>
                  </a:lnTo>
                  <a:lnTo>
                    <a:pt x="11293399" y="1155722"/>
                  </a:lnTo>
                  <a:cubicBezTo>
                    <a:pt x="11429289" y="1155722"/>
                    <a:pt x="11539779" y="1045232"/>
                    <a:pt x="11539779" y="909342"/>
                  </a:cubicBezTo>
                  <a:lnTo>
                    <a:pt x="11539779" y="689632"/>
                  </a:lnTo>
                  <a:lnTo>
                    <a:pt x="11523269" y="689632"/>
                  </a:lnTo>
                  <a:lnTo>
                    <a:pt x="11523269" y="909342"/>
                  </a:lnTo>
                  <a:close/>
                  <a:moveTo>
                    <a:pt x="11619789" y="510108"/>
                  </a:moveTo>
                  <a:lnTo>
                    <a:pt x="11680749" y="510108"/>
                  </a:lnTo>
                  <a:lnTo>
                    <a:pt x="11680749" y="689632"/>
                  </a:lnTo>
                  <a:lnTo>
                    <a:pt x="11619789" y="689632"/>
                  </a:lnTo>
                  <a:lnTo>
                    <a:pt x="11619789" y="510108"/>
                  </a:lnTo>
                  <a:close/>
                  <a:moveTo>
                    <a:pt x="11523269" y="510108"/>
                  </a:moveTo>
                  <a:lnTo>
                    <a:pt x="11539779" y="510108"/>
                  </a:lnTo>
                  <a:lnTo>
                    <a:pt x="11539779" y="689632"/>
                  </a:lnTo>
                  <a:lnTo>
                    <a:pt x="11523269" y="689632"/>
                  </a:lnTo>
                  <a:lnTo>
                    <a:pt x="11523269" y="510108"/>
                  </a:lnTo>
                  <a:close/>
                  <a:moveTo>
                    <a:pt x="11412779" y="60960"/>
                  </a:moveTo>
                  <a:cubicBezTo>
                    <a:pt x="11527079" y="60960"/>
                    <a:pt x="11619789" y="153670"/>
                    <a:pt x="11619789" y="267970"/>
                  </a:cubicBezTo>
                  <a:lnTo>
                    <a:pt x="11619789" y="510108"/>
                  </a:lnTo>
                  <a:lnTo>
                    <a:pt x="11680749" y="510108"/>
                  </a:lnTo>
                  <a:lnTo>
                    <a:pt x="11680749" y="269240"/>
                  </a:lnTo>
                  <a:cubicBezTo>
                    <a:pt x="11680749" y="120650"/>
                    <a:pt x="11560099" y="0"/>
                    <a:pt x="11411509" y="0"/>
                  </a:cubicBezTo>
                  <a:lnTo>
                    <a:pt x="10373406" y="0"/>
                  </a:lnTo>
                  <a:lnTo>
                    <a:pt x="10373406" y="60960"/>
                  </a:lnTo>
                  <a:lnTo>
                    <a:pt x="11412779" y="60960"/>
                  </a:lnTo>
                  <a:close/>
                  <a:moveTo>
                    <a:pt x="11293399" y="142240"/>
                  </a:moveTo>
                  <a:lnTo>
                    <a:pt x="10377863" y="142240"/>
                  </a:lnTo>
                  <a:lnTo>
                    <a:pt x="10377863" y="158750"/>
                  </a:lnTo>
                  <a:lnTo>
                    <a:pt x="11293399" y="158750"/>
                  </a:lnTo>
                  <a:cubicBezTo>
                    <a:pt x="11420399" y="158750"/>
                    <a:pt x="11523270" y="261620"/>
                    <a:pt x="11523270" y="388620"/>
                  </a:cubicBezTo>
                  <a:lnTo>
                    <a:pt x="11523270" y="510146"/>
                  </a:lnTo>
                  <a:lnTo>
                    <a:pt x="11539779" y="510146"/>
                  </a:lnTo>
                  <a:lnTo>
                    <a:pt x="11539779" y="387350"/>
                  </a:lnTo>
                  <a:cubicBezTo>
                    <a:pt x="11539779" y="251460"/>
                    <a:pt x="11429289" y="142240"/>
                    <a:pt x="11293399" y="142240"/>
                  </a:cubicBezTo>
                  <a:close/>
                  <a:moveTo>
                    <a:pt x="815597" y="0"/>
                  </a:moveTo>
                  <a:lnTo>
                    <a:pt x="10377863" y="0"/>
                  </a:lnTo>
                  <a:lnTo>
                    <a:pt x="10377863" y="60960"/>
                  </a:lnTo>
                  <a:lnTo>
                    <a:pt x="815597" y="60960"/>
                  </a:lnTo>
                  <a:lnTo>
                    <a:pt x="815597" y="0"/>
                  </a:lnTo>
                  <a:close/>
                  <a:moveTo>
                    <a:pt x="815597" y="142240"/>
                  </a:moveTo>
                  <a:lnTo>
                    <a:pt x="10377863" y="142240"/>
                  </a:lnTo>
                  <a:lnTo>
                    <a:pt x="10377863" y="158750"/>
                  </a:lnTo>
                  <a:lnTo>
                    <a:pt x="815597" y="158750"/>
                  </a:lnTo>
                  <a:lnTo>
                    <a:pt x="81559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45" name="CustomShape 5"/>
          <p:cNvSpPr/>
          <p:nvPr/>
        </p:nvSpPr>
        <p:spPr>
          <a:xfrm>
            <a:off x="772920" y="401040"/>
            <a:ext cx="51991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Parent Code of Conduct (CONT)</a:t>
            </a:r>
            <a:endParaRPr lang="en-US" sz="1400" b="0" strike="noStrike" spc="-1">
              <a:latin typeface="Arial"/>
            </a:endParaRPr>
          </a:p>
        </p:txBody>
      </p:sp>
      <p:sp>
        <p:nvSpPr>
          <p:cNvPr id="346" name="CustomShape 6"/>
          <p:cNvSpPr/>
          <p:nvPr/>
        </p:nvSpPr>
        <p:spPr>
          <a:xfrm>
            <a:off x="152280" y="804240"/>
            <a:ext cx="7467120" cy="956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just">
              <a:lnSpc>
                <a:spcPct val="100000"/>
              </a:lnSpc>
              <a:spcBef>
                <a:spcPts val="459"/>
              </a:spcBef>
            </a:pPr>
            <a:r>
              <a:rPr lang="en-US" sz="1200" b="1" u="sng" strike="noStrike" spc="-1">
                <a:solidFill>
                  <a:srgbClr val="000000"/>
                </a:solidFill>
                <a:uFill>
                  <a:solidFill>
                    <a:srgbClr val="000000"/>
                  </a:solidFill>
                </a:uFill>
                <a:latin typeface="Open Sans Light"/>
                <a:ea typeface="Open Sans Light"/>
              </a:rPr>
              <a:t>CONFRONTATIONAL INTERACTIONS WITH EMPLOYEES, OTHER PARENTS OR ASSOCIATES OF BDA</a:t>
            </a:r>
            <a:r>
              <a:rPr lang="en-US" sz="1200" b="0" strike="noStrike" spc="-1">
                <a:solidFill>
                  <a:srgbClr val="000000"/>
                </a:solidFill>
                <a:latin typeface="Open Sans Light"/>
                <a:ea typeface="Open Sans Light"/>
              </a:rPr>
              <a:t>: While it is understood that parents will not always agree </a:t>
            </a:r>
            <a:r>
              <a:rPr lang="en-US" sz="1200" b="0" strike="noStrike" spc="-15">
                <a:solidFill>
                  <a:srgbClr val="000000"/>
                </a:solidFill>
                <a:latin typeface="Open Sans Light"/>
                <a:ea typeface="Open Sans Light"/>
              </a:rPr>
              <a:t>with </a:t>
            </a:r>
            <a:r>
              <a:rPr lang="en-US" sz="1200" b="0" strike="noStrike" spc="-1">
                <a:solidFill>
                  <a:srgbClr val="000000"/>
                </a:solidFill>
                <a:latin typeface="Open Sans Light"/>
                <a:ea typeface="Open Sans Light"/>
              </a:rPr>
              <a:t>the employees of BDA or the parents of the other children, it is expected that </a:t>
            </a:r>
            <a:r>
              <a:rPr lang="en-US" sz="1200" b="0" strike="noStrike" spc="-32">
                <a:solidFill>
                  <a:srgbClr val="000000"/>
                </a:solidFill>
                <a:latin typeface="Open Sans Light"/>
                <a:ea typeface="Open Sans Light"/>
              </a:rPr>
              <a:t>all </a:t>
            </a:r>
            <a:r>
              <a:rPr lang="en-US" sz="1200" b="0" strike="noStrike" spc="-1">
                <a:solidFill>
                  <a:srgbClr val="000000"/>
                </a:solidFill>
                <a:latin typeface="Open Sans Light"/>
                <a:ea typeface="Open Sans Light"/>
              </a:rPr>
              <a:t>disagreements be handled in a calm and respectful manner. Confrontational interactions are not an appropriate means by which to communicate a point and are strictly prohibited.</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r>
              <a:rPr lang="en-US" sz="1200" b="1" u="sng" strike="noStrike" spc="-1">
                <a:solidFill>
                  <a:srgbClr val="000000"/>
                </a:solidFill>
                <a:uFill>
                  <a:solidFill>
                    <a:srgbClr val="000000"/>
                  </a:solidFill>
                </a:uFill>
                <a:latin typeface="Open Sans Light"/>
                <a:ea typeface="Open Sans Light"/>
              </a:rPr>
              <a:t>VIOLATIONS OF THE CONFIDENTIALITY POLICY</a:t>
            </a:r>
            <a:r>
              <a:rPr lang="en-US" sz="1200" b="0" strike="noStrike" spc="-1">
                <a:solidFill>
                  <a:srgbClr val="000000"/>
                </a:solidFill>
                <a:latin typeface="Open Sans Light"/>
                <a:ea typeface="Open Sans Light"/>
              </a:rPr>
              <a:t>: BDA takes very seriously the responsibility of maintaining the confidentiality of all persons associated with the        BDA. Parents must understand the implications of this responsibility. Parents need to recognize that the Confidentiality Policy not only applies to their child or family, but all children, families and employees associated with BDA. Any parent who shares any information considered to be confidential, pressures employees or other parents for information, which is not necessary for them to know, will be in violation of the Confidentiality Policy.</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Any parents that asks, calls, or text a BDA staff and directors in public areas or after childcare hours of operation about childcare, policies, or any other childcare related items, will be in violation of the Confidentiality Policy. Blue Dragon Academy is open Monday-Friday 6:30am-6pm.</a:t>
            </a:r>
            <a:endParaRPr lang="en-US" sz="1200" b="0" strike="noStrike" spc="-1">
              <a:latin typeface="Arial"/>
            </a:endParaRPr>
          </a:p>
          <a:p>
            <a:pPr marL="190440" algn="just">
              <a:lnSpc>
                <a:spcPct val="100000"/>
              </a:lnSpc>
              <a:spcBef>
                <a:spcPts val="465"/>
              </a:spcBef>
            </a:pPr>
            <a:r>
              <a:rPr lang="en-US" sz="1200" b="1" u="sng" strike="noStrike" spc="-1">
                <a:solidFill>
                  <a:srgbClr val="000000"/>
                </a:solidFill>
                <a:uFill>
                  <a:solidFill>
                    <a:srgbClr val="000000"/>
                  </a:solidFill>
                </a:uFill>
                <a:latin typeface="Open Sans Light"/>
                <a:ea typeface="Open Sans Light"/>
              </a:rPr>
              <a:t>Family Behavior: </a:t>
            </a:r>
            <a:r>
              <a:rPr lang="en-US" sz="1200" b="0" strike="noStrike" spc="-1">
                <a:solidFill>
                  <a:srgbClr val="000000"/>
                </a:solidFill>
                <a:latin typeface="Open Sans Light"/>
                <a:ea typeface="Open Sans Light"/>
              </a:rPr>
              <a:t>If Blue Dragon Academy has reasonable cause to suspect that any person picking a child up is under the influence of drugs or alcohol or is physically or emotionally impaired in any way and may endanger the child, we may refuse to release the child to that person. Since children’s safety is our main priority, we will request that another adult (parent/ guardian or someone listed on the Child Release form) pick up the child. </a:t>
            </a:r>
            <a:endParaRPr lang="en-US" sz="1200" b="0" strike="noStrike" spc="-1">
              <a:latin typeface="Arial"/>
            </a:endParaRPr>
          </a:p>
          <a:p>
            <a:pPr marL="190440">
              <a:lnSpc>
                <a:spcPct val="100000"/>
              </a:lnSpc>
              <a:spcBef>
                <a:spcPts val="459"/>
              </a:spcBef>
            </a:pPr>
            <a:r>
              <a:rPr lang="en-US" sz="1200" b="1" u="sng" strike="noStrike" spc="-1">
                <a:solidFill>
                  <a:srgbClr val="000000"/>
                </a:solidFill>
                <a:uFill>
                  <a:solidFill>
                    <a:srgbClr val="000000"/>
                  </a:solidFill>
                </a:uFill>
                <a:latin typeface="Open Sans Light"/>
                <a:ea typeface="Open Sans Light"/>
              </a:rPr>
              <a:t>SOCIAL MEDIA</a:t>
            </a:r>
            <a:r>
              <a:rPr lang="en-US" sz="1200" b="0" strike="noStrike" spc="-1">
                <a:solidFill>
                  <a:srgbClr val="000000"/>
                </a:solidFill>
                <a:latin typeface="Open Sans Light"/>
                <a:ea typeface="Open Sans Light"/>
              </a:rPr>
              <a:t>: Any parents caught posting on social media about children, staff, or remarks about BDA in a negative way, will be asked to leave BDA.</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We have a private Facebook group for parents where we share pictures of children at BDA. We ask that you not share these items on your personal FB page if children other than your own are included in photo.</a:t>
            </a:r>
            <a:endParaRPr lang="en-US" sz="1200" b="0" strike="noStrike" spc="-1">
              <a:latin typeface="Arial"/>
            </a:endParaRPr>
          </a:p>
          <a:p>
            <a:pPr marL="190440" algn="just">
              <a:lnSpc>
                <a:spcPct val="100000"/>
              </a:lnSpc>
              <a:spcBef>
                <a:spcPts val="465"/>
              </a:spcBef>
            </a:pPr>
            <a:endParaRPr lang="en-US" sz="1200" b="0" strike="noStrike" spc="-1">
              <a:latin typeface="Arial"/>
            </a:endParaRPr>
          </a:p>
          <a:p>
            <a:pPr marL="190440">
              <a:lnSpc>
                <a:spcPct val="100000"/>
              </a:lnSpc>
            </a:pPr>
            <a:r>
              <a:rPr lang="en-US" sz="1200" b="1" strike="noStrike" spc="-1">
                <a:solidFill>
                  <a:srgbClr val="000000"/>
                </a:solidFill>
                <a:latin typeface="Open Sans Light"/>
                <a:ea typeface="Open Sans Light"/>
              </a:rPr>
              <a:t>Parents will receive 1 verbal warning, 1 written warning, and then asked to leave if they cannot follow or abide the Parent Handbook and rules of BDA.</a:t>
            </a:r>
            <a:endParaRPr lang="en-US" sz="1200" b="0" strike="noStrike" spc="-1">
              <a:latin typeface="Arial"/>
            </a:endParaRPr>
          </a:p>
          <a:p>
            <a:pPr>
              <a:lnSpc>
                <a:spcPct val="100000"/>
              </a:lnSpc>
            </a:pPr>
            <a:r>
              <a:rPr lang="en-US" sz="1200" b="1" strike="noStrike" spc="-1">
                <a:solidFill>
                  <a:srgbClr val="000000"/>
                </a:solidFill>
                <a:latin typeface="Open Sans Light"/>
                <a:ea typeface="Open Sans Light"/>
              </a:rPr>
              <a:t> </a:t>
            </a:r>
            <a:endParaRPr lang="en-US" sz="1200" b="0" strike="noStrike" spc="-1">
              <a:latin typeface="Arial"/>
            </a:endParaRPr>
          </a:p>
          <a:p>
            <a:pPr marL="647640">
              <a:lnSpc>
                <a:spcPct val="100000"/>
              </a:lnSpc>
            </a:pPr>
            <a:r>
              <a:rPr lang="en-US" sz="1200" b="1" strike="noStrike" spc="-1">
                <a:solidFill>
                  <a:srgbClr val="000000"/>
                </a:solidFill>
                <a:latin typeface="Open Sans Light"/>
                <a:ea typeface="Open Sans Light"/>
              </a:rPr>
              <a:t>What we as providers expect from you, the parent:</a:t>
            </a:r>
            <a:endParaRPr lang="en-US" sz="1200" b="0" strike="noStrike" spc="-1">
              <a:latin typeface="Arial"/>
            </a:endParaRPr>
          </a:p>
          <a:p>
            <a:pPr marL="647640" algn="just">
              <a:lnSpc>
                <a:spcPct val="100000"/>
              </a:lnSpc>
              <a:spcBef>
                <a:spcPts val="1395"/>
              </a:spcBef>
            </a:pPr>
            <a:r>
              <a:rPr lang="en-US" sz="1200" b="1" u="sng" strike="noStrike" spc="-1">
                <a:solidFill>
                  <a:srgbClr val="000000"/>
                </a:solidFill>
                <a:uFill>
                  <a:solidFill>
                    <a:srgbClr val="000000"/>
                  </a:solidFill>
                </a:uFill>
                <a:latin typeface="Open Sans Light"/>
                <a:ea typeface="Open Sans Light"/>
              </a:rPr>
              <a:t>Open communication</a:t>
            </a:r>
            <a:r>
              <a:rPr lang="en-US" sz="1200" b="0" strike="noStrike" spc="-1">
                <a:solidFill>
                  <a:srgbClr val="000000"/>
                </a:solidFill>
                <a:latin typeface="Open Sans Light"/>
                <a:ea typeface="Open Sans Light"/>
              </a:rPr>
              <a:t>. Explain clearly and carefully your wishes and expectations about how your child will be cared for. Also provide updates on problems and progress that your child is making. Good communication helps us work together in the best interest of your child.</a:t>
            </a:r>
            <a:endParaRPr lang="en-US" sz="1200" b="0" strike="noStrike" spc="-1">
              <a:latin typeface="Arial"/>
            </a:endParaRPr>
          </a:p>
          <a:p>
            <a:pPr>
              <a:lnSpc>
                <a:spcPct val="100000"/>
              </a:lnSpc>
              <a:spcBef>
                <a:spcPts val="11"/>
              </a:spcBef>
            </a:pPr>
            <a:r>
              <a:rPr lang="en-US" sz="1200" b="0" strike="noStrike" spc="-1">
                <a:solidFill>
                  <a:srgbClr val="000000"/>
                </a:solidFill>
                <a:latin typeface="Open Sans Light"/>
                <a:ea typeface="Open Sans Light"/>
              </a:rPr>
              <a:t> </a:t>
            </a:r>
            <a:endParaRPr lang="en-US" sz="1200" b="0" strike="noStrike" spc="-1">
              <a:latin typeface="Arial"/>
            </a:endParaRPr>
          </a:p>
          <a:p>
            <a:pPr marL="647640">
              <a:lnSpc>
                <a:spcPct val="100000"/>
              </a:lnSpc>
            </a:pPr>
            <a:r>
              <a:rPr lang="en-US" sz="1200" b="1" u="sng" strike="noStrike" spc="-1">
                <a:solidFill>
                  <a:srgbClr val="000000"/>
                </a:solidFill>
                <a:uFill>
                  <a:solidFill>
                    <a:srgbClr val="000000"/>
                  </a:solidFill>
                </a:uFill>
                <a:latin typeface="Open Sans Light"/>
                <a:ea typeface="Open Sans Light"/>
              </a:rPr>
              <a:t>Agreement on Terms or Arrangements.</a:t>
            </a:r>
            <a:r>
              <a:rPr lang="en-US" sz="1200" b="1" strike="noStrike" spc="-1">
                <a:solidFill>
                  <a:srgbClr val="000000"/>
                </a:solidFill>
                <a:latin typeface="Open Sans Light"/>
                <a:ea typeface="Open Sans Light"/>
              </a:rPr>
              <a:t> </a:t>
            </a:r>
            <a:r>
              <a:rPr lang="en-US" sz="1200" b="0" strike="noStrike" spc="-1">
                <a:solidFill>
                  <a:srgbClr val="000000"/>
                </a:solidFill>
                <a:latin typeface="Open Sans Light"/>
                <a:ea typeface="Open Sans Light"/>
              </a:rPr>
              <a:t>You should fully understand the terms of the contract and the policies and procedures that you as the parent are agreeing to.</a:t>
            </a:r>
            <a:endParaRPr lang="en-US" sz="1200" b="0" strike="noStrike" spc="-1">
              <a:latin typeface="Arial"/>
            </a:endParaRPr>
          </a:p>
          <a:p>
            <a:pPr>
              <a:lnSpc>
                <a:spcPct val="100000"/>
              </a:lnSpc>
              <a:spcBef>
                <a:spcPts val="14"/>
              </a:spcBef>
            </a:pPr>
            <a:r>
              <a:rPr lang="en-US" sz="1200" b="0" strike="noStrike" spc="-1">
                <a:solidFill>
                  <a:srgbClr val="000000"/>
                </a:solidFill>
                <a:latin typeface="Open Sans Light"/>
                <a:ea typeface="Open Sans Light"/>
              </a:rPr>
              <a:t> </a:t>
            </a:r>
            <a:endParaRPr lang="en-US" sz="1200" b="0" strike="noStrike" spc="-1">
              <a:latin typeface="Arial"/>
            </a:endParaRPr>
          </a:p>
          <a:p>
            <a:pPr marL="647640">
              <a:lnSpc>
                <a:spcPct val="100000"/>
              </a:lnSpc>
            </a:pPr>
            <a:r>
              <a:rPr lang="en-US" sz="1200" b="1" u="sng" strike="noStrike" spc="-1">
                <a:solidFill>
                  <a:srgbClr val="000000"/>
                </a:solidFill>
                <a:uFill>
                  <a:solidFill>
                    <a:srgbClr val="000000"/>
                  </a:solidFill>
                </a:uFill>
                <a:latin typeface="Open Sans Light"/>
                <a:ea typeface="Open Sans Light"/>
              </a:rPr>
              <a:t>Honesty and Trust.</a:t>
            </a:r>
            <a:r>
              <a:rPr lang="en-US" sz="1200" b="1" strike="noStrike" spc="-1">
                <a:solidFill>
                  <a:srgbClr val="000000"/>
                </a:solidFill>
                <a:latin typeface="Open Sans Light"/>
                <a:ea typeface="Open Sans Light"/>
              </a:rPr>
              <a:t> </a:t>
            </a:r>
            <a:r>
              <a:rPr lang="en-US" sz="1200" b="0" strike="noStrike" spc="-1">
                <a:solidFill>
                  <a:srgbClr val="000000"/>
                </a:solidFill>
                <a:latin typeface="Open Sans Light"/>
                <a:ea typeface="Open Sans Light"/>
              </a:rPr>
              <a:t>This includes being honest about how you believe the arrangement is working. Although you need to be vigilant in order to safeguard your child, you should trust BDA as your childcare provider to do the best for your child. Show you trust by asking questions if problems develop.</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647640">
              <a:lnSpc>
                <a:spcPct val="100000"/>
              </a:lnSpc>
              <a:spcBef>
                <a:spcPts val="445"/>
              </a:spcBef>
            </a:pPr>
            <a:r>
              <a:rPr lang="en-US" sz="1200" b="1" u="sng" strike="noStrike" spc="-1">
                <a:solidFill>
                  <a:srgbClr val="000000"/>
                </a:solidFill>
                <a:uFill>
                  <a:solidFill>
                    <a:srgbClr val="000000"/>
                  </a:solidFill>
                </a:uFill>
                <a:latin typeface="Open Sans Light"/>
                <a:ea typeface="Open Sans Light"/>
              </a:rPr>
              <a:t>Respect.</a:t>
            </a:r>
            <a:r>
              <a:rPr lang="en-US" sz="1200" b="1" strike="noStrike" spc="-1">
                <a:solidFill>
                  <a:srgbClr val="000000"/>
                </a:solidFill>
                <a:latin typeface="Open Sans Light"/>
                <a:ea typeface="Open Sans Light"/>
              </a:rPr>
              <a:t> </a:t>
            </a:r>
            <a:r>
              <a:rPr lang="en-US" sz="1200" b="0" strike="noStrike" spc="-1">
                <a:solidFill>
                  <a:srgbClr val="000000"/>
                </a:solidFill>
                <a:latin typeface="Open Sans Light"/>
                <a:ea typeface="Open Sans Light"/>
              </a:rPr>
              <a:t>It is our goal to work together with parents in mutual respect for the growth and development of your children. We are knowledgeable teachers that take our jobs serious and strive to put your children's well- being first.</a:t>
            </a:r>
            <a:endParaRPr lang="en-US" sz="1200" b="0" strike="noStrike" spc="-1">
              <a:latin typeface="Arial"/>
            </a:endParaRPr>
          </a:p>
          <a:p>
            <a:pPr marL="190440" algn="just">
              <a:lnSpc>
                <a:spcPct val="100000"/>
              </a:lnSpc>
              <a:spcBef>
                <a:spcPts val="465"/>
              </a:spcBef>
            </a:pPr>
            <a:endParaRPr lang="en-US" sz="1200" b="0" strike="noStrike" spc="-1">
              <a:latin typeface="Arial"/>
            </a:endParaRPr>
          </a:p>
          <a:p>
            <a:pPr marL="190440" algn="just">
              <a:lnSpc>
                <a:spcPct val="100000"/>
              </a:lnSpc>
            </a:pPr>
            <a:endParaRPr lang="en-US" sz="12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 name="Group 1"/>
          <p:cNvGrpSpPr/>
          <p:nvPr/>
        </p:nvGrpSpPr>
        <p:grpSpPr>
          <a:xfrm>
            <a:off x="0" y="0"/>
            <a:ext cx="7772040" cy="10058040"/>
            <a:chOff x="0" y="0"/>
            <a:chExt cx="7772040" cy="10058040"/>
          </a:xfrm>
        </p:grpSpPr>
        <p:sp>
          <p:nvSpPr>
            <p:cNvPr id="348"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49" name="Group 3"/>
          <p:cNvGrpSpPr/>
          <p:nvPr/>
        </p:nvGrpSpPr>
        <p:grpSpPr>
          <a:xfrm>
            <a:off x="1191240" y="205560"/>
            <a:ext cx="5390640" cy="631800"/>
            <a:chOff x="1191240" y="205560"/>
            <a:chExt cx="5390640" cy="631800"/>
          </a:xfrm>
        </p:grpSpPr>
        <p:sp>
          <p:nvSpPr>
            <p:cNvPr id="350" name="CustomShape 4"/>
            <p:cNvSpPr/>
            <p:nvPr/>
          </p:nvSpPr>
          <p:spPr>
            <a:xfrm>
              <a:off x="1191240" y="205560"/>
              <a:ext cx="5390640" cy="631800"/>
            </a:xfrm>
            <a:custGeom>
              <a:avLst/>
              <a:gdLst/>
              <a:ahLst/>
              <a:cxnLst/>
              <a:rect l="l" t="t" r="r" b="b"/>
              <a:pathLst>
                <a:path w="5662756" h="2628346">
                  <a:moveTo>
                    <a:pt x="60960" y="269240"/>
                  </a:moveTo>
                  <a:cubicBezTo>
                    <a:pt x="60960" y="154940"/>
                    <a:pt x="153670" y="62230"/>
                    <a:pt x="267970" y="62230"/>
                  </a:cubicBezTo>
                  <a:lnTo>
                    <a:pt x="642544" y="62230"/>
                  </a:lnTo>
                  <a:lnTo>
                    <a:pt x="642544" y="0"/>
                  </a:lnTo>
                  <a:lnTo>
                    <a:pt x="269240" y="0"/>
                  </a:lnTo>
                  <a:cubicBezTo>
                    <a:pt x="120650" y="0"/>
                    <a:pt x="0" y="120650"/>
                    <a:pt x="0" y="269240"/>
                  </a:cubicBezTo>
                  <a:lnTo>
                    <a:pt x="0" y="528419"/>
                  </a:lnTo>
                  <a:lnTo>
                    <a:pt x="60960" y="528419"/>
                  </a:lnTo>
                  <a:lnTo>
                    <a:pt x="60960" y="269240"/>
                  </a:lnTo>
                  <a:close/>
                  <a:moveTo>
                    <a:pt x="157480" y="387350"/>
                  </a:moveTo>
                  <a:cubicBezTo>
                    <a:pt x="157480" y="260350"/>
                    <a:pt x="260350" y="157480"/>
                    <a:pt x="387350" y="157480"/>
                  </a:cubicBezTo>
                  <a:lnTo>
                    <a:pt x="642544" y="157480"/>
                  </a:lnTo>
                  <a:lnTo>
                    <a:pt x="642544" y="140970"/>
                  </a:lnTo>
                  <a:lnTo>
                    <a:pt x="387350" y="140970"/>
                  </a:lnTo>
                  <a:cubicBezTo>
                    <a:pt x="251460" y="140970"/>
                    <a:pt x="140970" y="251460"/>
                    <a:pt x="140970" y="387350"/>
                  </a:cubicBezTo>
                  <a:lnTo>
                    <a:pt x="140970" y="528060"/>
                  </a:lnTo>
                  <a:lnTo>
                    <a:pt x="157480" y="528060"/>
                  </a:lnTo>
                  <a:lnTo>
                    <a:pt x="157480" y="387350"/>
                  </a:lnTo>
                  <a:close/>
                  <a:moveTo>
                    <a:pt x="0" y="528060"/>
                  </a:moveTo>
                  <a:lnTo>
                    <a:pt x="60960" y="528060"/>
                  </a:lnTo>
                  <a:lnTo>
                    <a:pt x="60960" y="2020016"/>
                  </a:lnTo>
                  <a:lnTo>
                    <a:pt x="0" y="2020016"/>
                  </a:lnTo>
                  <a:lnTo>
                    <a:pt x="0" y="528060"/>
                  </a:lnTo>
                  <a:close/>
                  <a:moveTo>
                    <a:pt x="142240" y="528060"/>
                  </a:moveTo>
                  <a:lnTo>
                    <a:pt x="158750" y="528060"/>
                  </a:lnTo>
                  <a:lnTo>
                    <a:pt x="158750" y="2020016"/>
                  </a:lnTo>
                  <a:lnTo>
                    <a:pt x="142240" y="2020016"/>
                  </a:lnTo>
                  <a:lnTo>
                    <a:pt x="142240" y="528060"/>
                  </a:lnTo>
                  <a:close/>
                  <a:moveTo>
                    <a:pt x="269240" y="2566116"/>
                  </a:moveTo>
                  <a:cubicBezTo>
                    <a:pt x="154940" y="2566116"/>
                    <a:pt x="62230" y="2473406"/>
                    <a:pt x="62230" y="2359106"/>
                  </a:cubicBezTo>
                  <a:lnTo>
                    <a:pt x="62230" y="2020016"/>
                  </a:lnTo>
                  <a:lnTo>
                    <a:pt x="0" y="2020016"/>
                  </a:lnTo>
                  <a:lnTo>
                    <a:pt x="0" y="2359106"/>
                  </a:lnTo>
                  <a:cubicBezTo>
                    <a:pt x="0" y="2507696"/>
                    <a:pt x="120650" y="2628346"/>
                    <a:pt x="269240" y="2628346"/>
                  </a:cubicBezTo>
                  <a:lnTo>
                    <a:pt x="644493" y="2628346"/>
                  </a:lnTo>
                  <a:lnTo>
                    <a:pt x="644493" y="2566116"/>
                  </a:lnTo>
                  <a:lnTo>
                    <a:pt x="269240" y="2566116"/>
                  </a:lnTo>
                  <a:close/>
                  <a:moveTo>
                    <a:pt x="387350" y="2469596"/>
                  </a:moveTo>
                  <a:cubicBezTo>
                    <a:pt x="260350" y="2469596"/>
                    <a:pt x="157480" y="2366725"/>
                    <a:pt x="157480" y="2239725"/>
                  </a:cubicBezTo>
                  <a:lnTo>
                    <a:pt x="157480" y="2020016"/>
                  </a:lnTo>
                  <a:lnTo>
                    <a:pt x="140970" y="2020016"/>
                  </a:lnTo>
                  <a:lnTo>
                    <a:pt x="140970" y="2239726"/>
                  </a:lnTo>
                  <a:cubicBezTo>
                    <a:pt x="140970" y="2375616"/>
                    <a:pt x="251460" y="2486106"/>
                    <a:pt x="387350" y="2486106"/>
                  </a:cubicBezTo>
                  <a:lnTo>
                    <a:pt x="642544" y="2486106"/>
                  </a:lnTo>
                  <a:lnTo>
                    <a:pt x="642544" y="2469596"/>
                  </a:lnTo>
                  <a:lnTo>
                    <a:pt x="387350" y="2469596"/>
                  </a:lnTo>
                  <a:close/>
                  <a:moveTo>
                    <a:pt x="642544" y="2566116"/>
                  </a:moveTo>
                  <a:lnTo>
                    <a:pt x="4825093" y="2566116"/>
                  </a:lnTo>
                  <a:lnTo>
                    <a:pt x="4825093" y="2627075"/>
                  </a:lnTo>
                  <a:lnTo>
                    <a:pt x="642544" y="2627075"/>
                  </a:lnTo>
                  <a:lnTo>
                    <a:pt x="642544" y="2566116"/>
                  </a:lnTo>
                  <a:close/>
                  <a:moveTo>
                    <a:pt x="642544" y="2469596"/>
                  </a:moveTo>
                  <a:lnTo>
                    <a:pt x="4825093" y="2469596"/>
                  </a:lnTo>
                  <a:lnTo>
                    <a:pt x="4825093" y="2486106"/>
                  </a:lnTo>
                  <a:lnTo>
                    <a:pt x="642544" y="2486106"/>
                  </a:lnTo>
                  <a:lnTo>
                    <a:pt x="642544" y="2469596"/>
                  </a:lnTo>
                  <a:close/>
                  <a:moveTo>
                    <a:pt x="5600526" y="2020016"/>
                  </a:moveTo>
                  <a:lnTo>
                    <a:pt x="5600526" y="2359106"/>
                  </a:lnTo>
                  <a:cubicBezTo>
                    <a:pt x="5600526" y="2473406"/>
                    <a:pt x="5507816" y="2566116"/>
                    <a:pt x="5393516" y="2566116"/>
                  </a:cubicBezTo>
                  <a:lnTo>
                    <a:pt x="4825093" y="2566116"/>
                  </a:lnTo>
                  <a:lnTo>
                    <a:pt x="4825093" y="2627076"/>
                  </a:lnTo>
                  <a:lnTo>
                    <a:pt x="5393516" y="2627076"/>
                  </a:lnTo>
                  <a:cubicBezTo>
                    <a:pt x="5542106" y="2627076"/>
                    <a:pt x="5662756" y="2506426"/>
                    <a:pt x="5662756" y="2357836"/>
                  </a:cubicBezTo>
                  <a:lnTo>
                    <a:pt x="5662756" y="2020016"/>
                  </a:lnTo>
                  <a:lnTo>
                    <a:pt x="5600526" y="2020016"/>
                  </a:lnTo>
                  <a:close/>
                  <a:moveTo>
                    <a:pt x="5504006" y="2239726"/>
                  </a:moveTo>
                  <a:cubicBezTo>
                    <a:pt x="5504006" y="2366726"/>
                    <a:pt x="5401136" y="2469596"/>
                    <a:pt x="5274136" y="2469596"/>
                  </a:cubicBezTo>
                  <a:lnTo>
                    <a:pt x="4825093" y="2469596"/>
                  </a:lnTo>
                  <a:lnTo>
                    <a:pt x="4825093" y="2486106"/>
                  </a:lnTo>
                  <a:lnTo>
                    <a:pt x="5274136" y="2486106"/>
                  </a:lnTo>
                  <a:cubicBezTo>
                    <a:pt x="5410026" y="2486106"/>
                    <a:pt x="5520516" y="2375616"/>
                    <a:pt x="5520516" y="2239726"/>
                  </a:cubicBezTo>
                  <a:lnTo>
                    <a:pt x="5520516" y="2020016"/>
                  </a:lnTo>
                  <a:lnTo>
                    <a:pt x="5504006" y="2020016"/>
                  </a:lnTo>
                  <a:lnTo>
                    <a:pt x="5504006" y="2239726"/>
                  </a:lnTo>
                  <a:close/>
                  <a:moveTo>
                    <a:pt x="5600526" y="528060"/>
                  </a:moveTo>
                  <a:lnTo>
                    <a:pt x="5661486" y="528060"/>
                  </a:lnTo>
                  <a:lnTo>
                    <a:pt x="5661486" y="2020016"/>
                  </a:lnTo>
                  <a:lnTo>
                    <a:pt x="5600526" y="2020016"/>
                  </a:lnTo>
                  <a:lnTo>
                    <a:pt x="5600526" y="528060"/>
                  </a:lnTo>
                  <a:close/>
                  <a:moveTo>
                    <a:pt x="5504006" y="528060"/>
                  </a:moveTo>
                  <a:lnTo>
                    <a:pt x="5520516" y="528060"/>
                  </a:lnTo>
                  <a:lnTo>
                    <a:pt x="5520516" y="2020016"/>
                  </a:lnTo>
                  <a:lnTo>
                    <a:pt x="5504006" y="2020016"/>
                  </a:lnTo>
                  <a:lnTo>
                    <a:pt x="5504006" y="528060"/>
                  </a:lnTo>
                  <a:close/>
                  <a:moveTo>
                    <a:pt x="5393516" y="60960"/>
                  </a:moveTo>
                  <a:cubicBezTo>
                    <a:pt x="5507816" y="60960"/>
                    <a:pt x="5600526" y="153670"/>
                    <a:pt x="5600526" y="267970"/>
                  </a:cubicBezTo>
                  <a:lnTo>
                    <a:pt x="5600526" y="528060"/>
                  </a:lnTo>
                  <a:lnTo>
                    <a:pt x="5661486" y="528060"/>
                  </a:lnTo>
                  <a:lnTo>
                    <a:pt x="5661486" y="269240"/>
                  </a:lnTo>
                  <a:cubicBezTo>
                    <a:pt x="5661486" y="120650"/>
                    <a:pt x="5540836" y="0"/>
                    <a:pt x="5392246" y="0"/>
                  </a:cubicBezTo>
                  <a:lnTo>
                    <a:pt x="4823144" y="0"/>
                  </a:lnTo>
                  <a:lnTo>
                    <a:pt x="4823144" y="60960"/>
                  </a:lnTo>
                  <a:lnTo>
                    <a:pt x="5393516" y="60960"/>
                  </a:lnTo>
                  <a:close/>
                  <a:moveTo>
                    <a:pt x="5274136" y="142240"/>
                  </a:moveTo>
                  <a:lnTo>
                    <a:pt x="4825093" y="142240"/>
                  </a:lnTo>
                  <a:lnTo>
                    <a:pt x="4825093" y="158750"/>
                  </a:lnTo>
                  <a:lnTo>
                    <a:pt x="5274136" y="158750"/>
                  </a:lnTo>
                  <a:cubicBezTo>
                    <a:pt x="5401136" y="158750"/>
                    <a:pt x="5504006" y="261620"/>
                    <a:pt x="5504006" y="388620"/>
                  </a:cubicBezTo>
                  <a:lnTo>
                    <a:pt x="5504006" y="528419"/>
                  </a:lnTo>
                  <a:lnTo>
                    <a:pt x="5520516" y="528419"/>
                  </a:lnTo>
                  <a:lnTo>
                    <a:pt x="5520516" y="387350"/>
                  </a:lnTo>
                  <a:cubicBezTo>
                    <a:pt x="5520516" y="251460"/>
                    <a:pt x="5410026" y="142240"/>
                    <a:pt x="5274136" y="142240"/>
                  </a:cubicBezTo>
                  <a:close/>
                  <a:moveTo>
                    <a:pt x="642544" y="0"/>
                  </a:moveTo>
                  <a:lnTo>
                    <a:pt x="4825093" y="0"/>
                  </a:lnTo>
                  <a:lnTo>
                    <a:pt x="4825093" y="60960"/>
                  </a:lnTo>
                  <a:lnTo>
                    <a:pt x="642544" y="60960"/>
                  </a:lnTo>
                  <a:lnTo>
                    <a:pt x="642544" y="0"/>
                  </a:lnTo>
                  <a:close/>
                  <a:moveTo>
                    <a:pt x="642544" y="142240"/>
                  </a:moveTo>
                  <a:lnTo>
                    <a:pt x="4825093" y="142240"/>
                  </a:lnTo>
                  <a:lnTo>
                    <a:pt x="4825093" y="158750"/>
                  </a:lnTo>
                  <a:lnTo>
                    <a:pt x="642544" y="158750"/>
                  </a:lnTo>
                  <a:lnTo>
                    <a:pt x="642544"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351" name="CustomShape 5"/>
          <p:cNvSpPr/>
          <p:nvPr/>
        </p:nvSpPr>
        <p:spPr>
          <a:xfrm>
            <a:off x="1377000" y="327240"/>
            <a:ext cx="5254920" cy="432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ARRIVAL AND DEPARTURE</a:t>
            </a:r>
            <a:endParaRPr lang="en-US" sz="2429" b="0" strike="noStrike" spc="-1">
              <a:latin typeface="Arial"/>
            </a:endParaRPr>
          </a:p>
        </p:txBody>
      </p:sp>
      <p:grpSp>
        <p:nvGrpSpPr>
          <p:cNvPr id="352" name="Group 6"/>
          <p:cNvGrpSpPr/>
          <p:nvPr/>
        </p:nvGrpSpPr>
        <p:grpSpPr>
          <a:xfrm>
            <a:off x="259200" y="1068480"/>
            <a:ext cx="2233800" cy="367200"/>
            <a:chOff x="259200" y="1068480"/>
            <a:chExt cx="2233800" cy="367200"/>
          </a:xfrm>
        </p:grpSpPr>
        <p:sp>
          <p:nvSpPr>
            <p:cNvPr id="353" name="CustomShape 7"/>
            <p:cNvSpPr/>
            <p:nvPr/>
          </p:nvSpPr>
          <p:spPr>
            <a:xfrm>
              <a:off x="259200" y="1068480"/>
              <a:ext cx="2233800" cy="367200"/>
            </a:xfrm>
            <a:custGeom>
              <a:avLst/>
              <a:gdLst/>
              <a:ahLst/>
              <a:cxnLst/>
              <a:rect l="l" t="t" r="r" b="b"/>
              <a:pathLst>
                <a:path w="7886184" h="1297962">
                  <a:moveTo>
                    <a:pt x="60960" y="269240"/>
                  </a:moveTo>
                  <a:cubicBezTo>
                    <a:pt x="60960" y="154940"/>
                    <a:pt x="153670" y="62230"/>
                    <a:pt x="267970" y="62230"/>
                  </a:cubicBezTo>
                  <a:lnTo>
                    <a:pt x="706467" y="62230"/>
                  </a:lnTo>
                  <a:lnTo>
                    <a:pt x="70646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6467" y="157480"/>
                  </a:lnTo>
                  <a:lnTo>
                    <a:pt x="70646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9343" y="1297962"/>
                  </a:lnTo>
                  <a:lnTo>
                    <a:pt x="70934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6467" y="1155722"/>
                  </a:lnTo>
                  <a:lnTo>
                    <a:pt x="706467" y="1139212"/>
                  </a:lnTo>
                  <a:lnTo>
                    <a:pt x="387350" y="1139212"/>
                  </a:lnTo>
                  <a:close/>
                  <a:moveTo>
                    <a:pt x="706467" y="1235732"/>
                  </a:moveTo>
                  <a:lnTo>
                    <a:pt x="6876206" y="1235732"/>
                  </a:lnTo>
                  <a:lnTo>
                    <a:pt x="6876206" y="1296691"/>
                  </a:lnTo>
                  <a:lnTo>
                    <a:pt x="706467" y="1296691"/>
                  </a:lnTo>
                  <a:lnTo>
                    <a:pt x="706467" y="1235732"/>
                  </a:lnTo>
                  <a:close/>
                  <a:moveTo>
                    <a:pt x="706467" y="1139211"/>
                  </a:moveTo>
                  <a:lnTo>
                    <a:pt x="6876206" y="1139211"/>
                  </a:lnTo>
                  <a:lnTo>
                    <a:pt x="6876206" y="1155722"/>
                  </a:lnTo>
                  <a:lnTo>
                    <a:pt x="706467" y="1155722"/>
                  </a:lnTo>
                  <a:lnTo>
                    <a:pt x="706467" y="1139211"/>
                  </a:lnTo>
                  <a:close/>
                  <a:moveTo>
                    <a:pt x="7823953" y="689632"/>
                  </a:moveTo>
                  <a:lnTo>
                    <a:pt x="7823953" y="1028722"/>
                  </a:lnTo>
                  <a:cubicBezTo>
                    <a:pt x="7823953" y="1143022"/>
                    <a:pt x="7731244" y="1235732"/>
                    <a:pt x="7616944" y="1235732"/>
                  </a:cubicBezTo>
                  <a:lnTo>
                    <a:pt x="6876206" y="1235732"/>
                  </a:lnTo>
                  <a:lnTo>
                    <a:pt x="6876206" y="1296692"/>
                  </a:lnTo>
                  <a:lnTo>
                    <a:pt x="7616944" y="1296692"/>
                  </a:lnTo>
                  <a:cubicBezTo>
                    <a:pt x="7765534" y="1296692"/>
                    <a:pt x="7886184" y="1176042"/>
                    <a:pt x="7886184" y="1027452"/>
                  </a:cubicBezTo>
                  <a:lnTo>
                    <a:pt x="7886184" y="689632"/>
                  </a:lnTo>
                  <a:lnTo>
                    <a:pt x="7823954" y="689632"/>
                  </a:lnTo>
                  <a:close/>
                  <a:moveTo>
                    <a:pt x="7727434" y="909342"/>
                  </a:moveTo>
                  <a:cubicBezTo>
                    <a:pt x="7727434" y="1036342"/>
                    <a:pt x="7624564" y="1139212"/>
                    <a:pt x="7497564" y="1139212"/>
                  </a:cubicBezTo>
                  <a:lnTo>
                    <a:pt x="6876206" y="1139212"/>
                  </a:lnTo>
                  <a:lnTo>
                    <a:pt x="6876206" y="1155722"/>
                  </a:lnTo>
                  <a:lnTo>
                    <a:pt x="7497564" y="1155722"/>
                  </a:lnTo>
                  <a:cubicBezTo>
                    <a:pt x="7633453" y="1155722"/>
                    <a:pt x="7743944" y="1045232"/>
                    <a:pt x="7743944" y="909342"/>
                  </a:cubicBezTo>
                  <a:lnTo>
                    <a:pt x="7743944" y="689632"/>
                  </a:lnTo>
                  <a:lnTo>
                    <a:pt x="7727434" y="689632"/>
                  </a:lnTo>
                  <a:lnTo>
                    <a:pt x="7727434" y="909342"/>
                  </a:lnTo>
                  <a:close/>
                  <a:moveTo>
                    <a:pt x="7823953" y="510108"/>
                  </a:moveTo>
                  <a:lnTo>
                    <a:pt x="7884914" y="510108"/>
                  </a:lnTo>
                  <a:lnTo>
                    <a:pt x="7884914" y="689632"/>
                  </a:lnTo>
                  <a:lnTo>
                    <a:pt x="7823953" y="689632"/>
                  </a:lnTo>
                  <a:lnTo>
                    <a:pt x="7823953" y="510108"/>
                  </a:lnTo>
                  <a:close/>
                  <a:moveTo>
                    <a:pt x="7727434" y="510108"/>
                  </a:moveTo>
                  <a:lnTo>
                    <a:pt x="7743944" y="510108"/>
                  </a:lnTo>
                  <a:lnTo>
                    <a:pt x="7743944" y="689632"/>
                  </a:lnTo>
                  <a:lnTo>
                    <a:pt x="7727434" y="689632"/>
                  </a:lnTo>
                  <a:lnTo>
                    <a:pt x="7727434" y="510108"/>
                  </a:lnTo>
                  <a:close/>
                  <a:moveTo>
                    <a:pt x="7616944" y="60960"/>
                  </a:moveTo>
                  <a:cubicBezTo>
                    <a:pt x="7731244" y="60960"/>
                    <a:pt x="7823953" y="153670"/>
                    <a:pt x="7823953" y="267970"/>
                  </a:cubicBezTo>
                  <a:lnTo>
                    <a:pt x="7823953" y="510108"/>
                  </a:lnTo>
                  <a:lnTo>
                    <a:pt x="7884914" y="510108"/>
                  </a:lnTo>
                  <a:lnTo>
                    <a:pt x="7884914" y="269240"/>
                  </a:lnTo>
                  <a:cubicBezTo>
                    <a:pt x="7884914" y="120650"/>
                    <a:pt x="7764264" y="0"/>
                    <a:pt x="7615674" y="0"/>
                  </a:cubicBezTo>
                  <a:lnTo>
                    <a:pt x="6873329" y="0"/>
                  </a:lnTo>
                  <a:lnTo>
                    <a:pt x="6873329" y="60960"/>
                  </a:lnTo>
                  <a:lnTo>
                    <a:pt x="7616944" y="60960"/>
                  </a:lnTo>
                  <a:close/>
                  <a:moveTo>
                    <a:pt x="7497564" y="142240"/>
                  </a:moveTo>
                  <a:lnTo>
                    <a:pt x="6876206" y="142240"/>
                  </a:lnTo>
                  <a:lnTo>
                    <a:pt x="6876206" y="158750"/>
                  </a:lnTo>
                  <a:lnTo>
                    <a:pt x="7497564" y="158750"/>
                  </a:lnTo>
                  <a:cubicBezTo>
                    <a:pt x="7624564" y="158750"/>
                    <a:pt x="7727434" y="261620"/>
                    <a:pt x="7727434" y="388620"/>
                  </a:cubicBezTo>
                  <a:lnTo>
                    <a:pt x="7727434" y="510146"/>
                  </a:lnTo>
                  <a:lnTo>
                    <a:pt x="7743944" y="510146"/>
                  </a:lnTo>
                  <a:lnTo>
                    <a:pt x="7743944" y="387350"/>
                  </a:lnTo>
                  <a:cubicBezTo>
                    <a:pt x="7743944" y="251460"/>
                    <a:pt x="7633454" y="142240"/>
                    <a:pt x="7497564" y="142240"/>
                  </a:cubicBezTo>
                  <a:close/>
                  <a:moveTo>
                    <a:pt x="706467" y="0"/>
                  </a:moveTo>
                  <a:lnTo>
                    <a:pt x="6876206" y="0"/>
                  </a:lnTo>
                  <a:lnTo>
                    <a:pt x="6876206" y="60960"/>
                  </a:lnTo>
                  <a:lnTo>
                    <a:pt x="706467" y="60960"/>
                  </a:lnTo>
                  <a:lnTo>
                    <a:pt x="706467" y="0"/>
                  </a:lnTo>
                  <a:close/>
                  <a:moveTo>
                    <a:pt x="706467" y="142240"/>
                  </a:moveTo>
                  <a:lnTo>
                    <a:pt x="6876206" y="142240"/>
                  </a:lnTo>
                  <a:lnTo>
                    <a:pt x="6876206" y="158750"/>
                  </a:lnTo>
                  <a:lnTo>
                    <a:pt x="706467" y="158750"/>
                  </a:lnTo>
                  <a:lnTo>
                    <a:pt x="70646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54" name="CustomShape 8"/>
          <p:cNvSpPr/>
          <p:nvPr/>
        </p:nvSpPr>
        <p:spPr>
          <a:xfrm>
            <a:off x="362160" y="1164960"/>
            <a:ext cx="202788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ARRIVAL PROCEDURE</a:t>
            </a:r>
            <a:endParaRPr lang="en-US" sz="1400" b="0" strike="noStrike" spc="-1">
              <a:latin typeface="Arial"/>
            </a:endParaRPr>
          </a:p>
        </p:txBody>
      </p:sp>
      <p:sp>
        <p:nvSpPr>
          <p:cNvPr id="355" name="CustomShape 9"/>
          <p:cNvSpPr/>
          <p:nvPr/>
        </p:nvSpPr>
        <p:spPr>
          <a:xfrm>
            <a:off x="-33120" y="1532520"/>
            <a:ext cx="7772040" cy="527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just">
              <a:lnSpc>
                <a:spcPct val="100000"/>
              </a:lnSpc>
            </a:pPr>
            <a:r>
              <a:rPr lang="en-US" sz="1100" b="0" strike="noStrike" spc="-1">
                <a:solidFill>
                  <a:srgbClr val="000000"/>
                </a:solidFill>
                <a:latin typeface="Open Sans Light"/>
                <a:ea typeface="Open Sans Light"/>
              </a:rPr>
              <a:t>Upon arrival at BDA, the parents or the adult dropping the child off must sign the </a:t>
            </a:r>
            <a:r>
              <a:rPr lang="en-US" sz="1100" b="0" strike="noStrike" spc="-21">
                <a:solidFill>
                  <a:srgbClr val="000000"/>
                </a:solidFill>
                <a:latin typeface="Open Sans Light"/>
                <a:ea typeface="Open Sans Light"/>
              </a:rPr>
              <a:t>child </a:t>
            </a:r>
            <a:r>
              <a:rPr lang="en-US" sz="1100" b="0" strike="noStrike" spc="-1">
                <a:solidFill>
                  <a:srgbClr val="000000"/>
                </a:solidFill>
                <a:latin typeface="Open Sans Light"/>
                <a:ea typeface="Open Sans Light"/>
              </a:rPr>
              <a:t>into care on computer located in the lobby. Children are </a:t>
            </a:r>
            <a:r>
              <a:rPr lang="en-US" sz="1100" b="1" u="sng" strike="noStrike" spc="-1">
                <a:solidFill>
                  <a:srgbClr val="000000"/>
                </a:solidFill>
                <a:uFillTx/>
                <a:latin typeface="Open Sans Light"/>
                <a:ea typeface="Open Sans Light"/>
              </a:rPr>
              <a:t>required</a:t>
            </a:r>
            <a:r>
              <a:rPr lang="en-US" sz="1100" b="1" strike="noStrike" spc="-1">
                <a:solidFill>
                  <a:srgbClr val="000000"/>
                </a:solidFill>
                <a:latin typeface="Open Sans Light"/>
                <a:ea typeface="Open Sans Light"/>
              </a:rPr>
              <a:t> </a:t>
            </a:r>
            <a:r>
              <a:rPr lang="en-US" sz="1100" b="0" strike="noStrike" spc="-1">
                <a:solidFill>
                  <a:srgbClr val="000000"/>
                </a:solidFill>
                <a:latin typeface="Open Sans Light"/>
                <a:ea typeface="Open Sans Light"/>
              </a:rPr>
              <a:t>to be escorted </a:t>
            </a:r>
            <a:r>
              <a:rPr lang="en-US" sz="1100" b="0" strike="noStrike" spc="-46">
                <a:solidFill>
                  <a:srgbClr val="000000"/>
                </a:solidFill>
                <a:latin typeface="Open Sans Light"/>
                <a:ea typeface="Open Sans Light"/>
              </a:rPr>
              <a:t>by</a:t>
            </a:r>
            <a:r>
              <a:rPr lang="en-US" sz="1100" b="0" strike="noStrike" spc="239">
                <a:solidFill>
                  <a:srgbClr val="000000"/>
                </a:solidFill>
                <a:latin typeface="Open Sans Light"/>
                <a:ea typeface="Open Sans Light"/>
              </a:rPr>
              <a:t> </a:t>
            </a:r>
            <a:r>
              <a:rPr lang="en-US" sz="1100" b="0" strike="noStrike" spc="-1">
                <a:solidFill>
                  <a:srgbClr val="000000"/>
                </a:solidFill>
                <a:latin typeface="Open Sans Light"/>
                <a:ea typeface="Open Sans Light"/>
              </a:rPr>
              <a:t>their parent or the adult dropping them off, to their designated classroom. Children </a:t>
            </a:r>
            <a:r>
              <a:rPr lang="en-US" sz="1100" b="0" strike="noStrike" spc="-35">
                <a:solidFill>
                  <a:srgbClr val="000000"/>
                </a:solidFill>
                <a:latin typeface="Open Sans Light"/>
                <a:ea typeface="Open Sans Light"/>
              </a:rPr>
              <a:t>are </a:t>
            </a:r>
            <a:r>
              <a:rPr lang="en-US" sz="1100" b="0" strike="noStrike" spc="-1">
                <a:solidFill>
                  <a:srgbClr val="000000"/>
                </a:solidFill>
                <a:latin typeface="Open Sans Light"/>
                <a:ea typeface="Open Sans Light"/>
              </a:rPr>
              <a:t>always required by law to be supervised while in the childcare facility. Parents are required to help children put away their outerwear and get settled for the day.</a:t>
            </a:r>
            <a:endParaRPr lang="en-US" sz="1100" b="0" strike="noStrike" spc="-1">
              <a:latin typeface="Arial"/>
            </a:endParaRPr>
          </a:p>
          <a:p>
            <a:pPr>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BDA discourages parents from sneaking out of the center. Some children exhibit separation anxiety when it is time for their parent to leave. BDA believes it is best for parents to tell the anxious child upon arrival that after all of the child’s things are put away, the parent will kiss, hug and say goodbye to the child. This will prepare the child for their departure. The employee present in the classroom will comfort and assist the child through the anxious time. Parents are asked to leave after saying goodbye. The longer the parent of an anxious child drags out the departure, the more anxiety the child is likely to feel. The professional employees of BDA are available to discuss other options if the child does not settle into the arrival routine after a reasonable period of time.</a:t>
            </a:r>
            <a:endParaRPr lang="en-US" sz="1100" b="0" strike="noStrike" spc="-1">
              <a:latin typeface="Arial"/>
            </a:endParaRPr>
          </a:p>
          <a:p>
            <a:pPr marL="190440" indent="82440" algn="just">
              <a:lnSpc>
                <a:spcPct val="100000"/>
              </a:lnSpc>
            </a:pP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BDA will allow ONE drop off and ONE pick up a day. If your child has appointments, please schedule appointments that will allow for them to come in later (before their scheduled lunch time)or not return after appointments.</a:t>
            </a:r>
            <a:endParaRPr lang="en-US" sz="1100" b="0" strike="noStrike" spc="-1">
              <a:latin typeface="Arial"/>
            </a:endParaRPr>
          </a:p>
          <a:p>
            <a:pPr>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At arrival, parents are required to follow the Medication Policy if a child must receive medication during the day.</a:t>
            </a:r>
            <a:endParaRPr lang="en-US" sz="1100" b="0" strike="noStrike" spc="-1">
              <a:latin typeface="Arial"/>
            </a:endParaRPr>
          </a:p>
          <a:p>
            <a:pPr>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Parents are required to notify the child’s teacher or Center Director of any special instructions or needs for the child’s day. </a:t>
            </a: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The parent may present the special instructions in the form of a message on app and verbally discuss them with either the classroom teacher or Center Director. </a:t>
            </a: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These special instructions include but are not limited </a:t>
            </a:r>
            <a:r>
              <a:rPr lang="en-US" sz="1100" b="0" strike="noStrike" spc="-21">
                <a:solidFill>
                  <a:srgbClr val="000000"/>
                </a:solidFill>
                <a:latin typeface="Open Sans Light"/>
                <a:ea typeface="Open Sans Light"/>
              </a:rPr>
              <a:t>to: </a:t>
            </a:r>
            <a:r>
              <a:rPr lang="en-US" sz="1100" b="0" strike="noStrike" spc="-1">
                <a:solidFill>
                  <a:srgbClr val="000000"/>
                </a:solidFill>
                <a:latin typeface="Open Sans Light"/>
                <a:ea typeface="Open Sans Light"/>
              </a:rPr>
              <a:t>Early Pick Up, Alternative Pick up Person, health issues over the previous night </a:t>
            </a:r>
            <a:r>
              <a:rPr lang="en-US" sz="1100" b="0" strike="noStrike" spc="-21">
                <a:solidFill>
                  <a:srgbClr val="000000"/>
                </a:solidFill>
                <a:latin typeface="Open Sans Light"/>
                <a:ea typeface="Open Sans Light"/>
              </a:rPr>
              <a:t>which </a:t>
            </a:r>
            <a:r>
              <a:rPr lang="en-US" sz="1100" b="0" strike="noStrike" spc="-1">
                <a:solidFill>
                  <a:srgbClr val="000000"/>
                </a:solidFill>
                <a:latin typeface="Open Sans Light"/>
                <a:ea typeface="Open Sans Light"/>
              </a:rPr>
              <a:t>need to be observed and/or any general issues of concern which the child care providers should be aware to best meet the needs of your child throughout the day.</a:t>
            </a:r>
            <a:endParaRPr lang="en-US" sz="1100" b="0" strike="noStrike" spc="-1">
              <a:latin typeface="Arial"/>
            </a:endParaRPr>
          </a:p>
          <a:p>
            <a:pPr marL="190440" indent="82440" algn="just">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indent="82440" algn="just">
              <a:lnSpc>
                <a:spcPct val="100000"/>
              </a:lnSpc>
            </a:pPr>
            <a:r>
              <a:rPr lang="en-US" sz="1100" b="1" strike="noStrike" spc="-1">
                <a:solidFill>
                  <a:srgbClr val="000000"/>
                </a:solidFill>
                <a:latin typeface="Open Sans Light"/>
                <a:ea typeface="Open Sans Light"/>
              </a:rPr>
              <a:t>In the fall and winter months, we require shoes to be removed at front door or boot covers (provided by the center) be worn at drop off/pick up.  Slippers or another pair of shoes should be brought for children to wear at the center and stored in their cubby. </a:t>
            </a:r>
            <a:endParaRPr lang="en-US" sz="1100" b="0" strike="noStrike" spc="-1">
              <a:latin typeface="Arial"/>
            </a:endParaRPr>
          </a:p>
        </p:txBody>
      </p:sp>
      <p:grpSp>
        <p:nvGrpSpPr>
          <p:cNvPr id="356" name="Group 10"/>
          <p:cNvGrpSpPr/>
          <p:nvPr/>
        </p:nvGrpSpPr>
        <p:grpSpPr>
          <a:xfrm>
            <a:off x="259200" y="7236000"/>
            <a:ext cx="2764080" cy="444240"/>
            <a:chOff x="259200" y="7236000"/>
            <a:chExt cx="2764080" cy="444240"/>
          </a:xfrm>
        </p:grpSpPr>
        <p:sp>
          <p:nvSpPr>
            <p:cNvPr id="357" name="CustomShape 11"/>
            <p:cNvSpPr/>
            <p:nvPr/>
          </p:nvSpPr>
          <p:spPr>
            <a:xfrm>
              <a:off x="259200" y="7236000"/>
              <a:ext cx="2764080" cy="444240"/>
            </a:xfrm>
            <a:custGeom>
              <a:avLst/>
              <a:gdLst/>
              <a:ahLst/>
              <a:cxnLst/>
              <a:rect l="l" t="t" r="r" b="b"/>
              <a:pathLst>
                <a:path w="7139091" h="1297962">
                  <a:moveTo>
                    <a:pt x="60960" y="269240"/>
                  </a:moveTo>
                  <a:cubicBezTo>
                    <a:pt x="60960" y="154940"/>
                    <a:pt x="153670" y="62230"/>
                    <a:pt x="267970" y="62230"/>
                  </a:cubicBezTo>
                  <a:lnTo>
                    <a:pt x="684988" y="62230"/>
                  </a:lnTo>
                  <a:lnTo>
                    <a:pt x="684988"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84988" y="157480"/>
                  </a:lnTo>
                  <a:lnTo>
                    <a:pt x="684988"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87553" y="1297962"/>
                  </a:lnTo>
                  <a:lnTo>
                    <a:pt x="68755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84988" y="1155722"/>
                  </a:lnTo>
                  <a:lnTo>
                    <a:pt x="684988" y="1139212"/>
                  </a:lnTo>
                  <a:lnTo>
                    <a:pt x="387350" y="1139212"/>
                  </a:lnTo>
                  <a:close/>
                  <a:moveTo>
                    <a:pt x="684988" y="1235732"/>
                  </a:moveTo>
                  <a:lnTo>
                    <a:pt x="6187012" y="1235732"/>
                  </a:lnTo>
                  <a:lnTo>
                    <a:pt x="6187012" y="1296691"/>
                  </a:lnTo>
                  <a:lnTo>
                    <a:pt x="684988" y="1296691"/>
                  </a:lnTo>
                  <a:lnTo>
                    <a:pt x="684988" y="1235732"/>
                  </a:lnTo>
                  <a:close/>
                  <a:moveTo>
                    <a:pt x="684988" y="1139211"/>
                  </a:moveTo>
                  <a:lnTo>
                    <a:pt x="6187012" y="1139211"/>
                  </a:lnTo>
                  <a:lnTo>
                    <a:pt x="6187012" y="1155722"/>
                  </a:lnTo>
                  <a:lnTo>
                    <a:pt x="684988" y="1155722"/>
                  </a:lnTo>
                  <a:lnTo>
                    <a:pt x="684988" y="1139211"/>
                  </a:lnTo>
                  <a:close/>
                  <a:moveTo>
                    <a:pt x="7076861" y="689632"/>
                  </a:moveTo>
                  <a:lnTo>
                    <a:pt x="7076861" y="1028722"/>
                  </a:lnTo>
                  <a:cubicBezTo>
                    <a:pt x="7076861" y="1143022"/>
                    <a:pt x="6984151" y="1235732"/>
                    <a:pt x="6869851" y="1235732"/>
                  </a:cubicBezTo>
                  <a:lnTo>
                    <a:pt x="6187012" y="1235732"/>
                  </a:lnTo>
                  <a:lnTo>
                    <a:pt x="6187012" y="1296692"/>
                  </a:lnTo>
                  <a:lnTo>
                    <a:pt x="6869851" y="1296692"/>
                  </a:lnTo>
                  <a:cubicBezTo>
                    <a:pt x="7018441" y="1296692"/>
                    <a:pt x="7139091" y="1176042"/>
                    <a:pt x="7139091" y="1027452"/>
                  </a:cubicBezTo>
                  <a:lnTo>
                    <a:pt x="7139091" y="689632"/>
                  </a:lnTo>
                  <a:lnTo>
                    <a:pt x="7076861" y="689632"/>
                  </a:lnTo>
                  <a:close/>
                  <a:moveTo>
                    <a:pt x="6980341" y="909342"/>
                  </a:moveTo>
                  <a:cubicBezTo>
                    <a:pt x="6980341" y="1036342"/>
                    <a:pt x="6877471" y="1139212"/>
                    <a:pt x="6750471" y="1139212"/>
                  </a:cubicBezTo>
                  <a:lnTo>
                    <a:pt x="6187012" y="1139212"/>
                  </a:lnTo>
                  <a:lnTo>
                    <a:pt x="6187012" y="1155722"/>
                  </a:lnTo>
                  <a:lnTo>
                    <a:pt x="6750471" y="1155722"/>
                  </a:lnTo>
                  <a:cubicBezTo>
                    <a:pt x="6886361" y="1155722"/>
                    <a:pt x="6996851" y="1045232"/>
                    <a:pt x="6996851" y="909342"/>
                  </a:cubicBezTo>
                  <a:lnTo>
                    <a:pt x="6996851" y="689632"/>
                  </a:lnTo>
                  <a:lnTo>
                    <a:pt x="6980341" y="689632"/>
                  </a:lnTo>
                  <a:lnTo>
                    <a:pt x="6980341" y="909342"/>
                  </a:lnTo>
                  <a:close/>
                  <a:moveTo>
                    <a:pt x="7076861" y="510108"/>
                  </a:moveTo>
                  <a:lnTo>
                    <a:pt x="7137821" y="510108"/>
                  </a:lnTo>
                  <a:lnTo>
                    <a:pt x="7137821" y="689632"/>
                  </a:lnTo>
                  <a:lnTo>
                    <a:pt x="7076861" y="689632"/>
                  </a:lnTo>
                  <a:lnTo>
                    <a:pt x="7076861" y="510108"/>
                  </a:lnTo>
                  <a:close/>
                  <a:moveTo>
                    <a:pt x="6980341" y="510108"/>
                  </a:moveTo>
                  <a:lnTo>
                    <a:pt x="6996851" y="510108"/>
                  </a:lnTo>
                  <a:lnTo>
                    <a:pt x="6996851" y="689632"/>
                  </a:lnTo>
                  <a:lnTo>
                    <a:pt x="6980341" y="689632"/>
                  </a:lnTo>
                  <a:lnTo>
                    <a:pt x="6980341" y="510108"/>
                  </a:lnTo>
                  <a:close/>
                  <a:moveTo>
                    <a:pt x="6869851" y="60960"/>
                  </a:moveTo>
                  <a:cubicBezTo>
                    <a:pt x="6984151" y="60960"/>
                    <a:pt x="7076861" y="153670"/>
                    <a:pt x="7076861" y="267970"/>
                  </a:cubicBezTo>
                  <a:lnTo>
                    <a:pt x="7076861" y="510108"/>
                  </a:lnTo>
                  <a:lnTo>
                    <a:pt x="7137821" y="510108"/>
                  </a:lnTo>
                  <a:lnTo>
                    <a:pt x="7137821" y="269240"/>
                  </a:lnTo>
                  <a:cubicBezTo>
                    <a:pt x="7137821" y="120650"/>
                    <a:pt x="7017171" y="0"/>
                    <a:pt x="6868581" y="0"/>
                  </a:cubicBezTo>
                  <a:lnTo>
                    <a:pt x="6184447" y="0"/>
                  </a:lnTo>
                  <a:lnTo>
                    <a:pt x="6184447" y="60960"/>
                  </a:lnTo>
                  <a:lnTo>
                    <a:pt x="6869851" y="60960"/>
                  </a:lnTo>
                  <a:close/>
                  <a:moveTo>
                    <a:pt x="6750471" y="142240"/>
                  </a:moveTo>
                  <a:lnTo>
                    <a:pt x="6187012" y="142240"/>
                  </a:lnTo>
                  <a:lnTo>
                    <a:pt x="6187012" y="158750"/>
                  </a:lnTo>
                  <a:lnTo>
                    <a:pt x="6750471" y="158750"/>
                  </a:lnTo>
                  <a:cubicBezTo>
                    <a:pt x="6877471" y="158750"/>
                    <a:pt x="6980341" y="261620"/>
                    <a:pt x="6980341" y="388620"/>
                  </a:cubicBezTo>
                  <a:lnTo>
                    <a:pt x="6980341" y="510146"/>
                  </a:lnTo>
                  <a:lnTo>
                    <a:pt x="6996851" y="510146"/>
                  </a:lnTo>
                  <a:lnTo>
                    <a:pt x="6996851" y="387350"/>
                  </a:lnTo>
                  <a:cubicBezTo>
                    <a:pt x="6996851" y="251460"/>
                    <a:pt x="6886361" y="142240"/>
                    <a:pt x="6750471" y="142240"/>
                  </a:cubicBezTo>
                  <a:close/>
                  <a:moveTo>
                    <a:pt x="684988" y="0"/>
                  </a:moveTo>
                  <a:lnTo>
                    <a:pt x="6187012" y="0"/>
                  </a:lnTo>
                  <a:lnTo>
                    <a:pt x="6187012" y="60960"/>
                  </a:lnTo>
                  <a:lnTo>
                    <a:pt x="684988" y="60960"/>
                  </a:lnTo>
                  <a:lnTo>
                    <a:pt x="684988" y="0"/>
                  </a:lnTo>
                  <a:close/>
                  <a:moveTo>
                    <a:pt x="684988" y="142240"/>
                  </a:moveTo>
                  <a:lnTo>
                    <a:pt x="6187012" y="142240"/>
                  </a:lnTo>
                  <a:lnTo>
                    <a:pt x="6187012" y="158750"/>
                  </a:lnTo>
                  <a:lnTo>
                    <a:pt x="684988" y="158750"/>
                  </a:lnTo>
                  <a:lnTo>
                    <a:pt x="684988"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58" name="CustomShape 12"/>
          <p:cNvSpPr/>
          <p:nvPr/>
        </p:nvSpPr>
        <p:spPr>
          <a:xfrm>
            <a:off x="0" y="7329240"/>
            <a:ext cx="329724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RELEASE POLICY</a:t>
            </a:r>
            <a:endParaRPr lang="en-US" sz="1400" b="0" strike="noStrike" spc="-1">
              <a:latin typeface="Arial"/>
            </a:endParaRPr>
          </a:p>
        </p:txBody>
      </p:sp>
      <p:sp>
        <p:nvSpPr>
          <p:cNvPr id="359" name="CustomShape 13"/>
          <p:cNvSpPr/>
          <p:nvPr/>
        </p:nvSpPr>
        <p:spPr>
          <a:xfrm>
            <a:off x="-9720" y="7567920"/>
            <a:ext cx="3822480" cy="246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1"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Children will only be released to their parent/guardian (or someone already on approved list) unless other arrangements have been made with a director or staff. You must talk to the staff directly, send an email, or leave a signed note.</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1" strike="noStrike" spc="-1">
                <a:solidFill>
                  <a:srgbClr val="000000"/>
                </a:solidFill>
                <a:latin typeface="Open Sans Light"/>
                <a:ea typeface="Open Sans Light"/>
              </a:rPr>
              <a:t>A picture ID must be presented prior to your child being released. Also, children will not be released to any persons under the age of 14. (Including siblings)</a:t>
            </a:r>
            <a:endParaRPr lang="en-US" sz="1200" b="0" strike="noStrike" spc="-1">
              <a:latin typeface="Arial"/>
            </a:endParaRPr>
          </a:p>
        </p:txBody>
      </p:sp>
      <p:sp>
        <p:nvSpPr>
          <p:cNvPr id="360" name="CustomShape 14"/>
          <p:cNvSpPr/>
          <p:nvPr/>
        </p:nvSpPr>
        <p:spPr>
          <a:xfrm>
            <a:off x="3686760" y="7143979"/>
            <a:ext cx="3514241" cy="28121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90440" algn="just">
              <a:lnSpc>
                <a:spcPct val="100000"/>
              </a:lnSpc>
              <a:spcBef>
                <a:spcPts val="465"/>
              </a:spcBef>
            </a:pPr>
            <a:r>
              <a:rPr lang="en-US" sz="1200" b="0" strike="noStrike" spc="-1">
                <a:solidFill>
                  <a:srgbClr val="000000"/>
                </a:solidFill>
                <a:latin typeface="Open Sans Light"/>
                <a:ea typeface="Open Sans Light"/>
              </a:rPr>
              <a:t> Our parking lot can be a busy place at certain times of the day. Please help us in maintaining a safe environment. We offer the following tips and ask for your cooperation.</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Open Sans Light"/>
                <a:ea typeface="Open Sans Light"/>
              </a:rPr>
              <a:t> </a:t>
            </a:r>
            <a:r>
              <a:rPr lang="en-US" sz="1200" b="0" strike="noStrike" spc="-1">
                <a:solidFill>
                  <a:srgbClr val="000000"/>
                </a:solidFill>
                <a:latin typeface="Symbol"/>
                <a:ea typeface="Open Sans Light"/>
              </a:rPr>
              <a:t></a:t>
            </a:r>
            <a:r>
              <a:rPr lang="en-US" sz="1200" b="0" strike="noStrike" spc="-1">
                <a:solidFill>
                  <a:srgbClr val="000000"/>
                </a:solidFill>
                <a:latin typeface="Open Sans Light"/>
                <a:ea typeface="Open Sans Light"/>
              </a:rPr>
              <a:t> Please hold your child’s hand in the parking lot. </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Symbol"/>
                <a:ea typeface="Open Sans Light"/>
              </a:rPr>
              <a:t></a:t>
            </a:r>
            <a:r>
              <a:rPr lang="en-US" sz="1200" b="0" strike="noStrike" spc="-1">
                <a:solidFill>
                  <a:srgbClr val="000000"/>
                </a:solidFill>
                <a:latin typeface="Open Sans Light"/>
                <a:ea typeface="Open Sans Light"/>
              </a:rPr>
              <a:t> Please make sure your child doesn’t run ahead of or behind you upon arrival or during pick-up</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Symbol"/>
                <a:ea typeface="Open Sans Light"/>
              </a:rPr>
              <a:t></a:t>
            </a:r>
            <a:r>
              <a:rPr lang="en-US" sz="1200" b="0" strike="noStrike" spc="-1">
                <a:solidFill>
                  <a:srgbClr val="000000"/>
                </a:solidFill>
                <a:latin typeface="Open Sans Light"/>
                <a:ea typeface="Open Sans Light"/>
              </a:rPr>
              <a:t> Please do not leave your car running in the parking lot while unattended. </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Symbol"/>
                <a:ea typeface="Open Sans Light"/>
              </a:rPr>
              <a:t></a:t>
            </a:r>
            <a:r>
              <a:rPr lang="en-US" sz="1200" b="0" strike="noStrike" spc="-1">
                <a:solidFill>
                  <a:srgbClr val="000000"/>
                </a:solidFill>
                <a:latin typeface="Open Sans Light"/>
                <a:ea typeface="Open Sans Light"/>
              </a:rPr>
              <a:t> Please Park in the designated parking areas.</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Open Sans Light"/>
                <a:ea typeface="Open Sans Light"/>
              </a:rPr>
              <a:t> </a:t>
            </a:r>
            <a:r>
              <a:rPr lang="en-US" sz="1200" b="0" strike="noStrike" spc="-1">
                <a:solidFill>
                  <a:srgbClr val="000000"/>
                </a:solidFill>
                <a:latin typeface="Symbol"/>
                <a:ea typeface="Open Sans Light"/>
              </a:rPr>
              <a:t></a:t>
            </a:r>
            <a:r>
              <a:rPr lang="en-US" sz="1200" b="0" strike="noStrike" spc="-1">
                <a:solidFill>
                  <a:srgbClr val="000000"/>
                </a:solidFill>
                <a:latin typeface="Open Sans Light"/>
                <a:ea typeface="Open Sans Light"/>
              </a:rPr>
              <a:t> Please drive slowly in our parking lot.</a:t>
            </a:r>
            <a:endParaRPr lang="en-US" sz="1200" b="0" strike="noStrike" spc="-1">
              <a:latin typeface="Arial"/>
            </a:endParaRPr>
          </a:p>
        </p:txBody>
      </p:sp>
      <p:grpSp>
        <p:nvGrpSpPr>
          <p:cNvPr id="361" name="Group 15"/>
          <p:cNvGrpSpPr/>
          <p:nvPr/>
        </p:nvGrpSpPr>
        <p:grpSpPr>
          <a:xfrm>
            <a:off x="4388400" y="6670080"/>
            <a:ext cx="2511000" cy="481680"/>
            <a:chOff x="4388400" y="6670080"/>
            <a:chExt cx="2511000" cy="481680"/>
          </a:xfrm>
        </p:grpSpPr>
        <p:sp>
          <p:nvSpPr>
            <p:cNvPr id="362" name="CustomShape 16"/>
            <p:cNvSpPr/>
            <p:nvPr/>
          </p:nvSpPr>
          <p:spPr>
            <a:xfrm>
              <a:off x="4388400" y="6670080"/>
              <a:ext cx="2511000" cy="481680"/>
            </a:xfrm>
            <a:custGeom>
              <a:avLst/>
              <a:gdLst/>
              <a:ahLst/>
              <a:cxnLst/>
              <a:rect l="l" t="t" r="r" b="b"/>
              <a:pathLst>
                <a:path w="6763652" h="1297962">
                  <a:moveTo>
                    <a:pt x="60960" y="269240"/>
                  </a:moveTo>
                  <a:cubicBezTo>
                    <a:pt x="60960" y="154940"/>
                    <a:pt x="153670" y="62230"/>
                    <a:pt x="267970" y="62230"/>
                  </a:cubicBezTo>
                  <a:lnTo>
                    <a:pt x="674194" y="62230"/>
                  </a:lnTo>
                  <a:lnTo>
                    <a:pt x="674194"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74194" y="157480"/>
                  </a:lnTo>
                  <a:lnTo>
                    <a:pt x="674194"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76603" y="1297962"/>
                  </a:lnTo>
                  <a:lnTo>
                    <a:pt x="67660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74194" y="1155722"/>
                  </a:lnTo>
                  <a:lnTo>
                    <a:pt x="674194" y="1139212"/>
                  </a:lnTo>
                  <a:lnTo>
                    <a:pt x="387350" y="1139212"/>
                  </a:lnTo>
                  <a:close/>
                  <a:moveTo>
                    <a:pt x="674194" y="1235732"/>
                  </a:moveTo>
                  <a:lnTo>
                    <a:pt x="5840670" y="1235732"/>
                  </a:lnTo>
                  <a:lnTo>
                    <a:pt x="5840670" y="1296691"/>
                  </a:lnTo>
                  <a:lnTo>
                    <a:pt x="674194" y="1296691"/>
                  </a:lnTo>
                  <a:lnTo>
                    <a:pt x="674194" y="1235732"/>
                  </a:lnTo>
                  <a:close/>
                  <a:moveTo>
                    <a:pt x="674194" y="1139211"/>
                  </a:moveTo>
                  <a:lnTo>
                    <a:pt x="5840670" y="1139211"/>
                  </a:lnTo>
                  <a:lnTo>
                    <a:pt x="5840670" y="1155722"/>
                  </a:lnTo>
                  <a:lnTo>
                    <a:pt x="674194" y="1155722"/>
                  </a:lnTo>
                  <a:lnTo>
                    <a:pt x="674194" y="1139211"/>
                  </a:lnTo>
                  <a:close/>
                  <a:moveTo>
                    <a:pt x="6701422" y="689632"/>
                  </a:moveTo>
                  <a:lnTo>
                    <a:pt x="6701422" y="1028722"/>
                  </a:lnTo>
                  <a:cubicBezTo>
                    <a:pt x="6701422" y="1143022"/>
                    <a:pt x="6608712" y="1235732"/>
                    <a:pt x="6494412" y="1235732"/>
                  </a:cubicBezTo>
                  <a:lnTo>
                    <a:pt x="5840670" y="1235732"/>
                  </a:lnTo>
                  <a:lnTo>
                    <a:pt x="5840670" y="1296692"/>
                  </a:lnTo>
                  <a:lnTo>
                    <a:pt x="6494412" y="1296692"/>
                  </a:lnTo>
                  <a:cubicBezTo>
                    <a:pt x="6643002" y="1296692"/>
                    <a:pt x="6763652" y="1176042"/>
                    <a:pt x="6763652" y="1027452"/>
                  </a:cubicBezTo>
                  <a:lnTo>
                    <a:pt x="6763652" y="689632"/>
                  </a:lnTo>
                  <a:lnTo>
                    <a:pt x="6701422" y="689632"/>
                  </a:lnTo>
                  <a:close/>
                  <a:moveTo>
                    <a:pt x="6604902" y="909342"/>
                  </a:moveTo>
                  <a:cubicBezTo>
                    <a:pt x="6604902" y="1036342"/>
                    <a:pt x="6502032" y="1139212"/>
                    <a:pt x="6375032" y="1139212"/>
                  </a:cubicBezTo>
                  <a:lnTo>
                    <a:pt x="5840670" y="1139212"/>
                  </a:lnTo>
                  <a:lnTo>
                    <a:pt x="5840670" y="1155722"/>
                  </a:lnTo>
                  <a:lnTo>
                    <a:pt x="6375032" y="1155722"/>
                  </a:lnTo>
                  <a:cubicBezTo>
                    <a:pt x="6510922" y="1155722"/>
                    <a:pt x="6621412" y="1045232"/>
                    <a:pt x="6621412" y="909342"/>
                  </a:cubicBezTo>
                  <a:lnTo>
                    <a:pt x="6621412" y="689632"/>
                  </a:lnTo>
                  <a:lnTo>
                    <a:pt x="6604902" y="689632"/>
                  </a:lnTo>
                  <a:lnTo>
                    <a:pt x="6604902" y="909342"/>
                  </a:lnTo>
                  <a:close/>
                  <a:moveTo>
                    <a:pt x="6701422" y="510108"/>
                  </a:moveTo>
                  <a:lnTo>
                    <a:pt x="6762382" y="510108"/>
                  </a:lnTo>
                  <a:lnTo>
                    <a:pt x="6762382" y="689632"/>
                  </a:lnTo>
                  <a:lnTo>
                    <a:pt x="6701422" y="689632"/>
                  </a:lnTo>
                  <a:lnTo>
                    <a:pt x="6701422" y="510108"/>
                  </a:lnTo>
                  <a:close/>
                  <a:moveTo>
                    <a:pt x="6604902" y="510108"/>
                  </a:moveTo>
                  <a:lnTo>
                    <a:pt x="6621412" y="510108"/>
                  </a:lnTo>
                  <a:lnTo>
                    <a:pt x="6621412" y="689632"/>
                  </a:lnTo>
                  <a:lnTo>
                    <a:pt x="6604902" y="689632"/>
                  </a:lnTo>
                  <a:lnTo>
                    <a:pt x="6604902" y="510108"/>
                  </a:lnTo>
                  <a:close/>
                  <a:moveTo>
                    <a:pt x="6494412" y="60960"/>
                  </a:moveTo>
                  <a:cubicBezTo>
                    <a:pt x="6608712" y="60960"/>
                    <a:pt x="6701422" y="153670"/>
                    <a:pt x="6701422" y="267970"/>
                  </a:cubicBezTo>
                  <a:lnTo>
                    <a:pt x="6701422" y="510108"/>
                  </a:lnTo>
                  <a:lnTo>
                    <a:pt x="6762382" y="510108"/>
                  </a:lnTo>
                  <a:lnTo>
                    <a:pt x="6762382" y="269240"/>
                  </a:lnTo>
                  <a:cubicBezTo>
                    <a:pt x="6762382" y="120650"/>
                    <a:pt x="6641732" y="0"/>
                    <a:pt x="6493142" y="0"/>
                  </a:cubicBezTo>
                  <a:lnTo>
                    <a:pt x="5838261" y="0"/>
                  </a:lnTo>
                  <a:lnTo>
                    <a:pt x="5838261" y="60960"/>
                  </a:lnTo>
                  <a:lnTo>
                    <a:pt x="6494412" y="60960"/>
                  </a:lnTo>
                  <a:close/>
                  <a:moveTo>
                    <a:pt x="6375032" y="142240"/>
                  </a:moveTo>
                  <a:lnTo>
                    <a:pt x="5840670" y="142240"/>
                  </a:lnTo>
                  <a:lnTo>
                    <a:pt x="5840670" y="158750"/>
                  </a:lnTo>
                  <a:lnTo>
                    <a:pt x="6375032" y="158750"/>
                  </a:lnTo>
                  <a:cubicBezTo>
                    <a:pt x="6502032" y="158750"/>
                    <a:pt x="6604902" y="261620"/>
                    <a:pt x="6604902" y="388620"/>
                  </a:cubicBezTo>
                  <a:lnTo>
                    <a:pt x="6604902" y="510146"/>
                  </a:lnTo>
                  <a:lnTo>
                    <a:pt x="6621412" y="510146"/>
                  </a:lnTo>
                  <a:lnTo>
                    <a:pt x="6621412" y="387350"/>
                  </a:lnTo>
                  <a:cubicBezTo>
                    <a:pt x="6621412" y="251460"/>
                    <a:pt x="6510922" y="142240"/>
                    <a:pt x="6375032" y="142240"/>
                  </a:cubicBezTo>
                  <a:close/>
                  <a:moveTo>
                    <a:pt x="674194" y="0"/>
                  </a:moveTo>
                  <a:lnTo>
                    <a:pt x="5840670" y="0"/>
                  </a:lnTo>
                  <a:lnTo>
                    <a:pt x="5840670" y="60960"/>
                  </a:lnTo>
                  <a:lnTo>
                    <a:pt x="674194" y="60960"/>
                  </a:lnTo>
                  <a:lnTo>
                    <a:pt x="674194" y="0"/>
                  </a:lnTo>
                  <a:close/>
                  <a:moveTo>
                    <a:pt x="674194" y="142240"/>
                  </a:moveTo>
                  <a:lnTo>
                    <a:pt x="5840670" y="142240"/>
                  </a:lnTo>
                  <a:lnTo>
                    <a:pt x="5840670" y="158750"/>
                  </a:lnTo>
                  <a:lnTo>
                    <a:pt x="674194" y="158750"/>
                  </a:lnTo>
                  <a:lnTo>
                    <a:pt x="674194"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63" name="CustomShape 17"/>
          <p:cNvSpPr/>
          <p:nvPr/>
        </p:nvSpPr>
        <p:spPr>
          <a:xfrm>
            <a:off x="4509000" y="6800760"/>
            <a:ext cx="226944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PARKING LOT SAFETY</a:t>
            </a:r>
            <a:endParaRPr lang="en-US" sz="14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4" name="Group 1"/>
          <p:cNvGrpSpPr/>
          <p:nvPr/>
        </p:nvGrpSpPr>
        <p:grpSpPr>
          <a:xfrm>
            <a:off x="0" y="0"/>
            <a:ext cx="7772040" cy="10058040"/>
            <a:chOff x="0" y="-54443"/>
            <a:chExt cx="7772040" cy="10058040"/>
          </a:xfrm>
        </p:grpSpPr>
        <p:sp>
          <p:nvSpPr>
            <p:cNvPr id="365" name="CustomShape 2"/>
            <p:cNvSpPr/>
            <p:nvPr/>
          </p:nvSpPr>
          <p:spPr>
            <a:xfrm>
              <a:off x="0" y="-54443"/>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66" name="Group 3"/>
          <p:cNvGrpSpPr/>
          <p:nvPr/>
        </p:nvGrpSpPr>
        <p:grpSpPr>
          <a:xfrm>
            <a:off x="248319" y="244328"/>
            <a:ext cx="2627864" cy="522914"/>
            <a:chOff x="2535120" y="434880"/>
            <a:chExt cx="3104280" cy="631800"/>
          </a:xfrm>
        </p:grpSpPr>
        <p:sp>
          <p:nvSpPr>
            <p:cNvPr id="367" name="CustomShape 4"/>
            <p:cNvSpPr/>
            <p:nvPr/>
          </p:nvSpPr>
          <p:spPr>
            <a:xfrm>
              <a:off x="2535120" y="434880"/>
              <a:ext cx="3104280" cy="631800"/>
            </a:xfrm>
            <a:custGeom>
              <a:avLst/>
              <a:gdLst/>
              <a:ahLst/>
              <a:cxnLst/>
              <a:rect l="l" t="t" r="r" b="b"/>
              <a:pathLst>
                <a:path w="5662756" h="2628346">
                  <a:moveTo>
                    <a:pt x="60960" y="269240"/>
                  </a:moveTo>
                  <a:cubicBezTo>
                    <a:pt x="60960" y="154940"/>
                    <a:pt x="153670" y="62230"/>
                    <a:pt x="267970" y="62230"/>
                  </a:cubicBezTo>
                  <a:lnTo>
                    <a:pt x="642544" y="62230"/>
                  </a:lnTo>
                  <a:lnTo>
                    <a:pt x="642544" y="0"/>
                  </a:lnTo>
                  <a:lnTo>
                    <a:pt x="269240" y="0"/>
                  </a:lnTo>
                  <a:cubicBezTo>
                    <a:pt x="120650" y="0"/>
                    <a:pt x="0" y="120650"/>
                    <a:pt x="0" y="269240"/>
                  </a:cubicBezTo>
                  <a:lnTo>
                    <a:pt x="0" y="528419"/>
                  </a:lnTo>
                  <a:lnTo>
                    <a:pt x="60960" y="528419"/>
                  </a:lnTo>
                  <a:lnTo>
                    <a:pt x="60960" y="269240"/>
                  </a:lnTo>
                  <a:close/>
                  <a:moveTo>
                    <a:pt x="157480" y="387350"/>
                  </a:moveTo>
                  <a:cubicBezTo>
                    <a:pt x="157480" y="260350"/>
                    <a:pt x="260350" y="157480"/>
                    <a:pt x="387350" y="157480"/>
                  </a:cubicBezTo>
                  <a:lnTo>
                    <a:pt x="642544" y="157480"/>
                  </a:lnTo>
                  <a:lnTo>
                    <a:pt x="642544" y="140970"/>
                  </a:lnTo>
                  <a:lnTo>
                    <a:pt x="387350" y="140970"/>
                  </a:lnTo>
                  <a:cubicBezTo>
                    <a:pt x="251460" y="140970"/>
                    <a:pt x="140970" y="251460"/>
                    <a:pt x="140970" y="387350"/>
                  </a:cubicBezTo>
                  <a:lnTo>
                    <a:pt x="140970" y="528060"/>
                  </a:lnTo>
                  <a:lnTo>
                    <a:pt x="157480" y="528060"/>
                  </a:lnTo>
                  <a:lnTo>
                    <a:pt x="157480" y="387350"/>
                  </a:lnTo>
                  <a:close/>
                  <a:moveTo>
                    <a:pt x="0" y="528060"/>
                  </a:moveTo>
                  <a:lnTo>
                    <a:pt x="60960" y="528060"/>
                  </a:lnTo>
                  <a:lnTo>
                    <a:pt x="60960" y="2020016"/>
                  </a:lnTo>
                  <a:lnTo>
                    <a:pt x="0" y="2020016"/>
                  </a:lnTo>
                  <a:lnTo>
                    <a:pt x="0" y="528060"/>
                  </a:lnTo>
                  <a:close/>
                  <a:moveTo>
                    <a:pt x="142240" y="528060"/>
                  </a:moveTo>
                  <a:lnTo>
                    <a:pt x="158750" y="528060"/>
                  </a:lnTo>
                  <a:lnTo>
                    <a:pt x="158750" y="2020016"/>
                  </a:lnTo>
                  <a:lnTo>
                    <a:pt x="142240" y="2020016"/>
                  </a:lnTo>
                  <a:lnTo>
                    <a:pt x="142240" y="528060"/>
                  </a:lnTo>
                  <a:close/>
                  <a:moveTo>
                    <a:pt x="269240" y="2566116"/>
                  </a:moveTo>
                  <a:cubicBezTo>
                    <a:pt x="154940" y="2566116"/>
                    <a:pt x="62230" y="2473406"/>
                    <a:pt x="62230" y="2359106"/>
                  </a:cubicBezTo>
                  <a:lnTo>
                    <a:pt x="62230" y="2020016"/>
                  </a:lnTo>
                  <a:lnTo>
                    <a:pt x="0" y="2020016"/>
                  </a:lnTo>
                  <a:lnTo>
                    <a:pt x="0" y="2359106"/>
                  </a:lnTo>
                  <a:cubicBezTo>
                    <a:pt x="0" y="2507696"/>
                    <a:pt x="120650" y="2628346"/>
                    <a:pt x="269240" y="2628346"/>
                  </a:cubicBezTo>
                  <a:lnTo>
                    <a:pt x="644493" y="2628346"/>
                  </a:lnTo>
                  <a:lnTo>
                    <a:pt x="644493" y="2566116"/>
                  </a:lnTo>
                  <a:lnTo>
                    <a:pt x="269240" y="2566116"/>
                  </a:lnTo>
                  <a:close/>
                  <a:moveTo>
                    <a:pt x="387350" y="2469596"/>
                  </a:moveTo>
                  <a:cubicBezTo>
                    <a:pt x="260350" y="2469596"/>
                    <a:pt x="157480" y="2366725"/>
                    <a:pt x="157480" y="2239725"/>
                  </a:cubicBezTo>
                  <a:lnTo>
                    <a:pt x="157480" y="2020016"/>
                  </a:lnTo>
                  <a:lnTo>
                    <a:pt x="140970" y="2020016"/>
                  </a:lnTo>
                  <a:lnTo>
                    <a:pt x="140970" y="2239726"/>
                  </a:lnTo>
                  <a:cubicBezTo>
                    <a:pt x="140970" y="2375616"/>
                    <a:pt x="251460" y="2486106"/>
                    <a:pt x="387350" y="2486106"/>
                  </a:cubicBezTo>
                  <a:lnTo>
                    <a:pt x="642544" y="2486106"/>
                  </a:lnTo>
                  <a:lnTo>
                    <a:pt x="642544" y="2469596"/>
                  </a:lnTo>
                  <a:lnTo>
                    <a:pt x="387350" y="2469596"/>
                  </a:lnTo>
                  <a:close/>
                  <a:moveTo>
                    <a:pt x="642544" y="2566116"/>
                  </a:moveTo>
                  <a:lnTo>
                    <a:pt x="4825093" y="2566116"/>
                  </a:lnTo>
                  <a:lnTo>
                    <a:pt x="4825093" y="2627075"/>
                  </a:lnTo>
                  <a:lnTo>
                    <a:pt x="642544" y="2627075"/>
                  </a:lnTo>
                  <a:lnTo>
                    <a:pt x="642544" y="2566116"/>
                  </a:lnTo>
                  <a:close/>
                  <a:moveTo>
                    <a:pt x="642544" y="2469596"/>
                  </a:moveTo>
                  <a:lnTo>
                    <a:pt x="4825093" y="2469596"/>
                  </a:lnTo>
                  <a:lnTo>
                    <a:pt x="4825093" y="2486106"/>
                  </a:lnTo>
                  <a:lnTo>
                    <a:pt x="642544" y="2486106"/>
                  </a:lnTo>
                  <a:lnTo>
                    <a:pt x="642544" y="2469596"/>
                  </a:lnTo>
                  <a:close/>
                  <a:moveTo>
                    <a:pt x="5600526" y="2020016"/>
                  </a:moveTo>
                  <a:lnTo>
                    <a:pt x="5600526" y="2359106"/>
                  </a:lnTo>
                  <a:cubicBezTo>
                    <a:pt x="5600526" y="2473406"/>
                    <a:pt x="5507816" y="2566116"/>
                    <a:pt x="5393516" y="2566116"/>
                  </a:cubicBezTo>
                  <a:lnTo>
                    <a:pt x="4825093" y="2566116"/>
                  </a:lnTo>
                  <a:lnTo>
                    <a:pt x="4825093" y="2627076"/>
                  </a:lnTo>
                  <a:lnTo>
                    <a:pt x="5393516" y="2627076"/>
                  </a:lnTo>
                  <a:cubicBezTo>
                    <a:pt x="5542106" y="2627076"/>
                    <a:pt x="5662756" y="2506426"/>
                    <a:pt x="5662756" y="2357836"/>
                  </a:cubicBezTo>
                  <a:lnTo>
                    <a:pt x="5662756" y="2020016"/>
                  </a:lnTo>
                  <a:lnTo>
                    <a:pt x="5600526" y="2020016"/>
                  </a:lnTo>
                  <a:close/>
                  <a:moveTo>
                    <a:pt x="5504006" y="2239726"/>
                  </a:moveTo>
                  <a:cubicBezTo>
                    <a:pt x="5504006" y="2366726"/>
                    <a:pt x="5401136" y="2469596"/>
                    <a:pt x="5274136" y="2469596"/>
                  </a:cubicBezTo>
                  <a:lnTo>
                    <a:pt x="4825093" y="2469596"/>
                  </a:lnTo>
                  <a:lnTo>
                    <a:pt x="4825093" y="2486106"/>
                  </a:lnTo>
                  <a:lnTo>
                    <a:pt x="5274136" y="2486106"/>
                  </a:lnTo>
                  <a:cubicBezTo>
                    <a:pt x="5410026" y="2486106"/>
                    <a:pt x="5520516" y="2375616"/>
                    <a:pt x="5520516" y="2239726"/>
                  </a:cubicBezTo>
                  <a:lnTo>
                    <a:pt x="5520516" y="2020016"/>
                  </a:lnTo>
                  <a:lnTo>
                    <a:pt x="5504006" y="2020016"/>
                  </a:lnTo>
                  <a:lnTo>
                    <a:pt x="5504006" y="2239726"/>
                  </a:lnTo>
                  <a:close/>
                  <a:moveTo>
                    <a:pt x="5600526" y="528060"/>
                  </a:moveTo>
                  <a:lnTo>
                    <a:pt x="5661486" y="528060"/>
                  </a:lnTo>
                  <a:lnTo>
                    <a:pt x="5661486" y="2020016"/>
                  </a:lnTo>
                  <a:lnTo>
                    <a:pt x="5600526" y="2020016"/>
                  </a:lnTo>
                  <a:lnTo>
                    <a:pt x="5600526" y="528060"/>
                  </a:lnTo>
                  <a:close/>
                  <a:moveTo>
                    <a:pt x="5504006" y="528060"/>
                  </a:moveTo>
                  <a:lnTo>
                    <a:pt x="5520516" y="528060"/>
                  </a:lnTo>
                  <a:lnTo>
                    <a:pt x="5520516" y="2020016"/>
                  </a:lnTo>
                  <a:lnTo>
                    <a:pt x="5504006" y="2020016"/>
                  </a:lnTo>
                  <a:lnTo>
                    <a:pt x="5504006" y="528060"/>
                  </a:lnTo>
                  <a:close/>
                  <a:moveTo>
                    <a:pt x="5393516" y="60960"/>
                  </a:moveTo>
                  <a:cubicBezTo>
                    <a:pt x="5507816" y="60960"/>
                    <a:pt x="5600526" y="153670"/>
                    <a:pt x="5600526" y="267970"/>
                  </a:cubicBezTo>
                  <a:lnTo>
                    <a:pt x="5600526" y="528060"/>
                  </a:lnTo>
                  <a:lnTo>
                    <a:pt x="5661486" y="528060"/>
                  </a:lnTo>
                  <a:lnTo>
                    <a:pt x="5661486" y="269240"/>
                  </a:lnTo>
                  <a:cubicBezTo>
                    <a:pt x="5661486" y="120650"/>
                    <a:pt x="5540836" y="0"/>
                    <a:pt x="5392246" y="0"/>
                  </a:cubicBezTo>
                  <a:lnTo>
                    <a:pt x="4823144" y="0"/>
                  </a:lnTo>
                  <a:lnTo>
                    <a:pt x="4823144" y="60960"/>
                  </a:lnTo>
                  <a:lnTo>
                    <a:pt x="5393516" y="60960"/>
                  </a:lnTo>
                  <a:close/>
                  <a:moveTo>
                    <a:pt x="5274136" y="142240"/>
                  </a:moveTo>
                  <a:lnTo>
                    <a:pt x="4825093" y="142240"/>
                  </a:lnTo>
                  <a:lnTo>
                    <a:pt x="4825093" y="158750"/>
                  </a:lnTo>
                  <a:lnTo>
                    <a:pt x="5274136" y="158750"/>
                  </a:lnTo>
                  <a:cubicBezTo>
                    <a:pt x="5401136" y="158750"/>
                    <a:pt x="5504006" y="261620"/>
                    <a:pt x="5504006" y="388620"/>
                  </a:cubicBezTo>
                  <a:lnTo>
                    <a:pt x="5504006" y="528419"/>
                  </a:lnTo>
                  <a:lnTo>
                    <a:pt x="5520516" y="528419"/>
                  </a:lnTo>
                  <a:lnTo>
                    <a:pt x="5520516" y="387350"/>
                  </a:lnTo>
                  <a:cubicBezTo>
                    <a:pt x="5520516" y="251460"/>
                    <a:pt x="5410026" y="142240"/>
                    <a:pt x="5274136" y="142240"/>
                  </a:cubicBezTo>
                  <a:close/>
                  <a:moveTo>
                    <a:pt x="642544" y="0"/>
                  </a:moveTo>
                  <a:lnTo>
                    <a:pt x="4825093" y="0"/>
                  </a:lnTo>
                  <a:lnTo>
                    <a:pt x="4825093" y="60960"/>
                  </a:lnTo>
                  <a:lnTo>
                    <a:pt x="642544" y="60960"/>
                  </a:lnTo>
                  <a:lnTo>
                    <a:pt x="642544" y="0"/>
                  </a:lnTo>
                  <a:close/>
                  <a:moveTo>
                    <a:pt x="642544" y="142240"/>
                  </a:moveTo>
                  <a:lnTo>
                    <a:pt x="4825093" y="142240"/>
                  </a:lnTo>
                  <a:lnTo>
                    <a:pt x="4825093" y="158750"/>
                  </a:lnTo>
                  <a:lnTo>
                    <a:pt x="642544" y="158750"/>
                  </a:lnTo>
                  <a:lnTo>
                    <a:pt x="642544"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368" name="CustomShape 5"/>
          <p:cNvSpPr/>
          <p:nvPr/>
        </p:nvSpPr>
        <p:spPr>
          <a:xfrm>
            <a:off x="110361" y="334467"/>
            <a:ext cx="2892600" cy="38517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3404"/>
              </a:lnSpc>
            </a:pPr>
            <a:r>
              <a:rPr lang="en-US" b="0" strike="noStrike" spc="-1">
                <a:solidFill>
                  <a:srgbClr val="D22376"/>
                </a:solidFill>
                <a:latin typeface="Open Sans Light Bold"/>
              </a:rPr>
              <a:t>COMMUNICATION</a:t>
            </a:r>
            <a:endParaRPr lang="en-US" sz="2000" b="0" strike="noStrike" spc="-1">
              <a:latin typeface="Arial"/>
            </a:endParaRPr>
          </a:p>
        </p:txBody>
      </p:sp>
      <p:grpSp>
        <p:nvGrpSpPr>
          <p:cNvPr id="369" name="Group 6"/>
          <p:cNvGrpSpPr/>
          <p:nvPr/>
        </p:nvGrpSpPr>
        <p:grpSpPr>
          <a:xfrm>
            <a:off x="3011803" y="573048"/>
            <a:ext cx="4210200" cy="367200"/>
            <a:chOff x="357480" y="1267200"/>
            <a:chExt cx="4210200" cy="367200"/>
          </a:xfrm>
        </p:grpSpPr>
        <p:sp>
          <p:nvSpPr>
            <p:cNvPr id="370" name="CustomShape 7"/>
            <p:cNvSpPr/>
            <p:nvPr/>
          </p:nvSpPr>
          <p:spPr>
            <a:xfrm>
              <a:off x="357480" y="1267200"/>
              <a:ext cx="4210200" cy="367200"/>
            </a:xfrm>
            <a:custGeom>
              <a:avLst/>
              <a:gdLst/>
              <a:ahLst/>
              <a:cxnLst/>
              <a:rect l="l" t="t" r="r" b="b"/>
              <a:pathLst>
                <a:path w="7886184" h="1297962">
                  <a:moveTo>
                    <a:pt x="60960" y="269240"/>
                  </a:moveTo>
                  <a:cubicBezTo>
                    <a:pt x="60960" y="154940"/>
                    <a:pt x="153670" y="62230"/>
                    <a:pt x="267970" y="62230"/>
                  </a:cubicBezTo>
                  <a:lnTo>
                    <a:pt x="706467" y="62230"/>
                  </a:lnTo>
                  <a:lnTo>
                    <a:pt x="70646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6467" y="157480"/>
                  </a:lnTo>
                  <a:lnTo>
                    <a:pt x="70646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9343" y="1297962"/>
                  </a:lnTo>
                  <a:lnTo>
                    <a:pt x="70934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6467" y="1155722"/>
                  </a:lnTo>
                  <a:lnTo>
                    <a:pt x="706467" y="1139212"/>
                  </a:lnTo>
                  <a:lnTo>
                    <a:pt x="387350" y="1139212"/>
                  </a:lnTo>
                  <a:close/>
                  <a:moveTo>
                    <a:pt x="706467" y="1235732"/>
                  </a:moveTo>
                  <a:lnTo>
                    <a:pt x="6876206" y="1235732"/>
                  </a:lnTo>
                  <a:lnTo>
                    <a:pt x="6876206" y="1296691"/>
                  </a:lnTo>
                  <a:lnTo>
                    <a:pt x="706467" y="1296691"/>
                  </a:lnTo>
                  <a:lnTo>
                    <a:pt x="706467" y="1235732"/>
                  </a:lnTo>
                  <a:close/>
                  <a:moveTo>
                    <a:pt x="706467" y="1139211"/>
                  </a:moveTo>
                  <a:lnTo>
                    <a:pt x="6876206" y="1139211"/>
                  </a:lnTo>
                  <a:lnTo>
                    <a:pt x="6876206" y="1155722"/>
                  </a:lnTo>
                  <a:lnTo>
                    <a:pt x="706467" y="1155722"/>
                  </a:lnTo>
                  <a:lnTo>
                    <a:pt x="706467" y="1139211"/>
                  </a:lnTo>
                  <a:close/>
                  <a:moveTo>
                    <a:pt x="7823953" y="689632"/>
                  </a:moveTo>
                  <a:lnTo>
                    <a:pt x="7823953" y="1028722"/>
                  </a:lnTo>
                  <a:cubicBezTo>
                    <a:pt x="7823953" y="1143022"/>
                    <a:pt x="7731244" y="1235732"/>
                    <a:pt x="7616944" y="1235732"/>
                  </a:cubicBezTo>
                  <a:lnTo>
                    <a:pt x="6876206" y="1235732"/>
                  </a:lnTo>
                  <a:lnTo>
                    <a:pt x="6876206" y="1296692"/>
                  </a:lnTo>
                  <a:lnTo>
                    <a:pt x="7616944" y="1296692"/>
                  </a:lnTo>
                  <a:cubicBezTo>
                    <a:pt x="7765534" y="1296692"/>
                    <a:pt x="7886184" y="1176042"/>
                    <a:pt x="7886184" y="1027452"/>
                  </a:cubicBezTo>
                  <a:lnTo>
                    <a:pt x="7886184" y="689632"/>
                  </a:lnTo>
                  <a:lnTo>
                    <a:pt x="7823954" y="689632"/>
                  </a:lnTo>
                  <a:close/>
                  <a:moveTo>
                    <a:pt x="7727434" y="909342"/>
                  </a:moveTo>
                  <a:cubicBezTo>
                    <a:pt x="7727434" y="1036342"/>
                    <a:pt x="7624564" y="1139212"/>
                    <a:pt x="7497564" y="1139212"/>
                  </a:cubicBezTo>
                  <a:lnTo>
                    <a:pt x="6876206" y="1139212"/>
                  </a:lnTo>
                  <a:lnTo>
                    <a:pt x="6876206" y="1155722"/>
                  </a:lnTo>
                  <a:lnTo>
                    <a:pt x="7497564" y="1155722"/>
                  </a:lnTo>
                  <a:cubicBezTo>
                    <a:pt x="7633453" y="1155722"/>
                    <a:pt x="7743944" y="1045232"/>
                    <a:pt x="7743944" y="909342"/>
                  </a:cubicBezTo>
                  <a:lnTo>
                    <a:pt x="7743944" y="689632"/>
                  </a:lnTo>
                  <a:lnTo>
                    <a:pt x="7727434" y="689632"/>
                  </a:lnTo>
                  <a:lnTo>
                    <a:pt x="7727434" y="909342"/>
                  </a:lnTo>
                  <a:close/>
                  <a:moveTo>
                    <a:pt x="7823953" y="510108"/>
                  </a:moveTo>
                  <a:lnTo>
                    <a:pt x="7884914" y="510108"/>
                  </a:lnTo>
                  <a:lnTo>
                    <a:pt x="7884914" y="689632"/>
                  </a:lnTo>
                  <a:lnTo>
                    <a:pt x="7823953" y="689632"/>
                  </a:lnTo>
                  <a:lnTo>
                    <a:pt x="7823953" y="510108"/>
                  </a:lnTo>
                  <a:close/>
                  <a:moveTo>
                    <a:pt x="7727434" y="510108"/>
                  </a:moveTo>
                  <a:lnTo>
                    <a:pt x="7743944" y="510108"/>
                  </a:lnTo>
                  <a:lnTo>
                    <a:pt x="7743944" y="689632"/>
                  </a:lnTo>
                  <a:lnTo>
                    <a:pt x="7727434" y="689632"/>
                  </a:lnTo>
                  <a:lnTo>
                    <a:pt x="7727434" y="510108"/>
                  </a:lnTo>
                  <a:close/>
                  <a:moveTo>
                    <a:pt x="7616944" y="60960"/>
                  </a:moveTo>
                  <a:cubicBezTo>
                    <a:pt x="7731244" y="60960"/>
                    <a:pt x="7823953" y="153670"/>
                    <a:pt x="7823953" y="267970"/>
                  </a:cubicBezTo>
                  <a:lnTo>
                    <a:pt x="7823953" y="510108"/>
                  </a:lnTo>
                  <a:lnTo>
                    <a:pt x="7884914" y="510108"/>
                  </a:lnTo>
                  <a:lnTo>
                    <a:pt x="7884914" y="269240"/>
                  </a:lnTo>
                  <a:cubicBezTo>
                    <a:pt x="7884914" y="120650"/>
                    <a:pt x="7764264" y="0"/>
                    <a:pt x="7615674" y="0"/>
                  </a:cubicBezTo>
                  <a:lnTo>
                    <a:pt x="6873329" y="0"/>
                  </a:lnTo>
                  <a:lnTo>
                    <a:pt x="6873329" y="60960"/>
                  </a:lnTo>
                  <a:lnTo>
                    <a:pt x="7616944" y="60960"/>
                  </a:lnTo>
                  <a:close/>
                  <a:moveTo>
                    <a:pt x="7497564" y="142240"/>
                  </a:moveTo>
                  <a:lnTo>
                    <a:pt x="6876206" y="142240"/>
                  </a:lnTo>
                  <a:lnTo>
                    <a:pt x="6876206" y="158750"/>
                  </a:lnTo>
                  <a:lnTo>
                    <a:pt x="7497564" y="158750"/>
                  </a:lnTo>
                  <a:cubicBezTo>
                    <a:pt x="7624564" y="158750"/>
                    <a:pt x="7727434" y="261620"/>
                    <a:pt x="7727434" y="388620"/>
                  </a:cubicBezTo>
                  <a:lnTo>
                    <a:pt x="7727434" y="510146"/>
                  </a:lnTo>
                  <a:lnTo>
                    <a:pt x="7743944" y="510146"/>
                  </a:lnTo>
                  <a:lnTo>
                    <a:pt x="7743944" y="387350"/>
                  </a:lnTo>
                  <a:cubicBezTo>
                    <a:pt x="7743944" y="251460"/>
                    <a:pt x="7633454" y="142240"/>
                    <a:pt x="7497564" y="142240"/>
                  </a:cubicBezTo>
                  <a:close/>
                  <a:moveTo>
                    <a:pt x="706467" y="0"/>
                  </a:moveTo>
                  <a:lnTo>
                    <a:pt x="6876206" y="0"/>
                  </a:lnTo>
                  <a:lnTo>
                    <a:pt x="6876206" y="60960"/>
                  </a:lnTo>
                  <a:lnTo>
                    <a:pt x="706467" y="60960"/>
                  </a:lnTo>
                  <a:lnTo>
                    <a:pt x="706467" y="0"/>
                  </a:lnTo>
                  <a:close/>
                  <a:moveTo>
                    <a:pt x="706467" y="142240"/>
                  </a:moveTo>
                  <a:lnTo>
                    <a:pt x="6876206" y="142240"/>
                  </a:lnTo>
                  <a:lnTo>
                    <a:pt x="6876206" y="158750"/>
                  </a:lnTo>
                  <a:lnTo>
                    <a:pt x="706467" y="158750"/>
                  </a:lnTo>
                  <a:lnTo>
                    <a:pt x="70646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71" name="CustomShape 8"/>
          <p:cNvSpPr/>
          <p:nvPr/>
        </p:nvSpPr>
        <p:spPr>
          <a:xfrm>
            <a:off x="3060966" y="639067"/>
            <a:ext cx="40309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Notification of Absence/Late Arrival</a:t>
            </a:r>
            <a:endParaRPr lang="en-US" sz="1400" b="0" strike="noStrike" spc="-1">
              <a:latin typeface="Arial"/>
            </a:endParaRPr>
          </a:p>
        </p:txBody>
      </p:sp>
      <p:sp>
        <p:nvSpPr>
          <p:cNvPr id="372" name="CustomShape 9"/>
          <p:cNvSpPr/>
          <p:nvPr/>
        </p:nvSpPr>
        <p:spPr>
          <a:xfrm>
            <a:off x="254880" y="1048844"/>
            <a:ext cx="7384427" cy="885481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r>
              <a:rPr lang="en-US" sz="1050" spc="-1">
                <a:solidFill>
                  <a:srgbClr val="000000"/>
                </a:solidFill>
                <a:ea typeface="+mn-lt"/>
                <a:cs typeface="+mn-lt"/>
              </a:rPr>
              <a:t>Arriving at </a:t>
            </a:r>
            <a:r>
              <a:rPr lang="en-US" sz="1050" b="0" strike="noStrike" spc="-1">
                <a:solidFill>
                  <a:srgbClr val="000000"/>
                </a:solidFill>
                <a:ea typeface="+mn-lt"/>
                <a:cs typeface="+mn-lt"/>
              </a:rPr>
              <a:t>the </a:t>
            </a:r>
            <a:r>
              <a:rPr lang="en-US" sz="1050" spc="-1">
                <a:solidFill>
                  <a:srgbClr val="000000"/>
                </a:solidFill>
                <a:ea typeface="+mn-lt"/>
                <a:cs typeface="+mn-lt"/>
              </a:rPr>
              <a:t>facility</a:t>
            </a:r>
            <a:r>
              <a:rPr lang="en-US" sz="1050" b="0" strike="noStrike" spc="-1">
                <a:solidFill>
                  <a:srgbClr val="000000"/>
                </a:solidFill>
                <a:ea typeface="+mn-lt"/>
                <a:cs typeface="+mn-lt"/>
              </a:rPr>
              <a:t>, </a:t>
            </a:r>
            <a:r>
              <a:rPr lang="en-US" sz="1050" spc="-1">
                <a:solidFill>
                  <a:srgbClr val="000000"/>
                </a:solidFill>
                <a:ea typeface="+mn-lt"/>
                <a:cs typeface="+mn-lt"/>
              </a:rPr>
              <a:t>parents must pull up at the designated pick-up </a:t>
            </a:r>
            <a:r>
              <a:rPr lang="en-US" sz="1050" b="0" strike="noStrike" spc="-1">
                <a:solidFill>
                  <a:srgbClr val="000000"/>
                </a:solidFill>
                <a:ea typeface="+mn-lt"/>
                <a:cs typeface="+mn-lt"/>
              </a:rPr>
              <a:t>and </a:t>
            </a:r>
            <a:r>
              <a:rPr lang="en-US" sz="1050" spc="-1">
                <a:solidFill>
                  <a:srgbClr val="000000"/>
                </a:solidFill>
                <a:ea typeface="+mn-lt"/>
                <a:cs typeface="+mn-lt"/>
              </a:rPr>
              <a:t>drop-off spot </a:t>
            </a:r>
            <a:r>
              <a:rPr lang="en-US" sz="1050" b="0" strike="noStrike" spc="-1">
                <a:solidFill>
                  <a:srgbClr val="000000"/>
                </a:solidFill>
                <a:ea typeface="+mn-lt"/>
                <a:cs typeface="+mn-lt"/>
              </a:rPr>
              <a:t>in </a:t>
            </a:r>
            <a:r>
              <a:rPr lang="en-US" sz="1050" spc="-1">
                <a:solidFill>
                  <a:srgbClr val="000000"/>
                </a:solidFill>
                <a:ea typeface="+mn-lt"/>
                <a:cs typeface="+mn-lt"/>
              </a:rPr>
              <a:t>front of the </a:t>
            </a:r>
            <a:endParaRPr lang="en-US" sz="1050"/>
          </a:p>
          <a:p>
            <a:r>
              <a:rPr lang="en-US" sz="1050" spc="-1">
                <a:solidFill>
                  <a:srgbClr val="000000"/>
                </a:solidFill>
                <a:ea typeface="+mn-lt"/>
                <a:cs typeface="+mn-lt"/>
              </a:rPr>
              <a:t>building. Parents must walk their children to the front door</a:t>
            </a:r>
            <a:r>
              <a:rPr lang="en-US" sz="1050" b="0" strike="noStrike" spc="-1">
                <a:solidFill>
                  <a:srgbClr val="000000"/>
                </a:solidFill>
                <a:ea typeface="+mn-lt"/>
                <a:cs typeface="+mn-lt"/>
              </a:rPr>
              <a:t>.</a:t>
            </a:r>
            <a:r>
              <a:rPr lang="en-US" sz="1050" spc="-1">
                <a:solidFill>
                  <a:srgbClr val="000000"/>
                </a:solidFill>
                <a:ea typeface="+mn-lt"/>
                <a:cs typeface="+mn-lt"/>
              </a:rPr>
              <a:t> </a:t>
            </a:r>
            <a:r>
              <a:rPr lang="en-US" sz="1050" b="0" strike="noStrike" spc="-1">
                <a:solidFill>
                  <a:srgbClr val="000000"/>
                </a:solidFill>
                <a:ea typeface="+mn-lt"/>
                <a:cs typeface="+mn-lt"/>
              </a:rPr>
              <a:t>Parents will </a:t>
            </a:r>
            <a:r>
              <a:rPr lang="en-US" sz="1050" spc="-1">
                <a:solidFill>
                  <a:srgbClr val="000000"/>
                </a:solidFill>
                <a:ea typeface="+mn-lt"/>
                <a:cs typeface="+mn-lt"/>
              </a:rPr>
              <a:t>sign the </a:t>
            </a:r>
            <a:r>
              <a:rPr lang="en-US" sz="1050" b="0" strike="noStrike" spc="-1">
                <a:solidFill>
                  <a:srgbClr val="000000"/>
                </a:solidFill>
                <a:ea typeface="+mn-lt"/>
                <a:cs typeface="+mn-lt"/>
              </a:rPr>
              <a:t>child</a:t>
            </a:r>
            <a:r>
              <a:rPr lang="en-US" sz="1050" spc="-1">
                <a:solidFill>
                  <a:srgbClr val="000000"/>
                </a:solidFill>
                <a:ea typeface="+mn-lt"/>
                <a:cs typeface="+mn-lt"/>
              </a:rPr>
              <a:t> in </a:t>
            </a:r>
            <a:r>
              <a:rPr lang="en-US" sz="1050" b="0" strike="noStrike" spc="-1">
                <a:solidFill>
                  <a:srgbClr val="000000"/>
                </a:solidFill>
                <a:ea typeface="+mn-lt"/>
                <a:cs typeface="+mn-lt"/>
              </a:rPr>
              <a:t>and </a:t>
            </a:r>
            <a:r>
              <a:rPr lang="en-US" sz="1050" spc="-1">
                <a:solidFill>
                  <a:srgbClr val="000000"/>
                </a:solidFill>
                <a:ea typeface="+mn-lt"/>
                <a:cs typeface="+mn-lt"/>
              </a:rPr>
              <a:t>assist the child </a:t>
            </a:r>
            <a:endParaRPr lang="en-US" sz="1050"/>
          </a:p>
          <a:p>
            <a:r>
              <a:rPr lang="en-US" sz="1050" spc="-1">
                <a:solidFill>
                  <a:srgbClr val="000000"/>
                </a:solidFill>
                <a:ea typeface="+mn-lt"/>
                <a:cs typeface="+mn-lt"/>
              </a:rPr>
              <a:t>with putting away </a:t>
            </a:r>
            <a:r>
              <a:rPr lang="en-US" sz="1050" b="0" strike="noStrike" spc="-1">
                <a:solidFill>
                  <a:srgbClr val="000000"/>
                </a:solidFill>
                <a:ea typeface="+mn-lt"/>
                <a:cs typeface="+mn-lt"/>
              </a:rPr>
              <a:t>their </a:t>
            </a:r>
            <a:r>
              <a:rPr lang="en-US" sz="1050" spc="-1">
                <a:solidFill>
                  <a:srgbClr val="000000"/>
                </a:solidFill>
                <a:ea typeface="+mn-lt"/>
                <a:cs typeface="+mn-lt"/>
              </a:rPr>
              <a:t>belongings. The drop-off time is between 6a.m</a:t>
            </a:r>
            <a:r>
              <a:rPr lang="en-US" sz="1050" b="0" strike="noStrike" spc="-1">
                <a:solidFill>
                  <a:srgbClr val="000000"/>
                </a:solidFill>
                <a:ea typeface="+mn-lt"/>
                <a:cs typeface="+mn-lt"/>
              </a:rPr>
              <a:t>. </a:t>
            </a:r>
            <a:r>
              <a:rPr lang="en-US" sz="1050" strike="noStrike" spc="-1">
                <a:solidFill>
                  <a:srgbClr val="000000"/>
                </a:solidFill>
                <a:ea typeface="+mn-lt"/>
                <a:cs typeface="+mn-lt"/>
              </a:rPr>
              <a:t>and </a:t>
            </a:r>
            <a:r>
              <a:rPr lang="en-US" sz="1050" spc="-1">
                <a:solidFill>
                  <a:srgbClr val="000000"/>
                </a:solidFill>
                <a:ea typeface="+mn-lt"/>
                <a:cs typeface="+mn-lt"/>
              </a:rPr>
              <a:t>9 a.m. If </a:t>
            </a:r>
            <a:r>
              <a:rPr lang="en-US" sz="1050" strike="noStrike" spc="-1">
                <a:solidFill>
                  <a:srgbClr val="000000"/>
                </a:solidFill>
                <a:ea typeface="+mn-lt"/>
                <a:cs typeface="+mn-lt"/>
              </a:rPr>
              <a:t>children are </a:t>
            </a:r>
            <a:r>
              <a:rPr lang="en-US" sz="1050" spc="-1">
                <a:solidFill>
                  <a:srgbClr val="000000"/>
                </a:solidFill>
                <a:ea typeface="+mn-lt"/>
                <a:cs typeface="+mn-lt"/>
              </a:rPr>
              <a:t>not </a:t>
            </a:r>
            <a:endParaRPr lang="en-US" sz="1050"/>
          </a:p>
          <a:p>
            <a:r>
              <a:rPr lang="en-US" sz="1050" spc="-1">
                <a:solidFill>
                  <a:srgbClr val="000000"/>
                </a:solidFill>
                <a:ea typeface="+mn-lt"/>
                <a:cs typeface="+mn-lt"/>
              </a:rPr>
              <a:t>dropped off </a:t>
            </a:r>
            <a:r>
              <a:rPr lang="en-US" sz="1050" strike="noStrike" spc="-1">
                <a:solidFill>
                  <a:srgbClr val="000000"/>
                </a:solidFill>
                <a:ea typeface="+mn-lt"/>
                <a:cs typeface="+mn-lt"/>
              </a:rPr>
              <a:t>by 9am </a:t>
            </a:r>
            <a:r>
              <a:rPr lang="en-US" sz="1050" spc="-1">
                <a:solidFill>
                  <a:srgbClr val="000000"/>
                </a:solidFill>
                <a:ea typeface="+mn-lt"/>
                <a:cs typeface="+mn-lt"/>
              </a:rPr>
              <a:t>and parents have not communicated with the center, children will be marked absent for </a:t>
            </a:r>
            <a:endParaRPr lang="en-US" sz="1050"/>
          </a:p>
          <a:p>
            <a:r>
              <a:rPr lang="en-US" sz="1050" spc="-1">
                <a:solidFill>
                  <a:srgbClr val="000000"/>
                </a:solidFill>
                <a:ea typeface="+mn-lt"/>
                <a:cs typeface="+mn-lt"/>
              </a:rPr>
              <a:t>the day, and staff will be adjusted</a:t>
            </a:r>
            <a:r>
              <a:rPr lang="en-US" sz="1050" strike="noStrike" spc="-1">
                <a:solidFill>
                  <a:srgbClr val="000000"/>
                </a:solidFill>
                <a:ea typeface="+mn-lt"/>
                <a:cs typeface="+mn-lt"/>
              </a:rPr>
              <a:t>.</a:t>
            </a:r>
            <a:r>
              <a:rPr lang="en-US" sz="1050" spc="-1">
                <a:solidFill>
                  <a:srgbClr val="000000"/>
                </a:solidFill>
                <a:ea typeface="+mn-lt"/>
                <a:cs typeface="+mn-lt"/>
              </a:rPr>
              <a:t> </a:t>
            </a:r>
            <a:endParaRPr lang="en-US" sz="1050" spc="-1">
              <a:cs typeface="Arial"/>
            </a:endParaRPr>
          </a:p>
          <a:p>
            <a:endParaRPr lang="en-US" sz="1050" spc="-1">
              <a:cs typeface="Arial"/>
            </a:endParaRPr>
          </a:p>
          <a:p>
            <a:r>
              <a:rPr lang="en-US" sz="1200"/>
              <a:t>Cut –Off/Drop=Off Time (10-18-24)</a:t>
            </a:r>
          </a:p>
          <a:p>
            <a:pPr marL="189865"/>
            <a:endParaRPr lang="en-US" sz="1050" spc="-1">
              <a:latin typeface="Open Sans Light"/>
              <a:ea typeface="Open Sans Light"/>
            </a:endParaRPr>
          </a:p>
          <a:p>
            <a:r>
              <a:rPr lang="en-US" sz="1050" spc="-1">
                <a:solidFill>
                  <a:srgbClr val="000000"/>
                </a:solidFill>
                <a:uFill>
                  <a:solidFill>
                    <a:srgbClr val="212121"/>
                  </a:solidFill>
                </a:uFill>
                <a:ea typeface="+mn-lt"/>
                <a:cs typeface="+mn-lt"/>
              </a:rPr>
              <a:t>The safety and well-being of </a:t>
            </a:r>
            <a:r>
              <a:rPr lang="en-US" sz="1050" strike="noStrike" spc="-1">
                <a:solidFill>
                  <a:srgbClr val="000000"/>
                </a:solidFill>
                <a:uFill>
                  <a:solidFill>
                    <a:srgbClr val="212121"/>
                  </a:solidFill>
                </a:uFill>
                <a:ea typeface="+mn-lt"/>
                <a:cs typeface="+mn-lt"/>
              </a:rPr>
              <a:t>the </a:t>
            </a:r>
            <a:r>
              <a:rPr lang="en-US" sz="1050" spc="-1">
                <a:solidFill>
                  <a:srgbClr val="000000"/>
                </a:solidFill>
                <a:uFill>
                  <a:solidFill>
                    <a:srgbClr val="212121"/>
                  </a:solidFill>
                </a:uFill>
                <a:ea typeface="+mn-lt"/>
                <a:cs typeface="+mn-lt"/>
              </a:rPr>
              <a:t>children in our care are our top priorities</a:t>
            </a:r>
            <a:r>
              <a:rPr lang="en-US" sz="1050" strike="noStrike" spc="-1">
                <a:solidFill>
                  <a:srgbClr val="000000"/>
                </a:solidFill>
                <a:uFill>
                  <a:solidFill>
                    <a:srgbClr val="212121"/>
                  </a:solidFill>
                </a:uFill>
                <a:ea typeface="+mn-lt"/>
                <a:cs typeface="+mn-lt"/>
              </a:rPr>
              <a:t>.</a:t>
            </a:r>
            <a:r>
              <a:rPr lang="en-US" sz="1050" spc="-1">
                <a:solidFill>
                  <a:srgbClr val="000000"/>
                </a:solidFill>
                <a:uFill>
                  <a:solidFill>
                    <a:srgbClr val="212121"/>
                  </a:solidFill>
                </a:uFill>
                <a:ea typeface="+mn-lt"/>
                <a:cs typeface="+mn-lt"/>
              </a:rPr>
              <a:t> To maintain a structured </a:t>
            </a:r>
            <a:endParaRPr lang="en-US" sz="1050"/>
          </a:p>
          <a:p>
            <a:r>
              <a:rPr lang="en-US" sz="1050" spc="-1">
                <a:uFill>
                  <a:solidFill>
                    <a:srgbClr val="212121"/>
                  </a:solidFill>
                </a:uFill>
                <a:ea typeface="+mn-lt"/>
                <a:cs typeface="+mn-lt"/>
              </a:rPr>
              <a:t>and secure environment </a:t>
            </a:r>
            <a:r>
              <a:rPr lang="en-US" sz="1050" spc="-1">
                <a:solidFill>
                  <a:srgbClr val="000000"/>
                </a:solidFill>
                <a:uFill>
                  <a:solidFill>
                    <a:srgbClr val="212121"/>
                  </a:solidFill>
                </a:uFill>
                <a:ea typeface="+mn-lt"/>
                <a:cs typeface="+mn-lt"/>
              </a:rPr>
              <a:t>and to ensure the proper allocation of staff resources, we have established a cut-off drop-off time policy</a:t>
            </a:r>
            <a:r>
              <a:rPr lang="en-US" sz="1050" strike="noStrike" spc="-1">
                <a:solidFill>
                  <a:srgbClr val="000000"/>
                </a:solidFill>
                <a:uFill>
                  <a:solidFill>
                    <a:srgbClr val="212121"/>
                  </a:solidFill>
                </a:uFill>
                <a:ea typeface="+mn-lt"/>
                <a:cs typeface="+mn-lt"/>
              </a:rPr>
              <a:t>.</a:t>
            </a:r>
            <a:endParaRPr lang="en-US" sz="1050">
              <a:uFill>
                <a:solidFill>
                  <a:srgbClr val="212121"/>
                </a:solidFill>
              </a:uFill>
              <a:ea typeface="+mn-lt"/>
              <a:cs typeface="+mn-lt"/>
            </a:endParaRPr>
          </a:p>
          <a:p>
            <a:r>
              <a:rPr lang="en-US" sz="1050" b="1" spc="-1">
                <a:solidFill>
                  <a:srgbClr val="000000"/>
                </a:solidFill>
                <a:uFill>
                  <a:solidFill>
                    <a:srgbClr val="212121"/>
                  </a:solidFill>
                </a:uFill>
                <a:ea typeface="+mn-lt"/>
                <a:cs typeface="+mn-lt"/>
              </a:rPr>
              <a:t>This policy aims </a:t>
            </a:r>
            <a:r>
              <a:rPr lang="en-US" sz="1050" b="1" strike="noStrike" spc="-1">
                <a:solidFill>
                  <a:srgbClr val="000000"/>
                </a:solidFill>
                <a:uFill>
                  <a:solidFill>
                    <a:srgbClr val="212121"/>
                  </a:solidFill>
                </a:uFill>
                <a:ea typeface="+mn-lt"/>
                <a:cs typeface="+mn-lt"/>
              </a:rPr>
              <a:t>to</a:t>
            </a:r>
            <a:r>
              <a:rPr lang="en-US" sz="1050" spc="-1">
                <a:solidFill>
                  <a:srgbClr val="000000"/>
                </a:solidFill>
                <a:uFill>
                  <a:solidFill>
                    <a:srgbClr val="212121"/>
                  </a:solidFill>
                </a:uFill>
                <a:ea typeface="+mn-lt"/>
                <a:cs typeface="+mn-lt"/>
              </a:rPr>
              <a:t>:</a:t>
            </a:r>
            <a:endParaRPr lang="en-US" sz="1050"/>
          </a:p>
          <a:p>
            <a:r>
              <a:rPr lang="en-US" sz="1050" spc="-1">
                <a:solidFill>
                  <a:srgbClr val="000000"/>
                </a:solidFill>
                <a:uFill>
                  <a:solidFill>
                    <a:srgbClr val="212121"/>
                  </a:solidFill>
                </a:uFill>
                <a:ea typeface="+mn-lt"/>
                <a:cs typeface="+mn-lt"/>
              </a:rPr>
              <a:t> Ensure the safety and supervision of children</a:t>
            </a:r>
            <a:r>
              <a:rPr lang="en-US" sz="1050" strike="noStrike" spc="-1">
                <a:solidFill>
                  <a:srgbClr val="000000"/>
                </a:solidFill>
                <a:uFill>
                  <a:solidFill>
                    <a:srgbClr val="212121"/>
                  </a:solidFill>
                </a:uFill>
                <a:ea typeface="+mn-lt"/>
                <a:cs typeface="+mn-lt"/>
              </a:rPr>
              <a:t> during </a:t>
            </a:r>
            <a:r>
              <a:rPr lang="en-US" sz="1050" spc="-1">
                <a:solidFill>
                  <a:srgbClr val="000000"/>
                </a:solidFill>
                <a:uFill>
                  <a:solidFill>
                    <a:srgbClr val="212121"/>
                  </a:solidFill>
                </a:uFill>
                <a:ea typeface="+mn-lt"/>
                <a:cs typeface="+mn-lt"/>
              </a:rPr>
              <a:t>their time at the childcare facility.</a:t>
            </a:r>
            <a:endParaRPr lang="en-US" sz="1050"/>
          </a:p>
          <a:p>
            <a:r>
              <a:rPr lang="en-US" sz="1050" spc="-1">
                <a:solidFill>
                  <a:srgbClr val="000000"/>
                </a:solidFill>
                <a:uFill>
                  <a:solidFill>
                    <a:srgbClr val="212121"/>
                  </a:solidFill>
                </a:uFill>
                <a:ea typeface="+mn-lt"/>
                <a:cs typeface="+mn-lt"/>
              </a:rPr>
              <a:t> Maintain a structured daily routine </a:t>
            </a:r>
            <a:r>
              <a:rPr lang="en-US" sz="1050" strike="noStrike" spc="-1">
                <a:solidFill>
                  <a:srgbClr val="000000"/>
                </a:solidFill>
                <a:uFill>
                  <a:solidFill>
                    <a:srgbClr val="212121"/>
                  </a:solidFill>
                </a:uFill>
                <a:ea typeface="+mn-lt"/>
                <a:cs typeface="+mn-lt"/>
              </a:rPr>
              <a:t>that </a:t>
            </a:r>
            <a:r>
              <a:rPr lang="en-US" sz="1050" spc="-1">
                <a:solidFill>
                  <a:srgbClr val="000000"/>
                </a:solidFill>
                <a:uFill>
                  <a:solidFill>
                    <a:srgbClr val="212121"/>
                  </a:solidFill>
                </a:uFill>
                <a:ea typeface="+mn-lt"/>
                <a:cs typeface="+mn-lt"/>
              </a:rPr>
              <a:t>supports children's development and learning.</a:t>
            </a:r>
            <a:endParaRPr lang="en-US" sz="1050"/>
          </a:p>
          <a:p>
            <a:r>
              <a:rPr lang="en-US" sz="1050" spc="-1">
                <a:solidFill>
                  <a:srgbClr val="000000"/>
                </a:solidFill>
                <a:uFill>
                  <a:solidFill>
                    <a:srgbClr val="212121"/>
                  </a:solidFill>
                </a:uFill>
                <a:ea typeface="+mn-lt"/>
                <a:cs typeface="+mn-lt"/>
              </a:rPr>
              <a:t> Provide adequate staff coverage based on the arrival schedule of </a:t>
            </a:r>
            <a:r>
              <a:rPr lang="en-US" sz="1050" strike="noStrike" spc="-1">
                <a:solidFill>
                  <a:srgbClr val="000000"/>
                </a:solidFill>
                <a:uFill>
                  <a:solidFill>
                    <a:srgbClr val="212121"/>
                  </a:solidFill>
                </a:uFill>
                <a:ea typeface="+mn-lt"/>
                <a:cs typeface="+mn-lt"/>
              </a:rPr>
              <a:t>children.</a:t>
            </a:r>
            <a:endParaRPr lang="en-US" sz="1050" spc="-1">
              <a:uFill>
                <a:solidFill>
                  <a:srgbClr val="212121"/>
                </a:solidFill>
              </a:uFill>
              <a:ea typeface="+mn-lt"/>
              <a:cs typeface="+mn-lt"/>
            </a:endParaRPr>
          </a:p>
          <a:p>
            <a:endParaRPr lang="en-US" sz="1050" spc="-1">
              <a:solidFill>
                <a:srgbClr val="000000"/>
              </a:solidFill>
              <a:uFill>
                <a:solidFill>
                  <a:srgbClr val="212121"/>
                </a:solidFill>
              </a:uFill>
              <a:ea typeface="+mn-lt"/>
              <a:cs typeface="+mn-lt"/>
            </a:endParaRPr>
          </a:p>
          <a:p>
            <a:r>
              <a:rPr lang="en-US" sz="1050" b="1" spc="-1">
                <a:solidFill>
                  <a:srgbClr val="000000"/>
                </a:solidFill>
                <a:uFill>
                  <a:solidFill>
                    <a:srgbClr val="212121"/>
                  </a:solidFill>
                </a:uFill>
                <a:ea typeface="+mn-lt"/>
                <a:cs typeface="+mn-lt"/>
              </a:rPr>
              <a:t>Cut-off Drop-Off Time</a:t>
            </a:r>
            <a:endParaRPr lang="en-US" sz="1050" b="1"/>
          </a:p>
          <a:p>
            <a:r>
              <a:rPr lang="en-US" sz="1050" spc="-1">
                <a:solidFill>
                  <a:srgbClr val="000000"/>
                </a:solidFill>
                <a:uFill>
                  <a:solidFill>
                    <a:srgbClr val="212121"/>
                  </a:solidFill>
                </a:uFill>
                <a:ea typeface="+mn-lt"/>
                <a:cs typeface="+mn-lt"/>
              </a:rPr>
              <a:t> The cut-off drop-off </a:t>
            </a:r>
            <a:r>
              <a:rPr lang="en-US" sz="1050" strike="noStrike" spc="-1">
                <a:solidFill>
                  <a:srgbClr val="000000"/>
                </a:solidFill>
                <a:uFill>
                  <a:solidFill>
                    <a:srgbClr val="212121"/>
                  </a:solidFill>
                </a:uFill>
                <a:ea typeface="+mn-lt"/>
                <a:cs typeface="+mn-lt"/>
              </a:rPr>
              <a:t>time </a:t>
            </a:r>
            <a:r>
              <a:rPr lang="en-US" sz="1050" spc="-1">
                <a:solidFill>
                  <a:srgbClr val="000000"/>
                </a:solidFill>
                <a:uFill>
                  <a:solidFill>
                    <a:srgbClr val="212121"/>
                  </a:solidFill>
                </a:uFill>
                <a:ea typeface="+mn-lt"/>
                <a:cs typeface="+mn-lt"/>
              </a:rPr>
              <a:t>for children attending Blue Dragon Academy is 9am. </a:t>
            </a:r>
            <a:endParaRPr lang="en-US" sz="1050"/>
          </a:p>
          <a:p>
            <a:r>
              <a:rPr lang="en-US" sz="1050" spc="-1">
                <a:solidFill>
                  <a:srgbClr val="000000"/>
                </a:solidFill>
                <a:uFill>
                  <a:solidFill>
                    <a:srgbClr val="212121"/>
                  </a:solidFill>
                </a:uFill>
                <a:ea typeface="+mn-lt"/>
                <a:cs typeface="+mn-lt"/>
              </a:rPr>
              <a:t> Parents </a:t>
            </a:r>
            <a:r>
              <a:rPr lang="en-US" sz="1050" strike="noStrike" spc="-1">
                <a:solidFill>
                  <a:srgbClr val="000000"/>
                </a:solidFill>
                <a:uFill>
                  <a:solidFill>
                    <a:srgbClr val="212121"/>
                  </a:solidFill>
                </a:uFill>
                <a:ea typeface="+mn-lt"/>
                <a:cs typeface="+mn-lt"/>
              </a:rPr>
              <a:t>or </a:t>
            </a:r>
            <a:r>
              <a:rPr lang="en-US" sz="1050" spc="-1">
                <a:solidFill>
                  <a:srgbClr val="000000"/>
                </a:solidFill>
                <a:uFill>
                  <a:solidFill>
                    <a:srgbClr val="212121"/>
                  </a:solidFill>
                </a:uFill>
                <a:ea typeface="+mn-lt"/>
                <a:cs typeface="+mn-lt"/>
              </a:rPr>
              <a:t>guardians are expected </a:t>
            </a:r>
            <a:r>
              <a:rPr lang="en-US" sz="1050" strike="noStrike" spc="-1">
                <a:solidFill>
                  <a:srgbClr val="000000"/>
                </a:solidFill>
                <a:uFill>
                  <a:solidFill>
                    <a:srgbClr val="212121"/>
                  </a:solidFill>
                </a:uFill>
                <a:ea typeface="+mn-lt"/>
                <a:cs typeface="+mn-lt"/>
              </a:rPr>
              <a:t>to drop </a:t>
            </a:r>
            <a:r>
              <a:rPr lang="en-US" sz="1050" spc="-1">
                <a:solidFill>
                  <a:srgbClr val="000000"/>
                </a:solidFill>
                <a:uFill>
                  <a:solidFill>
                    <a:srgbClr val="212121"/>
                  </a:solidFill>
                </a:uFill>
                <a:ea typeface="+mn-lt"/>
                <a:cs typeface="+mn-lt"/>
              </a:rPr>
              <a:t>off </a:t>
            </a:r>
            <a:r>
              <a:rPr lang="en-US" sz="1050" strike="noStrike" spc="-1">
                <a:solidFill>
                  <a:srgbClr val="000000"/>
                </a:solidFill>
                <a:uFill>
                  <a:solidFill>
                    <a:srgbClr val="212121"/>
                  </a:solidFill>
                </a:uFill>
                <a:ea typeface="+mn-lt"/>
                <a:cs typeface="+mn-lt"/>
              </a:rPr>
              <a:t>their child</a:t>
            </a:r>
            <a:r>
              <a:rPr lang="en-US" sz="1050" spc="-1">
                <a:solidFill>
                  <a:srgbClr val="000000"/>
                </a:solidFill>
                <a:uFill>
                  <a:solidFill>
                    <a:srgbClr val="212121"/>
                  </a:solidFill>
                </a:uFill>
                <a:ea typeface="+mn-lt"/>
                <a:cs typeface="+mn-lt"/>
              </a:rPr>
              <a:t> before the specified cut-off time</a:t>
            </a:r>
            <a:r>
              <a:rPr lang="en-US" sz="1050" strike="noStrike" spc="-1">
                <a:solidFill>
                  <a:srgbClr val="000000"/>
                </a:solidFill>
                <a:uFill>
                  <a:solidFill>
                    <a:srgbClr val="212121"/>
                  </a:solidFill>
                </a:uFill>
                <a:ea typeface="+mn-lt"/>
                <a:cs typeface="+mn-lt"/>
              </a:rPr>
              <a:t>.</a:t>
            </a:r>
            <a:endParaRPr lang="en-US" sz="1050" spc="-1">
              <a:uFill>
                <a:solidFill>
                  <a:srgbClr val="212121"/>
                </a:solidFill>
              </a:uFill>
              <a:ea typeface="+mn-lt"/>
              <a:cs typeface="+mn-lt"/>
            </a:endParaRPr>
          </a:p>
          <a:p>
            <a:endParaRPr lang="en-US" sz="1050" spc="-1">
              <a:solidFill>
                <a:srgbClr val="000000"/>
              </a:solidFill>
              <a:uFill>
                <a:solidFill>
                  <a:srgbClr val="212121"/>
                </a:solidFill>
              </a:uFill>
              <a:ea typeface="+mn-lt"/>
              <a:cs typeface="+mn-lt"/>
            </a:endParaRPr>
          </a:p>
          <a:p>
            <a:r>
              <a:rPr lang="en-US" sz="1050" b="1" spc="-1">
                <a:solidFill>
                  <a:srgbClr val="000000"/>
                </a:solidFill>
                <a:uFill>
                  <a:solidFill>
                    <a:srgbClr val="212121"/>
                  </a:solidFill>
                </a:uFill>
                <a:ea typeface="+mn-lt"/>
                <a:cs typeface="+mn-lt"/>
              </a:rPr>
              <a:t>Consequences of Late Drop-Off</a:t>
            </a:r>
            <a:endParaRPr lang="en-US" sz="1050" b="1"/>
          </a:p>
          <a:p>
            <a:r>
              <a:rPr lang="en-US" sz="1050" spc="-1">
                <a:solidFill>
                  <a:srgbClr val="000000"/>
                </a:solidFill>
                <a:uFill>
                  <a:solidFill>
                    <a:srgbClr val="212121"/>
                  </a:solidFill>
                </a:uFill>
                <a:ea typeface="+mn-lt"/>
                <a:cs typeface="+mn-lt"/>
              </a:rPr>
              <a:t></a:t>
            </a:r>
            <a:r>
              <a:rPr lang="en-US" sz="1050" spc="-1">
                <a:uFill>
                  <a:solidFill>
                    <a:srgbClr val="212121"/>
                  </a:solidFill>
                </a:uFill>
                <a:ea typeface="+mn-lt"/>
                <a:cs typeface="+mn-lt"/>
              </a:rPr>
              <a:t> </a:t>
            </a:r>
            <a:r>
              <a:rPr lang="en-US" sz="1050" spc="-1">
                <a:solidFill>
                  <a:srgbClr val="000000"/>
                </a:solidFill>
                <a:uFill>
                  <a:solidFill>
                    <a:srgbClr val="212121"/>
                  </a:solidFill>
                </a:uFill>
                <a:ea typeface="+mn-lt"/>
                <a:cs typeface="+mn-lt"/>
              </a:rPr>
              <a:t>Children arriving after the drop-off time </a:t>
            </a:r>
            <a:r>
              <a:rPr lang="en-US" sz="1050" strike="noStrike" spc="-1">
                <a:solidFill>
                  <a:srgbClr val="000000"/>
                </a:solidFill>
                <a:uFill>
                  <a:solidFill>
                    <a:srgbClr val="212121"/>
                  </a:solidFill>
                </a:uFill>
                <a:ea typeface="+mn-lt"/>
                <a:cs typeface="+mn-lt"/>
              </a:rPr>
              <a:t>will need to be </a:t>
            </a:r>
            <a:r>
              <a:rPr lang="en-US" sz="1050" spc="-1">
                <a:solidFill>
                  <a:srgbClr val="000000"/>
                </a:solidFill>
                <a:uFill>
                  <a:solidFill>
                    <a:srgbClr val="212121"/>
                  </a:solidFill>
                </a:uFill>
                <a:ea typeface="+mn-lt"/>
                <a:cs typeface="+mn-lt"/>
              </a:rPr>
              <a:t>dropped off with group</a:t>
            </a:r>
            <a:r>
              <a:rPr lang="en-US" sz="1050" strike="noStrike" spc="-1">
                <a:solidFill>
                  <a:srgbClr val="000000"/>
                </a:solidFill>
                <a:uFill>
                  <a:solidFill>
                    <a:srgbClr val="212121"/>
                  </a:solidFill>
                </a:uFill>
                <a:ea typeface="+mn-lt"/>
                <a:cs typeface="+mn-lt"/>
              </a:rPr>
              <a:t>.</a:t>
            </a:r>
            <a:r>
              <a:rPr lang="en-US" sz="1050" spc="-1">
                <a:solidFill>
                  <a:srgbClr val="000000"/>
                </a:solidFill>
                <a:uFill>
                  <a:solidFill>
                    <a:srgbClr val="212121"/>
                  </a:solidFill>
                </a:uFill>
                <a:ea typeface="+mn-lt"/>
                <a:cs typeface="+mn-lt"/>
              </a:rPr>
              <a:t> If the group </a:t>
            </a:r>
            <a:r>
              <a:rPr lang="en-US" sz="1050" strike="noStrike" spc="-1">
                <a:solidFill>
                  <a:srgbClr val="000000"/>
                </a:solidFill>
                <a:uFill>
                  <a:solidFill>
                    <a:srgbClr val="212121"/>
                  </a:solidFill>
                </a:uFill>
                <a:ea typeface="+mn-lt"/>
                <a:cs typeface="+mn-lt"/>
              </a:rPr>
              <a:t>is not </a:t>
            </a:r>
            <a:r>
              <a:rPr lang="en-US" sz="1050" spc="-1">
                <a:solidFill>
                  <a:srgbClr val="000000"/>
                </a:solidFill>
                <a:uFill>
                  <a:solidFill>
                    <a:srgbClr val="212121"/>
                  </a:solidFill>
                </a:uFill>
                <a:ea typeface="+mn-lt"/>
                <a:cs typeface="+mn-lt"/>
              </a:rPr>
              <a:t>at </a:t>
            </a:r>
            <a:endParaRPr lang="en-US" sz="1050"/>
          </a:p>
          <a:p>
            <a:r>
              <a:rPr lang="en-US" sz="1050" spc="-1">
                <a:solidFill>
                  <a:srgbClr val="000000"/>
                </a:solidFill>
                <a:uFill>
                  <a:solidFill>
                    <a:srgbClr val="212121"/>
                  </a:solidFill>
                </a:uFill>
                <a:ea typeface="+mn-lt"/>
                <a:cs typeface="+mn-lt"/>
              </a:rPr>
              <a:t>the center, parents will need </a:t>
            </a:r>
            <a:r>
              <a:rPr lang="en-US" sz="1050" strike="noStrike" spc="-1">
                <a:solidFill>
                  <a:srgbClr val="000000"/>
                </a:solidFill>
                <a:uFill>
                  <a:solidFill>
                    <a:srgbClr val="212121"/>
                  </a:solidFill>
                </a:uFill>
                <a:ea typeface="+mn-lt"/>
                <a:cs typeface="+mn-lt"/>
              </a:rPr>
              <a:t>to </a:t>
            </a:r>
            <a:r>
              <a:rPr lang="en-US" sz="1050" spc="-1">
                <a:solidFill>
                  <a:srgbClr val="000000"/>
                </a:solidFill>
                <a:uFill>
                  <a:solidFill>
                    <a:srgbClr val="212121"/>
                  </a:solidFill>
                </a:uFill>
                <a:ea typeface="+mn-lt"/>
                <a:cs typeface="+mn-lt"/>
              </a:rPr>
              <a:t>drop off where the child’s group is located</a:t>
            </a:r>
            <a:r>
              <a:rPr lang="en-US" sz="1050" strike="noStrike" spc="-1">
                <a:solidFill>
                  <a:srgbClr val="000000"/>
                </a:solidFill>
                <a:uFill>
                  <a:solidFill>
                    <a:srgbClr val="212121"/>
                  </a:solidFill>
                </a:uFill>
                <a:ea typeface="+mn-lt"/>
                <a:cs typeface="+mn-lt"/>
              </a:rPr>
              <a:t>.</a:t>
            </a:r>
            <a:endParaRPr lang="en-US" sz="1050">
              <a:ea typeface="+mn-lt"/>
              <a:cs typeface="+mn-lt"/>
            </a:endParaRPr>
          </a:p>
          <a:p>
            <a:r>
              <a:rPr lang="en-US" sz="1050" spc="-1">
                <a:solidFill>
                  <a:srgbClr val="000000"/>
                </a:solidFill>
                <a:uFill>
                  <a:solidFill>
                    <a:srgbClr val="212121"/>
                  </a:solidFill>
                </a:uFill>
                <a:ea typeface="+mn-lt"/>
                <a:cs typeface="+mn-lt"/>
              </a:rPr>
              <a:t> </a:t>
            </a:r>
            <a:r>
              <a:rPr lang="en-US" sz="1050" b="0" strike="noStrike" spc="-1">
                <a:solidFill>
                  <a:srgbClr val="000000"/>
                </a:solidFill>
                <a:uFill>
                  <a:solidFill>
                    <a:srgbClr val="212121"/>
                  </a:solidFill>
                </a:uFill>
                <a:ea typeface="+mn-lt"/>
                <a:cs typeface="+mn-lt"/>
              </a:rPr>
              <a:t>If parents </a:t>
            </a:r>
            <a:r>
              <a:rPr lang="en-US" sz="1050" spc="-1">
                <a:solidFill>
                  <a:srgbClr val="000000"/>
                </a:solidFill>
                <a:uFill>
                  <a:solidFill>
                    <a:srgbClr val="212121"/>
                  </a:solidFill>
                </a:uFill>
                <a:ea typeface="+mn-lt"/>
                <a:cs typeface="+mn-lt"/>
              </a:rPr>
              <a:t>have not communicated with </a:t>
            </a:r>
            <a:r>
              <a:rPr lang="en-US" sz="1050" b="0" strike="noStrike" spc="-1">
                <a:solidFill>
                  <a:srgbClr val="000000"/>
                </a:solidFill>
                <a:uFill>
                  <a:solidFill>
                    <a:srgbClr val="212121"/>
                  </a:solidFill>
                </a:uFill>
                <a:ea typeface="+mn-lt"/>
                <a:cs typeface="+mn-lt"/>
              </a:rPr>
              <a:t>the </a:t>
            </a:r>
            <a:r>
              <a:rPr lang="en-US" sz="1050" spc="-1">
                <a:solidFill>
                  <a:srgbClr val="000000"/>
                </a:solidFill>
                <a:uFill>
                  <a:solidFill>
                    <a:srgbClr val="212121"/>
                  </a:solidFill>
                </a:uFill>
                <a:ea typeface="+mn-lt"/>
                <a:cs typeface="+mn-lt"/>
              </a:rPr>
              <a:t>center before 9 am cutoff time, </a:t>
            </a:r>
            <a:r>
              <a:rPr lang="en-US" sz="1050" b="0" strike="noStrike" spc="-1">
                <a:solidFill>
                  <a:srgbClr val="000000"/>
                </a:solidFill>
                <a:uFill>
                  <a:solidFill>
                    <a:srgbClr val="212121"/>
                  </a:solidFill>
                </a:uFill>
                <a:ea typeface="+mn-lt"/>
                <a:cs typeface="+mn-lt"/>
              </a:rPr>
              <a:t>children </a:t>
            </a:r>
            <a:r>
              <a:rPr lang="en-US" sz="1050" spc="-1">
                <a:solidFill>
                  <a:srgbClr val="000000"/>
                </a:solidFill>
                <a:uFill>
                  <a:solidFill>
                    <a:srgbClr val="212121"/>
                  </a:solidFill>
                </a:uFill>
                <a:ea typeface="+mn-lt"/>
                <a:cs typeface="+mn-lt"/>
              </a:rPr>
              <a:t>will be late, they </a:t>
            </a:r>
            <a:endParaRPr lang="en-US" sz="1050"/>
          </a:p>
          <a:p>
            <a:r>
              <a:rPr lang="en-US" sz="1050" spc="-1">
                <a:solidFill>
                  <a:srgbClr val="000000"/>
                </a:solidFill>
                <a:uFill>
                  <a:solidFill>
                    <a:srgbClr val="212121"/>
                  </a:solidFill>
                </a:uFill>
                <a:ea typeface="+mn-lt"/>
                <a:cs typeface="+mn-lt"/>
              </a:rPr>
              <a:t>will be counted absent for </a:t>
            </a:r>
            <a:r>
              <a:rPr lang="en-US" sz="1050" b="0" strike="noStrike" spc="-1">
                <a:solidFill>
                  <a:srgbClr val="000000"/>
                </a:solidFill>
                <a:uFill>
                  <a:solidFill>
                    <a:srgbClr val="212121"/>
                  </a:solidFill>
                </a:uFill>
                <a:ea typeface="+mn-lt"/>
                <a:cs typeface="+mn-lt"/>
              </a:rPr>
              <a:t>the </a:t>
            </a:r>
            <a:r>
              <a:rPr lang="en-US" sz="1050" spc="-1">
                <a:solidFill>
                  <a:srgbClr val="000000"/>
                </a:solidFill>
                <a:uFill>
                  <a:solidFill>
                    <a:srgbClr val="212121"/>
                  </a:solidFill>
                </a:uFill>
                <a:ea typeface="+mn-lt"/>
                <a:cs typeface="+mn-lt"/>
              </a:rPr>
              <a:t>day, and staff will be adjusted</a:t>
            </a:r>
            <a:r>
              <a:rPr lang="en-US" sz="1050" b="0" strike="noStrike" spc="-1">
                <a:solidFill>
                  <a:srgbClr val="000000"/>
                </a:solidFill>
                <a:uFill>
                  <a:solidFill>
                    <a:srgbClr val="212121"/>
                  </a:solidFill>
                </a:uFill>
                <a:ea typeface="+mn-lt"/>
                <a:cs typeface="+mn-lt"/>
              </a:rPr>
              <a:t>. </a:t>
            </a:r>
            <a:r>
              <a:rPr lang="en-US" sz="1050" spc="-1">
                <a:solidFill>
                  <a:srgbClr val="000000"/>
                </a:solidFill>
                <a:uFill>
                  <a:solidFill>
                    <a:srgbClr val="212121"/>
                  </a:solidFill>
                </a:uFill>
                <a:ea typeface="+mn-lt"/>
                <a:cs typeface="+mn-lt"/>
              </a:rPr>
              <a:t>Child will not be allowed </a:t>
            </a:r>
            <a:r>
              <a:rPr lang="en-US" sz="1050" b="0" strike="noStrike" spc="-1">
                <a:solidFill>
                  <a:srgbClr val="000000"/>
                </a:solidFill>
                <a:uFill>
                  <a:solidFill>
                    <a:srgbClr val="212121"/>
                  </a:solidFill>
                </a:uFill>
                <a:ea typeface="+mn-lt"/>
                <a:cs typeface="+mn-lt"/>
              </a:rPr>
              <a:t>to </a:t>
            </a:r>
            <a:r>
              <a:rPr lang="en-US" sz="1050" spc="-1">
                <a:solidFill>
                  <a:srgbClr val="000000"/>
                </a:solidFill>
                <a:uFill>
                  <a:solidFill>
                    <a:srgbClr val="212121"/>
                  </a:solidFill>
                </a:uFill>
                <a:ea typeface="+mn-lt"/>
                <a:cs typeface="+mn-lt"/>
              </a:rPr>
              <a:t>come for </a:t>
            </a:r>
            <a:r>
              <a:rPr lang="en-US" sz="1050" b="0" strike="noStrike" spc="-1">
                <a:solidFill>
                  <a:srgbClr val="000000"/>
                </a:solidFill>
                <a:uFill>
                  <a:solidFill>
                    <a:srgbClr val="212121"/>
                  </a:solidFill>
                </a:uFill>
                <a:ea typeface="+mn-lt"/>
                <a:cs typeface="+mn-lt"/>
              </a:rPr>
              <a:t>the</a:t>
            </a:r>
            <a:r>
              <a:rPr lang="en-US" sz="1050" spc="-1">
                <a:solidFill>
                  <a:srgbClr val="000000"/>
                </a:solidFill>
                <a:uFill>
                  <a:solidFill>
                    <a:srgbClr val="212121"/>
                  </a:solidFill>
                </a:uFill>
                <a:ea typeface="+mn-lt"/>
                <a:cs typeface="+mn-lt"/>
              </a:rPr>
              <a:t> </a:t>
            </a:r>
            <a:endParaRPr lang="en-US" sz="1050"/>
          </a:p>
          <a:p>
            <a:r>
              <a:rPr lang="en-US" sz="1050" spc="-1">
                <a:solidFill>
                  <a:srgbClr val="000000"/>
                </a:solidFill>
                <a:uFill>
                  <a:solidFill>
                    <a:srgbClr val="212121"/>
                  </a:solidFill>
                </a:uFill>
                <a:ea typeface="+mn-lt"/>
                <a:cs typeface="+mn-lt"/>
              </a:rPr>
              <a:t>day</a:t>
            </a:r>
            <a:r>
              <a:rPr lang="en-US" sz="1050" b="0" strike="noStrike" spc="-1">
                <a:solidFill>
                  <a:srgbClr val="000000"/>
                </a:solidFill>
                <a:uFill>
                  <a:solidFill>
                    <a:srgbClr val="212121"/>
                  </a:solidFill>
                </a:uFill>
                <a:ea typeface="+mn-lt"/>
                <a:cs typeface="+mn-lt"/>
              </a:rPr>
              <a:t>.</a:t>
            </a:r>
            <a:r>
              <a:rPr lang="en-US" sz="1050" spc="-1">
                <a:solidFill>
                  <a:srgbClr val="000000"/>
                </a:solidFill>
                <a:uFill>
                  <a:solidFill>
                    <a:srgbClr val="212121"/>
                  </a:solidFill>
                </a:uFill>
                <a:ea typeface="+mn-lt"/>
                <a:cs typeface="+mn-lt"/>
              </a:rPr>
              <a:t> </a:t>
            </a:r>
            <a:endParaRPr lang="en-US" sz="1050" spc="-1">
              <a:uFill>
                <a:solidFill>
                  <a:srgbClr val="212121"/>
                </a:solidFill>
              </a:uFill>
              <a:cs typeface="Arial"/>
            </a:endParaRPr>
          </a:p>
          <a:p>
            <a:r>
              <a:rPr lang="en-US" sz="1050" spc="-1">
                <a:uFill>
                  <a:solidFill>
                    <a:srgbClr val="212121"/>
                  </a:solidFill>
                </a:uFill>
                <a:ea typeface="+mn-lt"/>
                <a:cs typeface="+mn-lt"/>
              </a:rPr>
              <a:t> Late arrivals disrupt the established routines and may impact on the quality of care provided to all children. </a:t>
            </a:r>
            <a:endParaRPr lang="en-US" sz="1050" spc="-1">
              <a:uFill>
                <a:solidFill>
                  <a:srgbClr val="212121"/>
                </a:solidFill>
              </a:uFill>
              <a:cs typeface="Arial"/>
            </a:endParaRPr>
          </a:p>
          <a:p>
            <a:pPr>
              <a:lnSpc>
                <a:spcPct val="100000"/>
              </a:lnSpc>
            </a:pPr>
            <a:endParaRPr lang="en-US" sz="1050" strike="noStrike" spc="-1">
              <a:uFill>
                <a:solidFill>
                  <a:srgbClr val="212121"/>
                </a:solidFill>
              </a:uFill>
              <a:latin typeface="Arial"/>
              <a:ea typeface="Open Sans Light"/>
              <a:cs typeface="Arial"/>
            </a:endParaRPr>
          </a:p>
          <a:p>
            <a:r>
              <a:rPr lang="en-US" sz="1050" b="1" spc="-1">
                <a:solidFill>
                  <a:srgbClr val="000000"/>
                </a:solidFill>
                <a:uFill>
                  <a:solidFill>
                    <a:srgbClr val="212121"/>
                  </a:solidFill>
                </a:uFill>
                <a:ea typeface="+mn-lt"/>
                <a:cs typeface="+mn-lt"/>
              </a:rPr>
              <a:t>Late Arrival Exception</a:t>
            </a:r>
            <a:r>
              <a:rPr lang="en-US" sz="1050" spc="-1">
                <a:solidFill>
                  <a:srgbClr val="000000"/>
                </a:solidFill>
                <a:uFill>
                  <a:solidFill>
                    <a:srgbClr val="212121"/>
                  </a:solidFill>
                </a:uFill>
                <a:ea typeface="+mn-lt"/>
                <a:cs typeface="+mn-lt"/>
              </a:rPr>
              <a:t> </a:t>
            </a:r>
            <a:endParaRPr lang="en-US" sz="1050">
              <a:solidFill>
                <a:srgbClr val="000000"/>
              </a:solidFill>
              <a:ea typeface="+mn-lt"/>
              <a:cs typeface="+mn-lt"/>
            </a:endParaRPr>
          </a:p>
          <a:p>
            <a:r>
              <a:rPr lang="en-US" sz="1050" spc="-1">
                <a:solidFill>
                  <a:srgbClr val="000000"/>
                </a:solidFill>
                <a:uFill>
                  <a:solidFill>
                    <a:srgbClr val="212121"/>
                  </a:solidFill>
                </a:uFill>
                <a:ea typeface="+mn-lt"/>
                <a:cs typeface="+mn-lt"/>
              </a:rPr>
              <a:t> In exceptional circumstances (e.g., unavoidable traffic delays, trains, or unforeseen emergencies), parents or guardians should notify the childcare facility as soon as possible to explain the delay.</a:t>
            </a:r>
            <a:endParaRPr lang="en-US" sz="1050">
              <a:solidFill>
                <a:srgbClr val="000000"/>
              </a:solidFill>
              <a:ea typeface="+mn-lt"/>
              <a:cs typeface="+mn-lt"/>
            </a:endParaRPr>
          </a:p>
          <a:p>
            <a:r>
              <a:rPr lang="en-US" sz="1050" spc="-1">
                <a:solidFill>
                  <a:srgbClr val="000000"/>
                </a:solidFill>
                <a:uFill>
                  <a:solidFill>
                    <a:srgbClr val="212121"/>
                  </a:solidFill>
                </a:uFill>
                <a:ea typeface="+mn-lt"/>
                <a:cs typeface="+mn-lt"/>
              </a:rPr>
              <a:t>  The childcare facility will make reasonable accommodation on a case-by-case basis, with the safety and well-being of the child as the top priority.</a:t>
            </a:r>
          </a:p>
          <a:p>
            <a:endParaRPr lang="en-US" sz="1050" spc="-1">
              <a:solidFill>
                <a:srgbClr val="000000"/>
              </a:solidFill>
              <a:uFill>
                <a:solidFill>
                  <a:srgbClr val="212121"/>
                </a:solidFill>
              </a:uFill>
              <a:ea typeface="+mn-lt"/>
              <a:cs typeface="+mn-lt"/>
            </a:endParaRPr>
          </a:p>
          <a:p>
            <a:r>
              <a:rPr lang="en-US" sz="1050" spc="-1">
                <a:solidFill>
                  <a:srgbClr val="000000"/>
                </a:solidFill>
                <a:uFill>
                  <a:solidFill>
                    <a:srgbClr val="212121"/>
                  </a:solidFill>
                </a:uFill>
                <a:ea typeface="+mn-lt"/>
                <a:cs typeface="+mn-lt"/>
              </a:rPr>
              <a:t> </a:t>
            </a:r>
            <a:r>
              <a:rPr lang="en-US" sz="1050" b="1" spc="-1">
                <a:solidFill>
                  <a:srgbClr val="000000"/>
                </a:solidFill>
                <a:uFill>
                  <a:solidFill>
                    <a:srgbClr val="212121"/>
                  </a:solidFill>
                </a:uFill>
                <a:ea typeface="+mn-lt"/>
                <a:cs typeface="+mn-lt"/>
              </a:rPr>
              <a:t>Communication</a:t>
            </a:r>
            <a:r>
              <a:rPr lang="en-US" sz="1050" spc="-1">
                <a:solidFill>
                  <a:srgbClr val="000000"/>
                </a:solidFill>
                <a:uFill>
                  <a:solidFill>
                    <a:srgbClr val="212121"/>
                  </a:solidFill>
                </a:uFill>
                <a:ea typeface="+mn-lt"/>
                <a:cs typeface="+mn-lt"/>
              </a:rPr>
              <a:t> </a:t>
            </a:r>
            <a:endParaRPr lang="en-US" sz="1050">
              <a:solidFill>
                <a:srgbClr val="000000"/>
              </a:solidFill>
              <a:ea typeface="+mn-lt"/>
              <a:cs typeface="+mn-lt"/>
            </a:endParaRPr>
          </a:p>
          <a:p>
            <a:r>
              <a:rPr lang="en-US" sz="1050" spc="-1">
                <a:solidFill>
                  <a:srgbClr val="000000"/>
                </a:solidFill>
                <a:uFill>
                  <a:solidFill>
                    <a:srgbClr val="212121"/>
                  </a:solidFill>
                </a:uFill>
                <a:ea typeface="+mn-lt"/>
                <a:cs typeface="+mn-lt"/>
              </a:rPr>
              <a:t> Parents and guardians will be informed of this policy upon enrollment and during regular communications with the childcare facility. </a:t>
            </a:r>
            <a:endParaRPr lang="en-US" sz="1050">
              <a:solidFill>
                <a:srgbClr val="000000"/>
              </a:solidFill>
              <a:ea typeface="+mn-lt"/>
              <a:cs typeface="+mn-lt"/>
            </a:endParaRPr>
          </a:p>
          <a:p>
            <a:r>
              <a:rPr lang="en-US" sz="1050" spc="-1">
                <a:solidFill>
                  <a:srgbClr val="000000"/>
                </a:solidFill>
                <a:uFill>
                  <a:solidFill>
                    <a:srgbClr val="212121"/>
                  </a:solidFill>
                </a:uFill>
                <a:ea typeface="+mn-lt"/>
                <a:cs typeface="+mn-lt"/>
              </a:rPr>
              <a:t> The facility's administrative will aid and answer any questions regarding this policy. </a:t>
            </a:r>
          </a:p>
          <a:p>
            <a:endParaRPr lang="en-US" sz="1050" spc="-1">
              <a:solidFill>
                <a:srgbClr val="000000"/>
              </a:solidFill>
              <a:uFill>
                <a:solidFill>
                  <a:srgbClr val="212121"/>
                </a:solidFill>
              </a:uFill>
              <a:ea typeface="+mn-lt"/>
              <a:cs typeface="+mn-lt"/>
            </a:endParaRPr>
          </a:p>
          <a:p>
            <a:r>
              <a:rPr lang="en-US" sz="1050" spc="-1">
                <a:solidFill>
                  <a:srgbClr val="000000"/>
                </a:solidFill>
                <a:uFill>
                  <a:solidFill>
                    <a:srgbClr val="212121"/>
                  </a:solidFill>
                </a:uFill>
                <a:ea typeface="+mn-lt"/>
                <a:cs typeface="+mn-lt"/>
              </a:rPr>
              <a:t>Review and Modification</a:t>
            </a:r>
            <a:endParaRPr lang="en-US" sz="1050">
              <a:solidFill>
                <a:srgbClr val="000000"/>
              </a:solidFill>
              <a:ea typeface="+mn-lt"/>
              <a:cs typeface="+mn-lt"/>
            </a:endParaRPr>
          </a:p>
          <a:p>
            <a:r>
              <a:rPr lang="en-US" sz="1050" spc="-1">
                <a:solidFill>
                  <a:srgbClr val="000000"/>
                </a:solidFill>
                <a:uFill>
                  <a:solidFill>
                    <a:srgbClr val="212121"/>
                  </a:solidFill>
                </a:uFill>
                <a:ea typeface="+mn-lt"/>
                <a:cs typeface="+mn-lt"/>
              </a:rPr>
              <a:t>  This policy may be subject to periodic review and modification at the discretion of Blue Dragon Academy management. Compliance  Parents and guardians are expected to comply with this policy to ensure the safety and well-being of their child and the smooth operation of the childcare facility. </a:t>
            </a:r>
            <a:endParaRPr lang="en-US" sz="1050"/>
          </a:p>
          <a:p>
            <a:endParaRPr lang="en-US" sz="1050" b="1" spc="-1">
              <a:solidFill>
                <a:srgbClr val="000000"/>
              </a:solidFill>
              <a:uFill>
                <a:solidFill>
                  <a:srgbClr val="212121"/>
                </a:solidFill>
              </a:uFill>
              <a:latin typeface="Arial"/>
              <a:ea typeface="Open Sans Light"/>
              <a:cs typeface="Arial"/>
            </a:endParaRPr>
          </a:p>
          <a:p>
            <a:r>
              <a:rPr lang="en-US" sz="1050" b="1" spc="-1">
                <a:solidFill>
                  <a:srgbClr val="000000"/>
                </a:solidFill>
                <a:uFill>
                  <a:solidFill>
                    <a:srgbClr val="212121"/>
                  </a:solidFill>
                </a:uFill>
                <a:ea typeface="+mn-lt"/>
                <a:cs typeface="+mn-lt"/>
              </a:rPr>
              <a:t>DEARTURE POLICY</a:t>
            </a:r>
            <a:endParaRPr lang="en-US" b="1">
              <a:solidFill>
                <a:srgbClr val="000000"/>
              </a:solidFill>
              <a:ea typeface="+mn-lt"/>
              <a:cs typeface="+mn-lt"/>
            </a:endParaRPr>
          </a:p>
          <a:p>
            <a:r>
              <a:rPr lang="en-US" sz="1050" spc="-1">
                <a:solidFill>
                  <a:srgbClr val="000000"/>
                </a:solidFill>
                <a:uFill>
                  <a:solidFill>
                    <a:srgbClr val="212121"/>
                  </a:solidFill>
                </a:uFill>
                <a:ea typeface="+mn-lt"/>
                <a:cs typeface="+mn-lt"/>
              </a:rPr>
              <a:t>If you plan to pick up your child earlier, please notify the administration. Upon picking up your child, you are responsible for grabbing their belongings. This includes nap time items, artwork, and other personal items. We have a no drop off policy after 11am and no pick up policy from 12-230pm. Please make dr. appointments or arrangements around this time. </a:t>
            </a:r>
            <a:endParaRPr lang="en-US"/>
          </a:p>
          <a:p>
            <a:pPr>
              <a:lnSpc>
                <a:spcPct val="100000"/>
              </a:lnSpc>
            </a:pPr>
            <a:endParaRPr lang="en-US" sz="1050" strike="noStrike" spc="-1">
              <a:uFill>
                <a:solidFill>
                  <a:srgbClr val="212121"/>
                </a:solidFill>
              </a:uFill>
              <a:latin typeface="Arial"/>
              <a:ea typeface="Open Sans Light"/>
              <a:cs typeface="Arial"/>
            </a:endParaRPr>
          </a:p>
          <a:p>
            <a:endParaRPr lang="en-US" sz="1050" spc="-1">
              <a:uFill>
                <a:solidFill>
                  <a:srgbClr val="212121"/>
                </a:solidFill>
              </a:uFill>
              <a:latin typeface="Arial"/>
              <a:ea typeface="Open Sans Light"/>
              <a:cs typeface="Arial"/>
            </a:endParaRPr>
          </a:p>
          <a:p>
            <a:endParaRPr lang="en-US" sz="1050" spc="-1">
              <a:uFill>
                <a:solidFill>
                  <a:srgbClr val="212121"/>
                </a:solidFill>
              </a:uFill>
              <a:latin typeface="Arial"/>
              <a:ea typeface="Open Sans Light"/>
              <a:cs typeface="Arial"/>
            </a:endParaRPr>
          </a:p>
          <a:p>
            <a:pPr marL="189865"/>
            <a:endParaRPr lang="en-US" sz="1050" b="1" u="sng" spc="-1">
              <a:uFill>
                <a:solidFill>
                  <a:srgbClr val="212121"/>
                </a:solidFill>
              </a:uFill>
              <a:latin typeface="Open Sans Light"/>
              <a:ea typeface="Open Sans Light"/>
            </a:endParaRPr>
          </a:p>
          <a:p>
            <a:pPr>
              <a:spcBef>
                <a:spcPts val="40"/>
              </a:spcBef>
            </a:pPr>
            <a:endParaRPr lang="en-US" sz="1100" spc="-1">
              <a:latin typeface="Arial"/>
              <a:ea typeface="Open Sans Light"/>
            </a:endParaRPr>
          </a:p>
          <a:p>
            <a:endParaRPr lang="en-US" sz="1100" spc="-1">
              <a:latin typeface="Open Sans Light"/>
              <a:ea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7" name="Group 1"/>
          <p:cNvGrpSpPr/>
          <p:nvPr/>
        </p:nvGrpSpPr>
        <p:grpSpPr>
          <a:xfrm>
            <a:off x="0" y="0"/>
            <a:ext cx="7772040" cy="10058040"/>
            <a:chOff x="0" y="0"/>
            <a:chExt cx="7772040" cy="10058040"/>
          </a:xfrm>
        </p:grpSpPr>
        <p:sp>
          <p:nvSpPr>
            <p:cNvPr id="378"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79" name="Group 3"/>
          <p:cNvGrpSpPr/>
          <p:nvPr/>
        </p:nvGrpSpPr>
        <p:grpSpPr>
          <a:xfrm>
            <a:off x="685800" y="718920"/>
            <a:ext cx="2741400" cy="481680"/>
            <a:chOff x="685800" y="718920"/>
            <a:chExt cx="2741400" cy="481680"/>
          </a:xfrm>
        </p:grpSpPr>
        <p:sp>
          <p:nvSpPr>
            <p:cNvPr id="380" name="CustomShape 4"/>
            <p:cNvSpPr/>
            <p:nvPr/>
          </p:nvSpPr>
          <p:spPr>
            <a:xfrm>
              <a:off x="685800" y="718920"/>
              <a:ext cx="2741400" cy="481680"/>
            </a:xfrm>
            <a:custGeom>
              <a:avLst/>
              <a:gdLst/>
              <a:ahLst/>
              <a:cxnLst/>
              <a:rect l="l" t="t" r="r" b="b"/>
              <a:pathLst>
                <a:path w="6763652" h="1297962">
                  <a:moveTo>
                    <a:pt x="60960" y="269240"/>
                  </a:moveTo>
                  <a:cubicBezTo>
                    <a:pt x="60960" y="154940"/>
                    <a:pt x="153670" y="62230"/>
                    <a:pt x="267970" y="62230"/>
                  </a:cubicBezTo>
                  <a:lnTo>
                    <a:pt x="674194" y="62230"/>
                  </a:lnTo>
                  <a:lnTo>
                    <a:pt x="674194"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74194" y="157480"/>
                  </a:lnTo>
                  <a:lnTo>
                    <a:pt x="674194"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76603" y="1297962"/>
                  </a:lnTo>
                  <a:lnTo>
                    <a:pt x="67660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74194" y="1155722"/>
                  </a:lnTo>
                  <a:lnTo>
                    <a:pt x="674194" y="1139212"/>
                  </a:lnTo>
                  <a:lnTo>
                    <a:pt x="387350" y="1139212"/>
                  </a:lnTo>
                  <a:close/>
                  <a:moveTo>
                    <a:pt x="674194" y="1235732"/>
                  </a:moveTo>
                  <a:lnTo>
                    <a:pt x="5840670" y="1235732"/>
                  </a:lnTo>
                  <a:lnTo>
                    <a:pt x="5840670" y="1296691"/>
                  </a:lnTo>
                  <a:lnTo>
                    <a:pt x="674194" y="1296691"/>
                  </a:lnTo>
                  <a:lnTo>
                    <a:pt x="674194" y="1235732"/>
                  </a:lnTo>
                  <a:close/>
                  <a:moveTo>
                    <a:pt x="674194" y="1139211"/>
                  </a:moveTo>
                  <a:lnTo>
                    <a:pt x="5840670" y="1139211"/>
                  </a:lnTo>
                  <a:lnTo>
                    <a:pt x="5840670" y="1155722"/>
                  </a:lnTo>
                  <a:lnTo>
                    <a:pt x="674194" y="1155722"/>
                  </a:lnTo>
                  <a:lnTo>
                    <a:pt x="674194" y="1139211"/>
                  </a:lnTo>
                  <a:close/>
                  <a:moveTo>
                    <a:pt x="6701422" y="689632"/>
                  </a:moveTo>
                  <a:lnTo>
                    <a:pt x="6701422" y="1028722"/>
                  </a:lnTo>
                  <a:cubicBezTo>
                    <a:pt x="6701422" y="1143022"/>
                    <a:pt x="6608712" y="1235732"/>
                    <a:pt x="6494412" y="1235732"/>
                  </a:cubicBezTo>
                  <a:lnTo>
                    <a:pt x="5840670" y="1235732"/>
                  </a:lnTo>
                  <a:lnTo>
                    <a:pt x="5840670" y="1296692"/>
                  </a:lnTo>
                  <a:lnTo>
                    <a:pt x="6494412" y="1296692"/>
                  </a:lnTo>
                  <a:cubicBezTo>
                    <a:pt x="6643002" y="1296692"/>
                    <a:pt x="6763652" y="1176042"/>
                    <a:pt x="6763652" y="1027452"/>
                  </a:cubicBezTo>
                  <a:lnTo>
                    <a:pt x="6763652" y="689632"/>
                  </a:lnTo>
                  <a:lnTo>
                    <a:pt x="6701422" y="689632"/>
                  </a:lnTo>
                  <a:close/>
                  <a:moveTo>
                    <a:pt x="6604902" y="909342"/>
                  </a:moveTo>
                  <a:cubicBezTo>
                    <a:pt x="6604902" y="1036342"/>
                    <a:pt x="6502032" y="1139212"/>
                    <a:pt x="6375032" y="1139212"/>
                  </a:cubicBezTo>
                  <a:lnTo>
                    <a:pt x="5840670" y="1139212"/>
                  </a:lnTo>
                  <a:lnTo>
                    <a:pt x="5840670" y="1155722"/>
                  </a:lnTo>
                  <a:lnTo>
                    <a:pt x="6375032" y="1155722"/>
                  </a:lnTo>
                  <a:cubicBezTo>
                    <a:pt x="6510922" y="1155722"/>
                    <a:pt x="6621412" y="1045232"/>
                    <a:pt x="6621412" y="909342"/>
                  </a:cubicBezTo>
                  <a:lnTo>
                    <a:pt x="6621412" y="689632"/>
                  </a:lnTo>
                  <a:lnTo>
                    <a:pt x="6604902" y="689632"/>
                  </a:lnTo>
                  <a:lnTo>
                    <a:pt x="6604902" y="909342"/>
                  </a:lnTo>
                  <a:close/>
                  <a:moveTo>
                    <a:pt x="6701422" y="510108"/>
                  </a:moveTo>
                  <a:lnTo>
                    <a:pt x="6762382" y="510108"/>
                  </a:lnTo>
                  <a:lnTo>
                    <a:pt x="6762382" y="689632"/>
                  </a:lnTo>
                  <a:lnTo>
                    <a:pt x="6701422" y="689632"/>
                  </a:lnTo>
                  <a:lnTo>
                    <a:pt x="6701422" y="510108"/>
                  </a:lnTo>
                  <a:close/>
                  <a:moveTo>
                    <a:pt x="6604902" y="510108"/>
                  </a:moveTo>
                  <a:lnTo>
                    <a:pt x="6621412" y="510108"/>
                  </a:lnTo>
                  <a:lnTo>
                    <a:pt x="6621412" y="689632"/>
                  </a:lnTo>
                  <a:lnTo>
                    <a:pt x="6604902" y="689632"/>
                  </a:lnTo>
                  <a:lnTo>
                    <a:pt x="6604902" y="510108"/>
                  </a:lnTo>
                  <a:close/>
                  <a:moveTo>
                    <a:pt x="6494412" y="60960"/>
                  </a:moveTo>
                  <a:cubicBezTo>
                    <a:pt x="6608712" y="60960"/>
                    <a:pt x="6701422" y="153670"/>
                    <a:pt x="6701422" y="267970"/>
                  </a:cubicBezTo>
                  <a:lnTo>
                    <a:pt x="6701422" y="510108"/>
                  </a:lnTo>
                  <a:lnTo>
                    <a:pt x="6762382" y="510108"/>
                  </a:lnTo>
                  <a:lnTo>
                    <a:pt x="6762382" y="269240"/>
                  </a:lnTo>
                  <a:cubicBezTo>
                    <a:pt x="6762382" y="120650"/>
                    <a:pt x="6641732" y="0"/>
                    <a:pt x="6493142" y="0"/>
                  </a:cubicBezTo>
                  <a:lnTo>
                    <a:pt x="5838261" y="0"/>
                  </a:lnTo>
                  <a:lnTo>
                    <a:pt x="5838261" y="60960"/>
                  </a:lnTo>
                  <a:lnTo>
                    <a:pt x="6494412" y="60960"/>
                  </a:lnTo>
                  <a:close/>
                  <a:moveTo>
                    <a:pt x="6375032" y="142240"/>
                  </a:moveTo>
                  <a:lnTo>
                    <a:pt x="5840670" y="142240"/>
                  </a:lnTo>
                  <a:lnTo>
                    <a:pt x="5840670" y="158750"/>
                  </a:lnTo>
                  <a:lnTo>
                    <a:pt x="6375032" y="158750"/>
                  </a:lnTo>
                  <a:cubicBezTo>
                    <a:pt x="6502032" y="158750"/>
                    <a:pt x="6604902" y="261620"/>
                    <a:pt x="6604902" y="388620"/>
                  </a:cubicBezTo>
                  <a:lnTo>
                    <a:pt x="6604902" y="510146"/>
                  </a:lnTo>
                  <a:lnTo>
                    <a:pt x="6621412" y="510146"/>
                  </a:lnTo>
                  <a:lnTo>
                    <a:pt x="6621412" y="387350"/>
                  </a:lnTo>
                  <a:cubicBezTo>
                    <a:pt x="6621412" y="251460"/>
                    <a:pt x="6510922" y="142240"/>
                    <a:pt x="6375032" y="142240"/>
                  </a:cubicBezTo>
                  <a:close/>
                  <a:moveTo>
                    <a:pt x="674194" y="0"/>
                  </a:moveTo>
                  <a:lnTo>
                    <a:pt x="5840670" y="0"/>
                  </a:lnTo>
                  <a:lnTo>
                    <a:pt x="5840670" y="60960"/>
                  </a:lnTo>
                  <a:lnTo>
                    <a:pt x="674194" y="60960"/>
                  </a:lnTo>
                  <a:lnTo>
                    <a:pt x="674194" y="0"/>
                  </a:lnTo>
                  <a:close/>
                  <a:moveTo>
                    <a:pt x="674194" y="142240"/>
                  </a:moveTo>
                  <a:lnTo>
                    <a:pt x="5840670" y="142240"/>
                  </a:lnTo>
                  <a:lnTo>
                    <a:pt x="5840670" y="158750"/>
                  </a:lnTo>
                  <a:lnTo>
                    <a:pt x="674194" y="158750"/>
                  </a:lnTo>
                  <a:lnTo>
                    <a:pt x="674194"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81" name="CustomShape 5"/>
          <p:cNvSpPr/>
          <p:nvPr/>
        </p:nvSpPr>
        <p:spPr>
          <a:xfrm>
            <a:off x="663480" y="847080"/>
            <a:ext cx="266472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Appropriate Communication</a:t>
            </a:r>
            <a:endParaRPr lang="en-US" sz="1400" b="0" strike="noStrike" spc="-1">
              <a:latin typeface="Arial"/>
            </a:endParaRPr>
          </a:p>
        </p:txBody>
      </p:sp>
      <p:sp>
        <p:nvSpPr>
          <p:cNvPr id="382" name="CustomShape 6"/>
          <p:cNvSpPr/>
          <p:nvPr/>
        </p:nvSpPr>
        <p:spPr>
          <a:xfrm>
            <a:off x="-9720" y="5861935"/>
            <a:ext cx="7593120" cy="310965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637540" algn="ctr">
              <a:lnSpc>
                <a:spcPct val="100000"/>
              </a:lnSpc>
              <a:spcBef>
                <a:spcPts val="459"/>
              </a:spcBef>
            </a:pPr>
            <a:r>
              <a:rPr lang="en-US" sz="1200" b="1" u="sng" strike="noStrike" spc="-1">
                <a:solidFill>
                  <a:srgbClr val="000000"/>
                </a:solidFill>
                <a:uFill>
                  <a:solidFill>
                    <a:srgbClr val="000000"/>
                  </a:solidFill>
                </a:uFill>
                <a:latin typeface="Open Sans Light"/>
                <a:ea typeface="Open Sans Light"/>
              </a:rPr>
              <a:t>Communication</a:t>
            </a:r>
            <a:endParaRPr lang="en-US" sz="1200" b="0" strike="noStrike" spc="-1">
              <a:latin typeface="Arial"/>
            </a:endParaRPr>
          </a:p>
          <a:p>
            <a:pPr>
              <a:lnSpc>
                <a:spcPct val="100000"/>
              </a:lnSpc>
            </a:pPr>
            <a:endParaRPr lang="en-US" sz="1200" b="0" strike="noStrike" spc="-1">
              <a:latin typeface="Arial"/>
            </a:endParaRPr>
          </a:p>
          <a:p>
            <a:pPr marL="189865" algn="just">
              <a:lnSpc>
                <a:spcPct val="100000"/>
              </a:lnSpc>
            </a:pPr>
            <a:r>
              <a:rPr lang="en-US" sz="1200" b="0" strike="noStrike" spc="-1">
                <a:solidFill>
                  <a:srgbClr val="000000"/>
                </a:solidFill>
                <a:latin typeface="Open Sans Light"/>
                <a:ea typeface="Open Sans Light"/>
              </a:rPr>
              <a:t>Communication between staff and parents is crucial. We ask that you take the time </a:t>
            </a:r>
            <a:r>
              <a:rPr lang="en-US" sz="1200" b="0" strike="noStrike" spc="-32">
                <a:solidFill>
                  <a:srgbClr val="000000"/>
                </a:solidFill>
                <a:latin typeface="Open Sans Light"/>
                <a:ea typeface="Open Sans Light"/>
              </a:rPr>
              <a:t>to </a:t>
            </a:r>
            <a:r>
              <a:rPr lang="en-US" sz="1200" b="0" strike="noStrike" spc="-1">
                <a:solidFill>
                  <a:srgbClr val="000000"/>
                </a:solidFill>
                <a:latin typeface="Open Sans Light"/>
                <a:ea typeface="Open Sans Light"/>
              </a:rPr>
              <a:t>talk to staff about your child/children’s day and relay any important information </a:t>
            </a:r>
            <a:r>
              <a:rPr lang="en-US" sz="1200" b="0" strike="noStrike" spc="-46">
                <a:solidFill>
                  <a:srgbClr val="000000"/>
                </a:solidFill>
                <a:latin typeface="Open Sans Light"/>
                <a:ea typeface="Open Sans Light"/>
              </a:rPr>
              <a:t>to</a:t>
            </a:r>
            <a:r>
              <a:rPr lang="en-US" sz="1200" b="0" strike="noStrike" spc="239">
                <a:solidFill>
                  <a:srgbClr val="000000"/>
                </a:solidFill>
                <a:latin typeface="Open Sans Light"/>
                <a:ea typeface="Open Sans Light"/>
              </a:rPr>
              <a:t> </a:t>
            </a:r>
            <a:r>
              <a:rPr lang="en-US" sz="1200" b="0" strike="noStrike" spc="-1">
                <a:solidFill>
                  <a:srgbClr val="000000"/>
                </a:solidFill>
                <a:latin typeface="Open Sans Light"/>
                <a:ea typeface="Open Sans Light"/>
              </a:rPr>
              <a:t>the director or teachers, i.e., schedule change, new baby. In the event of a life </a:t>
            </a:r>
            <a:r>
              <a:rPr lang="en-US" sz="1200" b="0" strike="noStrike" spc="-15">
                <a:solidFill>
                  <a:srgbClr val="000000"/>
                </a:solidFill>
                <a:latin typeface="Open Sans Light"/>
                <a:ea typeface="Open Sans Light"/>
              </a:rPr>
              <a:t>changing </a:t>
            </a:r>
            <a:r>
              <a:rPr lang="en-US" sz="1200" b="0" strike="noStrike" spc="-1">
                <a:solidFill>
                  <a:srgbClr val="000000"/>
                </a:solidFill>
                <a:latin typeface="Open Sans Light"/>
                <a:ea typeface="Open Sans Light"/>
              </a:rPr>
              <a:t>circumstance in your family, please set up a time to meet with the director as they </a:t>
            </a:r>
            <a:r>
              <a:rPr lang="en-US" sz="1200" b="0" strike="noStrike" spc="-26">
                <a:solidFill>
                  <a:srgbClr val="000000"/>
                </a:solidFill>
                <a:latin typeface="Open Sans Light"/>
                <a:ea typeface="Open Sans Light"/>
              </a:rPr>
              <a:t>can </a:t>
            </a:r>
            <a:r>
              <a:rPr lang="en-US" sz="1200" b="0" strike="noStrike" spc="-1">
                <a:solidFill>
                  <a:srgbClr val="000000"/>
                </a:solidFill>
                <a:latin typeface="Open Sans Light"/>
                <a:ea typeface="Open Sans Light"/>
              </a:rPr>
              <a:t>have significant effect on your child’s behavior and staff will better prepare on how </a:t>
            </a:r>
            <a:r>
              <a:rPr lang="en-US" sz="1200" b="0" strike="noStrike" spc="-46">
                <a:solidFill>
                  <a:srgbClr val="000000"/>
                </a:solidFill>
                <a:latin typeface="Open Sans Light"/>
                <a:ea typeface="Open Sans Light"/>
              </a:rPr>
              <a:t>to </a:t>
            </a:r>
            <a:r>
              <a:rPr lang="en-US" sz="1200" b="0" strike="noStrike" spc="-1">
                <a:solidFill>
                  <a:srgbClr val="000000"/>
                </a:solidFill>
                <a:latin typeface="Open Sans Light"/>
                <a:ea typeface="Open Sans Light"/>
              </a:rPr>
              <a:t>handle these situations.</a:t>
            </a:r>
            <a:endParaRPr lang="en-US" sz="1200" b="0" strike="noStrike" spc="-1">
              <a:latin typeface="Arial"/>
            </a:endParaRPr>
          </a:p>
          <a:p>
            <a:pPr>
              <a:lnSpc>
                <a:spcPct val="100000"/>
              </a:lnSpc>
            </a:pPr>
            <a:endParaRPr lang="en-US" sz="1200" b="0" strike="noStrike" spc="-1">
              <a:latin typeface="Arial"/>
            </a:endParaRPr>
          </a:p>
          <a:p>
            <a:pPr marL="189865" algn="just">
              <a:lnSpc>
                <a:spcPct val="100000"/>
              </a:lnSpc>
            </a:pPr>
            <a:r>
              <a:rPr lang="en-US" sz="1200" b="0" strike="noStrike" spc="-1">
                <a:solidFill>
                  <a:srgbClr val="000000"/>
                </a:solidFill>
                <a:latin typeface="Open Sans Light"/>
                <a:ea typeface="Open Sans Light"/>
              </a:rPr>
              <a:t>Staff  DO NOT have use their cell phones during the day. If you need to contact BDA or a specific staff member, please call the center directly or use messenger on Procare Parent Engagement app.  </a:t>
            </a:r>
            <a:endParaRPr lang="en-US" sz="1200" b="0" strike="noStrike" spc="-1">
              <a:latin typeface="Arial"/>
            </a:endParaRPr>
          </a:p>
          <a:p>
            <a:pPr marL="189865" algn="just">
              <a:lnSpc>
                <a:spcPct val="100000"/>
              </a:lnSpc>
            </a:pPr>
            <a:endParaRPr lang="en-US" sz="1200" b="0" strike="noStrike" spc="-1">
              <a:latin typeface="Arial"/>
            </a:endParaRPr>
          </a:p>
          <a:p>
            <a:pPr marL="189865" algn="just">
              <a:lnSpc>
                <a:spcPct val="100000"/>
              </a:lnSpc>
            </a:pPr>
            <a:r>
              <a:rPr lang="en-US" sz="1200" b="0" strike="noStrike" spc="-1">
                <a:solidFill>
                  <a:srgbClr val="000000"/>
                </a:solidFill>
                <a:latin typeface="Open Sans Light"/>
                <a:ea typeface="Open Sans Light"/>
              </a:rPr>
              <a:t>As our </a:t>
            </a:r>
            <a:r>
              <a:rPr lang="en-US" sz="1200" b="0" strike="noStrike" spc="-15">
                <a:solidFill>
                  <a:srgbClr val="000000"/>
                </a:solidFill>
                <a:latin typeface="Open Sans Light"/>
                <a:ea typeface="Open Sans Light"/>
              </a:rPr>
              <a:t>staff </a:t>
            </a:r>
            <a:r>
              <a:rPr lang="en-US" sz="1200" b="0" strike="noStrike" spc="-1">
                <a:solidFill>
                  <a:srgbClr val="000000"/>
                </a:solidFill>
                <a:latin typeface="Open Sans Light"/>
                <a:ea typeface="Open Sans Light"/>
              </a:rPr>
              <a:t>member's family time is very important to them, families are not allowed text or FB message them about childcare issues after hours. If it’s an emergency that cannot wait until the next business day, you may contact the director. PLEASE CONTACT IF ONLY AN  EMERGENCY. </a:t>
            </a:r>
            <a:endParaRPr lang="en-US" sz="1200" b="0" strike="noStrike" spc="-1">
              <a:latin typeface="Arial"/>
            </a:endParaRPr>
          </a:p>
          <a:p>
            <a:pPr marL="189865" algn="just">
              <a:lnSpc>
                <a:spcPct val="100000"/>
              </a:lnSpc>
            </a:pPr>
            <a:endParaRPr lang="en-US" sz="1200" b="0" strike="noStrike" spc="-1">
              <a:latin typeface="Arial"/>
            </a:endParaRPr>
          </a:p>
          <a:p>
            <a:pPr marL="189865" algn="just">
              <a:lnSpc>
                <a:spcPct val="100000"/>
              </a:lnSpc>
              <a:spcBef>
                <a:spcPts val="465"/>
              </a:spcBef>
            </a:pPr>
            <a:endParaRPr lang="en-US" sz="1200" b="0" strike="noStrike" spc="-1">
              <a:latin typeface="Arial"/>
            </a:endParaRPr>
          </a:p>
        </p:txBody>
      </p:sp>
      <p:sp>
        <p:nvSpPr>
          <p:cNvPr id="383" name="CustomShape 7"/>
          <p:cNvSpPr/>
          <p:nvPr/>
        </p:nvSpPr>
        <p:spPr>
          <a:xfrm>
            <a:off x="182306" y="1345099"/>
            <a:ext cx="7399995" cy="452286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189865" algn="just">
              <a:lnSpc>
                <a:spcPct val="100000"/>
              </a:lnSpc>
            </a:pPr>
            <a:r>
              <a:rPr lang="en-US" sz="1200" b="1" u="sng" strike="noStrike" spc="-1">
                <a:solidFill>
                  <a:srgbClr val="000000"/>
                </a:solidFill>
                <a:uFillTx/>
                <a:latin typeface="Open Sans Light"/>
                <a:ea typeface="Open Sans Light"/>
              </a:rPr>
              <a:t>Family Communication</a:t>
            </a:r>
            <a:endParaRPr lang="en-US" b="0" strike="noStrike" spc="-1">
              <a:latin typeface="Arial"/>
            </a:endParaRPr>
          </a:p>
          <a:p>
            <a:pPr marL="189865" algn="just"/>
            <a:endParaRPr lang="en-US" sz="1200" b="1" u="sng" spc="-1">
              <a:latin typeface="Open Sans Light"/>
              <a:ea typeface="Open Sans Light"/>
              <a:cs typeface="+mn-lt"/>
            </a:endParaRPr>
          </a:p>
          <a:p>
            <a:pPr marL="189865"/>
            <a:r>
              <a:rPr lang="en-US" sz="1200" spc="-1">
                <a:ea typeface="+mn-lt"/>
                <a:cs typeface="+mn-lt"/>
              </a:rPr>
              <a:t>Parent-teacher communication starts from the moment  your  child enters the doors of the facility.  Parent-teacher communication is critical to providing the best care for the children. </a:t>
            </a:r>
            <a:endParaRPr lang="en-US"/>
          </a:p>
          <a:p>
            <a:pPr marL="189865"/>
            <a:endParaRPr lang="en-US" sz="1200" spc="-1">
              <a:solidFill>
                <a:srgbClr val="000000"/>
              </a:solidFill>
              <a:latin typeface="Arial"/>
              <a:ea typeface="Open Sans Light"/>
              <a:cs typeface="Arial"/>
            </a:endParaRPr>
          </a:p>
          <a:p>
            <a:pPr marL="189865">
              <a:lnSpc>
                <a:spcPct val="100000"/>
              </a:lnSpc>
            </a:pPr>
            <a:r>
              <a:rPr lang="en-US" sz="1200" b="0" strike="noStrike" spc="-1">
                <a:solidFill>
                  <a:srgbClr val="000000"/>
                </a:solidFill>
                <a:latin typeface="Open Sans Light"/>
                <a:ea typeface="Open Sans Light"/>
              </a:rPr>
              <a:t>We are committed to creating a strong home and center connection by developing a process of open, honest communication with you regarding your child’s development and experience at the center. This includes a continual exchange of information between you and the center staff and management. </a:t>
            </a:r>
            <a:endParaRPr lang="en-US" sz="1200" b="0" strike="noStrike" spc="-1">
              <a:latin typeface="Arial"/>
            </a:endParaRPr>
          </a:p>
          <a:p>
            <a:pPr marL="189865">
              <a:lnSpc>
                <a:spcPct val="100000"/>
              </a:lnSpc>
            </a:pPr>
            <a:endParaRPr lang="en-US" sz="1200" b="0" strike="noStrike" spc="-1">
              <a:latin typeface="Arial"/>
            </a:endParaRPr>
          </a:p>
          <a:p>
            <a:r>
              <a:rPr lang="en-US" sz="1200" b="1" strike="noStrike" spc="-1">
                <a:solidFill>
                  <a:srgbClr val="000000"/>
                </a:solidFill>
                <a:latin typeface="Open Sans Light"/>
                <a:ea typeface="Open Sans Light"/>
              </a:rPr>
              <a:t>Procare Parent Engagement Electronic Communication</a:t>
            </a:r>
            <a:r>
              <a:rPr lang="en-US" sz="1200" b="0" strike="noStrike" spc="-1">
                <a:solidFill>
                  <a:srgbClr val="000000"/>
                </a:solidFill>
                <a:latin typeface="Open Sans Light"/>
                <a:ea typeface="Open Sans Light"/>
              </a:rPr>
              <a:t>: </a:t>
            </a:r>
            <a:endParaRPr lang="en-US" sz="1200" spc="-1">
              <a:solidFill>
                <a:srgbClr val="000000"/>
              </a:solidFill>
              <a:latin typeface="Arial"/>
              <a:ea typeface="Open Sans Light"/>
              <a:cs typeface="+mn-lt"/>
            </a:endParaRPr>
          </a:p>
          <a:p>
            <a:r>
              <a:rPr lang="en-US" sz="1200" spc="-1">
                <a:solidFill>
                  <a:srgbClr val="000000"/>
                </a:solidFill>
                <a:latin typeface="Open Sans Light"/>
                <a:ea typeface="Open Sans Light"/>
                <a:cs typeface="+mn-lt"/>
              </a:rPr>
              <a:t>Da</a:t>
            </a:r>
            <a:r>
              <a:rPr lang="en-US" sz="1200" spc="-1">
                <a:solidFill>
                  <a:srgbClr val="000000"/>
                </a:solidFill>
                <a:ea typeface="+mn-lt"/>
                <a:cs typeface="+mn-lt"/>
              </a:rPr>
              <a:t>ily reports are provided ProCare Engagement App</a:t>
            </a:r>
            <a:r>
              <a:rPr lang="en-US" sz="1200" b="0" strike="noStrike" spc="-1">
                <a:solidFill>
                  <a:srgbClr val="000000"/>
                </a:solidFill>
                <a:ea typeface="+mn-lt"/>
                <a:cs typeface="+mn-lt"/>
              </a:rPr>
              <a:t>. </a:t>
            </a:r>
            <a:r>
              <a:rPr lang="en-US" sz="1200" spc="-1">
                <a:solidFill>
                  <a:srgbClr val="000000"/>
                </a:solidFill>
                <a:ea typeface="+mn-lt"/>
                <a:cs typeface="+mn-lt"/>
              </a:rPr>
              <a:t>If </a:t>
            </a:r>
            <a:r>
              <a:rPr lang="en-US" sz="1200" b="0" strike="noStrike" spc="-1">
                <a:solidFill>
                  <a:srgbClr val="000000"/>
                </a:solidFill>
                <a:ea typeface="+mn-lt"/>
                <a:cs typeface="+mn-lt"/>
              </a:rPr>
              <a:t>you </a:t>
            </a:r>
            <a:r>
              <a:rPr lang="en-US" sz="1200" spc="-1">
                <a:solidFill>
                  <a:srgbClr val="000000"/>
                </a:solidFill>
                <a:ea typeface="+mn-lt"/>
                <a:cs typeface="+mn-lt"/>
              </a:rPr>
              <a:t>have any questions regarding </a:t>
            </a:r>
            <a:r>
              <a:rPr lang="en-US" sz="1200" b="0" strike="noStrike" spc="-1">
                <a:solidFill>
                  <a:srgbClr val="000000"/>
                </a:solidFill>
                <a:ea typeface="+mn-lt"/>
                <a:cs typeface="+mn-lt"/>
              </a:rPr>
              <a:t>your child’s </a:t>
            </a:r>
            <a:r>
              <a:rPr lang="en-US" sz="1200" spc="-1">
                <a:solidFill>
                  <a:srgbClr val="000000"/>
                </a:solidFill>
                <a:ea typeface="+mn-lt"/>
                <a:cs typeface="+mn-lt"/>
              </a:rPr>
              <a:t>daily report form, parents must notify teachers immediately through message </a:t>
            </a:r>
            <a:r>
              <a:rPr lang="en-US" sz="1200" b="0" strike="noStrike" spc="-1">
                <a:solidFill>
                  <a:srgbClr val="000000"/>
                </a:solidFill>
                <a:ea typeface="+mn-lt"/>
                <a:cs typeface="+mn-lt"/>
              </a:rPr>
              <a:t>or a </a:t>
            </a:r>
            <a:r>
              <a:rPr lang="en-US" sz="1200" spc="-1">
                <a:solidFill>
                  <a:srgbClr val="000000"/>
                </a:solidFill>
                <a:ea typeface="+mn-lt"/>
                <a:cs typeface="+mn-lt"/>
              </a:rPr>
              <a:t>phone call </a:t>
            </a:r>
            <a:r>
              <a:rPr lang="en-US" sz="1200" b="0" strike="noStrike" spc="-1">
                <a:solidFill>
                  <a:srgbClr val="000000"/>
                </a:solidFill>
                <a:ea typeface="+mn-lt"/>
                <a:cs typeface="+mn-lt"/>
              </a:rPr>
              <a:t>to the </a:t>
            </a:r>
            <a:r>
              <a:rPr lang="en-US" sz="1200" spc="-1">
                <a:solidFill>
                  <a:srgbClr val="000000"/>
                </a:solidFill>
                <a:ea typeface="+mn-lt"/>
                <a:cs typeface="+mn-lt"/>
              </a:rPr>
              <a:t>facility. </a:t>
            </a:r>
            <a:endParaRPr lang="en-US" sz="1200" spc="-1">
              <a:ea typeface="+mn-lt"/>
              <a:cs typeface="+mn-lt"/>
            </a:endParaRPr>
          </a:p>
          <a:p>
            <a:pPr marL="189865">
              <a:lnSpc>
                <a:spcPct val="100000"/>
              </a:lnSpc>
            </a:pPr>
            <a:endParaRPr lang="en-US" sz="1200" b="0" strike="noStrike" spc="-1">
              <a:latin typeface="Open Sans Light"/>
              <a:ea typeface="Open Sans Light"/>
            </a:endParaRPr>
          </a:p>
          <a:p>
            <a:pPr marL="189865">
              <a:lnSpc>
                <a:spcPct val="100000"/>
              </a:lnSpc>
            </a:pPr>
            <a:r>
              <a:rPr lang="en-US" sz="1200" b="1" u="sng" strike="noStrike" spc="-1">
                <a:solidFill>
                  <a:srgbClr val="000000"/>
                </a:solidFill>
                <a:uFillTx/>
                <a:latin typeface="Open Sans Light"/>
                <a:ea typeface="Open Sans Light"/>
              </a:rPr>
              <a:t>Postings</a:t>
            </a:r>
            <a:r>
              <a:rPr lang="en-US" sz="1200" b="0" strike="noStrike" spc="-1">
                <a:solidFill>
                  <a:srgbClr val="000000"/>
                </a:solidFill>
                <a:latin typeface="Open Sans Light"/>
                <a:ea typeface="Open Sans Light"/>
              </a:rPr>
              <a:t>: Notices are located at foyer of the center and classroom entrances to communicate news, events, staff notes, holiday closing dates, etc. </a:t>
            </a:r>
            <a:endParaRPr lang="en-US" sz="1200" b="0" strike="noStrike" spc="-1">
              <a:latin typeface="Arial"/>
            </a:endParaRPr>
          </a:p>
          <a:p>
            <a:pPr marL="189865">
              <a:lnSpc>
                <a:spcPct val="100000"/>
              </a:lnSpc>
            </a:pPr>
            <a:endParaRPr lang="en-US" sz="1200" b="0" strike="noStrike" spc="-1">
              <a:latin typeface="Arial"/>
            </a:endParaRPr>
          </a:p>
          <a:p>
            <a:pPr marL="189865">
              <a:lnSpc>
                <a:spcPct val="100000"/>
              </a:lnSpc>
            </a:pPr>
            <a:r>
              <a:rPr lang="en-US" sz="1200" b="1" u="sng" strike="noStrike" spc="-1">
                <a:solidFill>
                  <a:srgbClr val="000000"/>
                </a:solidFill>
                <a:uFillTx/>
                <a:latin typeface="Open Sans Light"/>
                <a:ea typeface="Open Sans Light"/>
              </a:rPr>
              <a:t>Cubbies and Parent Pockets</a:t>
            </a:r>
            <a:r>
              <a:rPr lang="en-US" sz="1200" b="0" strike="noStrike" spc="-1">
                <a:solidFill>
                  <a:srgbClr val="000000"/>
                </a:solidFill>
                <a:latin typeface="Open Sans Light"/>
                <a:ea typeface="Open Sans Light"/>
              </a:rPr>
              <a:t>: When center management or teachers have information to share with all families, this information could be left in your child’s cubby for you or in your parent pocket in our front  entryway.</a:t>
            </a:r>
          </a:p>
          <a:p>
            <a:pPr marL="189865"/>
            <a:endParaRPr lang="en-US" sz="1200" spc="-1">
              <a:latin typeface="Open Sans Light"/>
              <a:ea typeface="Open Sans Light"/>
            </a:endParaRPr>
          </a:p>
          <a:p>
            <a:pPr marL="189865"/>
            <a:endParaRPr lang="en-US" sz="1200" spc="-1">
              <a:latin typeface="Open Sans Light"/>
              <a:ea typeface="Open Sans Light"/>
            </a:endParaRPr>
          </a:p>
          <a:p>
            <a:r>
              <a:rPr lang="en-US" sz="1200" b="1" spc="-1">
                <a:latin typeface="Open Sans Light"/>
                <a:ea typeface="Open Sans Light"/>
                <a:cs typeface="Open Sans Light"/>
              </a:rPr>
              <a:t>Calendars for ALL children are due by due date at closing time</a:t>
            </a:r>
            <a:r>
              <a:rPr lang="en-US" sz="1200" spc="-1">
                <a:latin typeface="Open Sans Light"/>
                <a:ea typeface="Open Sans Light"/>
                <a:cs typeface="Open Sans Light"/>
              </a:rPr>
              <a:t>. We use these to schedule staffing according to the number of children in attendance daily. A JotForm link will be sent out through a me</a:t>
            </a:r>
          </a:p>
          <a:p>
            <a:pPr marL="189865"/>
            <a:endParaRPr lang="en-US" sz="1200" spc="-1">
              <a:latin typeface="Open Sans Light"/>
              <a:ea typeface="Open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Group 1"/>
          <p:cNvGrpSpPr/>
          <p:nvPr/>
        </p:nvGrpSpPr>
        <p:grpSpPr>
          <a:xfrm>
            <a:off x="0" y="0"/>
            <a:ext cx="7772040" cy="10058040"/>
            <a:chOff x="0" y="0"/>
            <a:chExt cx="7772040" cy="10058040"/>
          </a:xfrm>
        </p:grpSpPr>
        <p:sp>
          <p:nvSpPr>
            <p:cNvPr id="385"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86" name="Group 3"/>
          <p:cNvGrpSpPr/>
          <p:nvPr/>
        </p:nvGrpSpPr>
        <p:grpSpPr>
          <a:xfrm>
            <a:off x="1749960" y="348840"/>
            <a:ext cx="3845880" cy="1120320"/>
            <a:chOff x="1749960" y="348840"/>
            <a:chExt cx="3845880" cy="1120320"/>
          </a:xfrm>
        </p:grpSpPr>
        <p:sp>
          <p:nvSpPr>
            <p:cNvPr id="387" name="CustomShape 4"/>
            <p:cNvSpPr/>
            <p:nvPr/>
          </p:nvSpPr>
          <p:spPr>
            <a:xfrm>
              <a:off x="1749960" y="348840"/>
              <a:ext cx="3845880" cy="1120320"/>
            </a:xfrm>
            <a:custGeom>
              <a:avLst/>
              <a:gdLst/>
              <a:ahLst/>
              <a:cxnLst/>
              <a:rect l="l" t="t" r="r" b="b"/>
              <a:pathLst>
                <a:path w="9021399" h="2628346">
                  <a:moveTo>
                    <a:pt x="60960" y="269240"/>
                  </a:moveTo>
                  <a:cubicBezTo>
                    <a:pt x="60960" y="154940"/>
                    <a:pt x="153670" y="62230"/>
                    <a:pt x="267970" y="62230"/>
                  </a:cubicBezTo>
                  <a:lnTo>
                    <a:pt x="739104" y="62230"/>
                  </a:lnTo>
                  <a:lnTo>
                    <a:pt x="739104" y="0"/>
                  </a:lnTo>
                  <a:lnTo>
                    <a:pt x="269240" y="0"/>
                  </a:lnTo>
                  <a:cubicBezTo>
                    <a:pt x="120650" y="0"/>
                    <a:pt x="0" y="120650"/>
                    <a:pt x="0" y="269240"/>
                  </a:cubicBezTo>
                  <a:lnTo>
                    <a:pt x="0" y="528419"/>
                  </a:lnTo>
                  <a:lnTo>
                    <a:pt x="60960" y="528419"/>
                  </a:lnTo>
                  <a:lnTo>
                    <a:pt x="60960" y="269240"/>
                  </a:lnTo>
                  <a:close/>
                  <a:moveTo>
                    <a:pt x="157480" y="387350"/>
                  </a:moveTo>
                  <a:cubicBezTo>
                    <a:pt x="157480" y="260350"/>
                    <a:pt x="260350" y="157480"/>
                    <a:pt x="387350" y="157480"/>
                  </a:cubicBezTo>
                  <a:lnTo>
                    <a:pt x="739105" y="157480"/>
                  </a:lnTo>
                  <a:lnTo>
                    <a:pt x="739105" y="140970"/>
                  </a:lnTo>
                  <a:lnTo>
                    <a:pt x="387350" y="140970"/>
                  </a:lnTo>
                  <a:cubicBezTo>
                    <a:pt x="251460" y="140970"/>
                    <a:pt x="140970" y="251460"/>
                    <a:pt x="140970" y="387350"/>
                  </a:cubicBezTo>
                  <a:lnTo>
                    <a:pt x="140970" y="528060"/>
                  </a:lnTo>
                  <a:lnTo>
                    <a:pt x="157480" y="528060"/>
                  </a:lnTo>
                  <a:lnTo>
                    <a:pt x="157480" y="387350"/>
                  </a:lnTo>
                  <a:close/>
                  <a:moveTo>
                    <a:pt x="0" y="528060"/>
                  </a:moveTo>
                  <a:lnTo>
                    <a:pt x="60960" y="528060"/>
                  </a:lnTo>
                  <a:lnTo>
                    <a:pt x="60960" y="2020016"/>
                  </a:lnTo>
                  <a:lnTo>
                    <a:pt x="0" y="2020016"/>
                  </a:lnTo>
                  <a:lnTo>
                    <a:pt x="0" y="528060"/>
                  </a:lnTo>
                  <a:close/>
                  <a:moveTo>
                    <a:pt x="142240" y="528060"/>
                  </a:moveTo>
                  <a:lnTo>
                    <a:pt x="158750" y="528060"/>
                  </a:lnTo>
                  <a:lnTo>
                    <a:pt x="158750" y="2020016"/>
                  </a:lnTo>
                  <a:lnTo>
                    <a:pt x="142240" y="2020016"/>
                  </a:lnTo>
                  <a:lnTo>
                    <a:pt x="142240" y="528060"/>
                  </a:lnTo>
                  <a:close/>
                  <a:moveTo>
                    <a:pt x="269240" y="2566116"/>
                  </a:moveTo>
                  <a:cubicBezTo>
                    <a:pt x="154940" y="2566116"/>
                    <a:pt x="62230" y="2473406"/>
                    <a:pt x="62230" y="2359106"/>
                  </a:cubicBezTo>
                  <a:lnTo>
                    <a:pt x="62230" y="2020016"/>
                  </a:lnTo>
                  <a:lnTo>
                    <a:pt x="0" y="2020016"/>
                  </a:lnTo>
                  <a:lnTo>
                    <a:pt x="0" y="2359106"/>
                  </a:lnTo>
                  <a:cubicBezTo>
                    <a:pt x="0" y="2507696"/>
                    <a:pt x="120650" y="2628346"/>
                    <a:pt x="269240" y="2628346"/>
                  </a:cubicBezTo>
                  <a:lnTo>
                    <a:pt x="742454" y="2628346"/>
                  </a:lnTo>
                  <a:lnTo>
                    <a:pt x="742454" y="2566116"/>
                  </a:lnTo>
                  <a:lnTo>
                    <a:pt x="269240" y="2566116"/>
                  </a:lnTo>
                  <a:close/>
                  <a:moveTo>
                    <a:pt x="387350" y="2469596"/>
                  </a:moveTo>
                  <a:cubicBezTo>
                    <a:pt x="260350" y="2469596"/>
                    <a:pt x="157480" y="2366725"/>
                    <a:pt x="157480" y="2239725"/>
                  </a:cubicBezTo>
                  <a:lnTo>
                    <a:pt x="157480" y="2020016"/>
                  </a:lnTo>
                  <a:lnTo>
                    <a:pt x="140970" y="2020016"/>
                  </a:lnTo>
                  <a:lnTo>
                    <a:pt x="140970" y="2239726"/>
                  </a:lnTo>
                  <a:cubicBezTo>
                    <a:pt x="140970" y="2375616"/>
                    <a:pt x="251460" y="2486106"/>
                    <a:pt x="387350" y="2486106"/>
                  </a:cubicBezTo>
                  <a:lnTo>
                    <a:pt x="739104" y="2486106"/>
                  </a:lnTo>
                  <a:lnTo>
                    <a:pt x="739104" y="2469596"/>
                  </a:lnTo>
                  <a:lnTo>
                    <a:pt x="387350" y="2469596"/>
                  </a:lnTo>
                  <a:close/>
                  <a:moveTo>
                    <a:pt x="739105" y="2566116"/>
                  </a:moveTo>
                  <a:lnTo>
                    <a:pt x="7923441" y="2566116"/>
                  </a:lnTo>
                  <a:lnTo>
                    <a:pt x="7923441" y="2627075"/>
                  </a:lnTo>
                  <a:lnTo>
                    <a:pt x="739105" y="2627075"/>
                  </a:lnTo>
                  <a:lnTo>
                    <a:pt x="739105" y="2566116"/>
                  </a:lnTo>
                  <a:close/>
                  <a:moveTo>
                    <a:pt x="739105" y="2469596"/>
                  </a:moveTo>
                  <a:lnTo>
                    <a:pt x="7923441" y="2469596"/>
                  </a:lnTo>
                  <a:lnTo>
                    <a:pt x="7923441" y="2486106"/>
                  </a:lnTo>
                  <a:lnTo>
                    <a:pt x="739105" y="2486106"/>
                  </a:lnTo>
                  <a:lnTo>
                    <a:pt x="739105" y="2469596"/>
                  </a:lnTo>
                  <a:close/>
                  <a:moveTo>
                    <a:pt x="8959169" y="2020016"/>
                  </a:moveTo>
                  <a:lnTo>
                    <a:pt x="8959169" y="2359106"/>
                  </a:lnTo>
                  <a:cubicBezTo>
                    <a:pt x="8959169" y="2473406"/>
                    <a:pt x="8866459" y="2566116"/>
                    <a:pt x="8752159" y="2566116"/>
                  </a:cubicBezTo>
                  <a:lnTo>
                    <a:pt x="7923441" y="2566116"/>
                  </a:lnTo>
                  <a:lnTo>
                    <a:pt x="7923441" y="2627076"/>
                  </a:lnTo>
                  <a:lnTo>
                    <a:pt x="8752159" y="2627076"/>
                  </a:lnTo>
                  <a:cubicBezTo>
                    <a:pt x="8900749" y="2627076"/>
                    <a:pt x="9021399" y="2506426"/>
                    <a:pt x="9021399" y="2357836"/>
                  </a:cubicBezTo>
                  <a:lnTo>
                    <a:pt x="9021399" y="2020016"/>
                  </a:lnTo>
                  <a:lnTo>
                    <a:pt x="8959169" y="2020016"/>
                  </a:lnTo>
                  <a:close/>
                  <a:moveTo>
                    <a:pt x="8862649" y="2239726"/>
                  </a:moveTo>
                  <a:cubicBezTo>
                    <a:pt x="8862649" y="2366726"/>
                    <a:pt x="8759778" y="2469596"/>
                    <a:pt x="8632778" y="2469596"/>
                  </a:cubicBezTo>
                  <a:lnTo>
                    <a:pt x="7923441" y="2469596"/>
                  </a:lnTo>
                  <a:lnTo>
                    <a:pt x="7923441" y="2486106"/>
                  </a:lnTo>
                  <a:lnTo>
                    <a:pt x="8632778" y="2486106"/>
                  </a:lnTo>
                  <a:cubicBezTo>
                    <a:pt x="8768669" y="2486106"/>
                    <a:pt x="8879159" y="2375616"/>
                    <a:pt x="8879159" y="2239726"/>
                  </a:cubicBezTo>
                  <a:lnTo>
                    <a:pt x="8879159" y="2020016"/>
                  </a:lnTo>
                  <a:lnTo>
                    <a:pt x="8862649" y="2020016"/>
                  </a:lnTo>
                  <a:lnTo>
                    <a:pt x="8862649" y="2239726"/>
                  </a:lnTo>
                  <a:close/>
                  <a:moveTo>
                    <a:pt x="8959169" y="528060"/>
                  </a:moveTo>
                  <a:lnTo>
                    <a:pt x="9020128" y="528060"/>
                  </a:lnTo>
                  <a:lnTo>
                    <a:pt x="9020128" y="2020016"/>
                  </a:lnTo>
                  <a:lnTo>
                    <a:pt x="8959169" y="2020016"/>
                  </a:lnTo>
                  <a:lnTo>
                    <a:pt x="8959169" y="528060"/>
                  </a:lnTo>
                  <a:close/>
                  <a:moveTo>
                    <a:pt x="8862649" y="528060"/>
                  </a:moveTo>
                  <a:lnTo>
                    <a:pt x="8879159" y="528060"/>
                  </a:lnTo>
                  <a:lnTo>
                    <a:pt x="8879159" y="2020016"/>
                  </a:lnTo>
                  <a:lnTo>
                    <a:pt x="8862649" y="2020016"/>
                  </a:lnTo>
                  <a:lnTo>
                    <a:pt x="8862649" y="528060"/>
                  </a:lnTo>
                  <a:close/>
                  <a:moveTo>
                    <a:pt x="8752159" y="60960"/>
                  </a:moveTo>
                  <a:cubicBezTo>
                    <a:pt x="8866459" y="60960"/>
                    <a:pt x="8959169" y="153670"/>
                    <a:pt x="8959169" y="267970"/>
                  </a:cubicBezTo>
                  <a:lnTo>
                    <a:pt x="8959169" y="528060"/>
                  </a:lnTo>
                  <a:lnTo>
                    <a:pt x="9020128" y="528060"/>
                  </a:lnTo>
                  <a:lnTo>
                    <a:pt x="9020128" y="269240"/>
                  </a:lnTo>
                  <a:cubicBezTo>
                    <a:pt x="9020128" y="120650"/>
                    <a:pt x="8899478" y="0"/>
                    <a:pt x="8750888" y="0"/>
                  </a:cubicBezTo>
                  <a:lnTo>
                    <a:pt x="7920092" y="0"/>
                  </a:lnTo>
                  <a:lnTo>
                    <a:pt x="7920092" y="60960"/>
                  </a:lnTo>
                  <a:lnTo>
                    <a:pt x="8752159" y="60960"/>
                  </a:lnTo>
                  <a:close/>
                  <a:moveTo>
                    <a:pt x="8632778" y="142240"/>
                  </a:moveTo>
                  <a:lnTo>
                    <a:pt x="7923441" y="142240"/>
                  </a:lnTo>
                  <a:lnTo>
                    <a:pt x="7923441" y="158750"/>
                  </a:lnTo>
                  <a:lnTo>
                    <a:pt x="8632778" y="158750"/>
                  </a:lnTo>
                  <a:cubicBezTo>
                    <a:pt x="8759778" y="158750"/>
                    <a:pt x="8862649" y="261620"/>
                    <a:pt x="8862649" y="388620"/>
                  </a:cubicBezTo>
                  <a:lnTo>
                    <a:pt x="8862649" y="528419"/>
                  </a:lnTo>
                  <a:lnTo>
                    <a:pt x="8879159" y="528419"/>
                  </a:lnTo>
                  <a:lnTo>
                    <a:pt x="8879159" y="387350"/>
                  </a:lnTo>
                  <a:cubicBezTo>
                    <a:pt x="8879159" y="251460"/>
                    <a:pt x="8768669" y="142240"/>
                    <a:pt x="8632778" y="142240"/>
                  </a:cubicBezTo>
                  <a:close/>
                  <a:moveTo>
                    <a:pt x="739105" y="0"/>
                  </a:moveTo>
                  <a:lnTo>
                    <a:pt x="7923441" y="0"/>
                  </a:lnTo>
                  <a:lnTo>
                    <a:pt x="7923441" y="60960"/>
                  </a:lnTo>
                  <a:lnTo>
                    <a:pt x="739105" y="60960"/>
                  </a:lnTo>
                  <a:lnTo>
                    <a:pt x="739105" y="0"/>
                  </a:lnTo>
                  <a:close/>
                  <a:moveTo>
                    <a:pt x="739105" y="142240"/>
                  </a:moveTo>
                  <a:lnTo>
                    <a:pt x="7923441" y="142240"/>
                  </a:lnTo>
                  <a:lnTo>
                    <a:pt x="7923441" y="158750"/>
                  </a:lnTo>
                  <a:lnTo>
                    <a:pt x="739105" y="158750"/>
                  </a:lnTo>
                  <a:lnTo>
                    <a:pt x="739105"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388" name="CustomShape 5"/>
          <p:cNvSpPr/>
          <p:nvPr/>
        </p:nvSpPr>
        <p:spPr>
          <a:xfrm>
            <a:off x="2064960" y="465840"/>
            <a:ext cx="3215880" cy="1296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GENERAL EMPLOYEE INFORMATION</a:t>
            </a:r>
            <a:endParaRPr lang="en-US" sz="2429" b="0" strike="noStrike" spc="-1">
              <a:latin typeface="Arial"/>
            </a:endParaRPr>
          </a:p>
        </p:txBody>
      </p:sp>
      <p:grpSp>
        <p:nvGrpSpPr>
          <p:cNvPr id="389" name="Group 6"/>
          <p:cNvGrpSpPr/>
          <p:nvPr/>
        </p:nvGrpSpPr>
        <p:grpSpPr>
          <a:xfrm>
            <a:off x="1370678" y="1939068"/>
            <a:ext cx="4648680" cy="481680"/>
            <a:chOff x="80280" y="1954080"/>
            <a:chExt cx="4648680" cy="481680"/>
          </a:xfrm>
        </p:grpSpPr>
        <p:sp>
          <p:nvSpPr>
            <p:cNvPr id="390" name="CustomShape 7"/>
            <p:cNvSpPr/>
            <p:nvPr/>
          </p:nvSpPr>
          <p:spPr>
            <a:xfrm>
              <a:off x="80280" y="1954080"/>
              <a:ext cx="4648680" cy="481680"/>
            </a:xfrm>
            <a:custGeom>
              <a:avLst/>
              <a:gdLst/>
              <a:ahLst/>
              <a:cxnLst/>
              <a:rect l="l" t="t" r="r" b="b"/>
              <a:pathLst>
                <a:path w="9520580" h="1297962">
                  <a:moveTo>
                    <a:pt x="60960" y="269240"/>
                  </a:moveTo>
                  <a:cubicBezTo>
                    <a:pt x="60960" y="154940"/>
                    <a:pt x="153670" y="62230"/>
                    <a:pt x="267970" y="62230"/>
                  </a:cubicBezTo>
                  <a:lnTo>
                    <a:pt x="753456" y="62230"/>
                  </a:lnTo>
                  <a:lnTo>
                    <a:pt x="753456"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53456" y="157480"/>
                  </a:lnTo>
                  <a:lnTo>
                    <a:pt x="753456"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57013" y="1297962"/>
                  </a:lnTo>
                  <a:lnTo>
                    <a:pt x="75701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53456" y="1155722"/>
                  </a:lnTo>
                  <a:lnTo>
                    <a:pt x="753456" y="1139212"/>
                  </a:lnTo>
                  <a:lnTo>
                    <a:pt x="387350" y="1139212"/>
                  </a:lnTo>
                  <a:close/>
                  <a:moveTo>
                    <a:pt x="753456" y="1235732"/>
                  </a:moveTo>
                  <a:lnTo>
                    <a:pt x="8383936" y="1235732"/>
                  </a:lnTo>
                  <a:lnTo>
                    <a:pt x="8383936" y="1296691"/>
                  </a:lnTo>
                  <a:lnTo>
                    <a:pt x="753456" y="1296691"/>
                  </a:lnTo>
                  <a:lnTo>
                    <a:pt x="753456" y="1235732"/>
                  </a:lnTo>
                  <a:close/>
                  <a:moveTo>
                    <a:pt x="753456" y="1139211"/>
                  </a:moveTo>
                  <a:lnTo>
                    <a:pt x="8383936" y="1139211"/>
                  </a:lnTo>
                  <a:lnTo>
                    <a:pt x="8383936" y="1155722"/>
                  </a:lnTo>
                  <a:lnTo>
                    <a:pt x="753456" y="1155722"/>
                  </a:lnTo>
                  <a:lnTo>
                    <a:pt x="753456" y="1139211"/>
                  </a:lnTo>
                  <a:close/>
                  <a:moveTo>
                    <a:pt x="9458350" y="689632"/>
                  </a:moveTo>
                  <a:lnTo>
                    <a:pt x="9458350" y="1028722"/>
                  </a:lnTo>
                  <a:cubicBezTo>
                    <a:pt x="9458350" y="1143022"/>
                    <a:pt x="9365640" y="1235732"/>
                    <a:pt x="9251340" y="1235732"/>
                  </a:cubicBezTo>
                  <a:lnTo>
                    <a:pt x="8383936" y="1235732"/>
                  </a:lnTo>
                  <a:lnTo>
                    <a:pt x="8383936" y="1296692"/>
                  </a:lnTo>
                  <a:lnTo>
                    <a:pt x="9251340" y="1296692"/>
                  </a:lnTo>
                  <a:cubicBezTo>
                    <a:pt x="9399930" y="1296692"/>
                    <a:pt x="9520580" y="1176042"/>
                    <a:pt x="9520580" y="1027452"/>
                  </a:cubicBezTo>
                  <a:lnTo>
                    <a:pt x="9520580" y="689632"/>
                  </a:lnTo>
                  <a:lnTo>
                    <a:pt x="9458350" y="689632"/>
                  </a:lnTo>
                  <a:close/>
                  <a:moveTo>
                    <a:pt x="9361830" y="909342"/>
                  </a:moveTo>
                  <a:cubicBezTo>
                    <a:pt x="9361830" y="1036342"/>
                    <a:pt x="9258960" y="1139212"/>
                    <a:pt x="9131960" y="1139212"/>
                  </a:cubicBezTo>
                  <a:lnTo>
                    <a:pt x="8383936" y="1139212"/>
                  </a:lnTo>
                  <a:lnTo>
                    <a:pt x="8383936" y="1155722"/>
                  </a:lnTo>
                  <a:lnTo>
                    <a:pt x="9131960" y="1155722"/>
                  </a:lnTo>
                  <a:cubicBezTo>
                    <a:pt x="9267850" y="1155722"/>
                    <a:pt x="9378340" y="1045232"/>
                    <a:pt x="9378340" y="909342"/>
                  </a:cubicBezTo>
                  <a:lnTo>
                    <a:pt x="9378340" y="689632"/>
                  </a:lnTo>
                  <a:lnTo>
                    <a:pt x="9361830" y="689632"/>
                  </a:lnTo>
                  <a:lnTo>
                    <a:pt x="9361830" y="909342"/>
                  </a:lnTo>
                  <a:close/>
                  <a:moveTo>
                    <a:pt x="9458350" y="510108"/>
                  </a:moveTo>
                  <a:lnTo>
                    <a:pt x="9519310" y="510108"/>
                  </a:lnTo>
                  <a:lnTo>
                    <a:pt x="9519310" y="689632"/>
                  </a:lnTo>
                  <a:lnTo>
                    <a:pt x="9458350" y="689632"/>
                  </a:lnTo>
                  <a:lnTo>
                    <a:pt x="9458350" y="510108"/>
                  </a:lnTo>
                  <a:close/>
                  <a:moveTo>
                    <a:pt x="9361830" y="510108"/>
                  </a:moveTo>
                  <a:lnTo>
                    <a:pt x="9378340" y="510108"/>
                  </a:lnTo>
                  <a:lnTo>
                    <a:pt x="9378340" y="689632"/>
                  </a:lnTo>
                  <a:lnTo>
                    <a:pt x="9361830" y="689632"/>
                  </a:lnTo>
                  <a:lnTo>
                    <a:pt x="9361830" y="510108"/>
                  </a:lnTo>
                  <a:close/>
                  <a:moveTo>
                    <a:pt x="9251340" y="60960"/>
                  </a:moveTo>
                  <a:cubicBezTo>
                    <a:pt x="9365640" y="60960"/>
                    <a:pt x="9458350" y="153670"/>
                    <a:pt x="9458350" y="267970"/>
                  </a:cubicBezTo>
                  <a:lnTo>
                    <a:pt x="9458350" y="510108"/>
                  </a:lnTo>
                  <a:lnTo>
                    <a:pt x="9519310" y="510108"/>
                  </a:lnTo>
                  <a:lnTo>
                    <a:pt x="9519310" y="269240"/>
                  </a:lnTo>
                  <a:cubicBezTo>
                    <a:pt x="9519310" y="120650"/>
                    <a:pt x="9398660" y="0"/>
                    <a:pt x="9250070" y="0"/>
                  </a:cubicBezTo>
                  <a:lnTo>
                    <a:pt x="8380378" y="0"/>
                  </a:lnTo>
                  <a:lnTo>
                    <a:pt x="8380378" y="60960"/>
                  </a:lnTo>
                  <a:lnTo>
                    <a:pt x="9251340" y="60960"/>
                  </a:lnTo>
                  <a:close/>
                  <a:moveTo>
                    <a:pt x="9131960" y="142240"/>
                  </a:moveTo>
                  <a:lnTo>
                    <a:pt x="8383936" y="142240"/>
                  </a:lnTo>
                  <a:lnTo>
                    <a:pt x="8383936" y="158750"/>
                  </a:lnTo>
                  <a:lnTo>
                    <a:pt x="9131960" y="158750"/>
                  </a:lnTo>
                  <a:cubicBezTo>
                    <a:pt x="9258960" y="158750"/>
                    <a:pt x="9361830" y="261620"/>
                    <a:pt x="9361830" y="388620"/>
                  </a:cubicBezTo>
                  <a:lnTo>
                    <a:pt x="9361830" y="510146"/>
                  </a:lnTo>
                  <a:lnTo>
                    <a:pt x="9378340" y="510146"/>
                  </a:lnTo>
                  <a:lnTo>
                    <a:pt x="9378340" y="387350"/>
                  </a:lnTo>
                  <a:cubicBezTo>
                    <a:pt x="9378340" y="251460"/>
                    <a:pt x="9267850" y="142240"/>
                    <a:pt x="9131960" y="142240"/>
                  </a:cubicBezTo>
                  <a:close/>
                  <a:moveTo>
                    <a:pt x="753456" y="0"/>
                  </a:moveTo>
                  <a:lnTo>
                    <a:pt x="8383936" y="0"/>
                  </a:lnTo>
                  <a:lnTo>
                    <a:pt x="8383936" y="60960"/>
                  </a:lnTo>
                  <a:lnTo>
                    <a:pt x="753456" y="60960"/>
                  </a:lnTo>
                  <a:lnTo>
                    <a:pt x="753456" y="0"/>
                  </a:lnTo>
                  <a:close/>
                  <a:moveTo>
                    <a:pt x="753456" y="142240"/>
                  </a:moveTo>
                  <a:lnTo>
                    <a:pt x="8383936" y="142240"/>
                  </a:lnTo>
                  <a:lnTo>
                    <a:pt x="8383936" y="158750"/>
                  </a:lnTo>
                  <a:lnTo>
                    <a:pt x="753456" y="158750"/>
                  </a:lnTo>
                  <a:lnTo>
                    <a:pt x="753456"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391" name="Group 8"/>
          <p:cNvGrpSpPr/>
          <p:nvPr/>
        </p:nvGrpSpPr>
        <p:grpSpPr>
          <a:xfrm>
            <a:off x="2063471" y="5022467"/>
            <a:ext cx="3216240" cy="481680"/>
            <a:chOff x="277920" y="5037480"/>
            <a:chExt cx="3216240" cy="481680"/>
          </a:xfrm>
        </p:grpSpPr>
        <p:sp>
          <p:nvSpPr>
            <p:cNvPr id="392" name="CustomShape 9"/>
            <p:cNvSpPr/>
            <p:nvPr/>
          </p:nvSpPr>
          <p:spPr>
            <a:xfrm>
              <a:off x="277920" y="5037480"/>
              <a:ext cx="3216240" cy="481680"/>
            </a:xfrm>
            <a:custGeom>
              <a:avLst/>
              <a:gdLst/>
              <a:ahLst/>
              <a:cxnLst/>
              <a:rect l="l" t="t" r="r" b="b"/>
              <a:pathLst>
                <a:path w="8663081" h="1297962">
                  <a:moveTo>
                    <a:pt x="60960" y="269240"/>
                  </a:moveTo>
                  <a:cubicBezTo>
                    <a:pt x="60960" y="154940"/>
                    <a:pt x="153670" y="62230"/>
                    <a:pt x="267970" y="62230"/>
                  </a:cubicBezTo>
                  <a:lnTo>
                    <a:pt x="728803" y="62230"/>
                  </a:lnTo>
                  <a:lnTo>
                    <a:pt x="72880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28803" y="157480"/>
                  </a:lnTo>
                  <a:lnTo>
                    <a:pt x="72880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32003" y="1297962"/>
                  </a:lnTo>
                  <a:lnTo>
                    <a:pt x="73200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28803" y="1155722"/>
                  </a:lnTo>
                  <a:lnTo>
                    <a:pt x="728803" y="1139212"/>
                  </a:lnTo>
                  <a:lnTo>
                    <a:pt x="387350" y="1139212"/>
                  </a:lnTo>
                  <a:close/>
                  <a:moveTo>
                    <a:pt x="728803" y="1235732"/>
                  </a:moveTo>
                  <a:lnTo>
                    <a:pt x="7592893" y="1235732"/>
                  </a:lnTo>
                  <a:lnTo>
                    <a:pt x="7592893" y="1296691"/>
                  </a:lnTo>
                  <a:lnTo>
                    <a:pt x="728803" y="1296691"/>
                  </a:lnTo>
                  <a:lnTo>
                    <a:pt x="728803" y="1235732"/>
                  </a:lnTo>
                  <a:close/>
                  <a:moveTo>
                    <a:pt x="728803" y="1139211"/>
                  </a:moveTo>
                  <a:lnTo>
                    <a:pt x="7592893" y="1139211"/>
                  </a:lnTo>
                  <a:lnTo>
                    <a:pt x="7592893" y="1155722"/>
                  </a:lnTo>
                  <a:lnTo>
                    <a:pt x="728803" y="1155722"/>
                  </a:lnTo>
                  <a:lnTo>
                    <a:pt x="728803" y="1139211"/>
                  </a:lnTo>
                  <a:close/>
                  <a:moveTo>
                    <a:pt x="8600851" y="689632"/>
                  </a:moveTo>
                  <a:lnTo>
                    <a:pt x="8600851" y="1028722"/>
                  </a:lnTo>
                  <a:cubicBezTo>
                    <a:pt x="8600851" y="1143022"/>
                    <a:pt x="8508141" y="1235732"/>
                    <a:pt x="8393841" y="1235732"/>
                  </a:cubicBezTo>
                  <a:lnTo>
                    <a:pt x="7592894" y="1235732"/>
                  </a:lnTo>
                  <a:lnTo>
                    <a:pt x="7592894" y="1296692"/>
                  </a:lnTo>
                  <a:lnTo>
                    <a:pt x="8393841" y="1296692"/>
                  </a:lnTo>
                  <a:cubicBezTo>
                    <a:pt x="8542431" y="1296692"/>
                    <a:pt x="8663081" y="1176042"/>
                    <a:pt x="8663081" y="1027452"/>
                  </a:cubicBezTo>
                  <a:lnTo>
                    <a:pt x="8663081" y="689632"/>
                  </a:lnTo>
                  <a:lnTo>
                    <a:pt x="8600852" y="689632"/>
                  </a:lnTo>
                  <a:close/>
                  <a:moveTo>
                    <a:pt x="8504331" y="909342"/>
                  </a:moveTo>
                  <a:cubicBezTo>
                    <a:pt x="8504331" y="1036342"/>
                    <a:pt x="8401462" y="1139212"/>
                    <a:pt x="8274462" y="1139212"/>
                  </a:cubicBezTo>
                  <a:lnTo>
                    <a:pt x="7592893" y="1139212"/>
                  </a:lnTo>
                  <a:lnTo>
                    <a:pt x="7592893" y="1155722"/>
                  </a:lnTo>
                  <a:lnTo>
                    <a:pt x="8274462" y="1155722"/>
                  </a:lnTo>
                  <a:cubicBezTo>
                    <a:pt x="8410351" y="1155722"/>
                    <a:pt x="8520841" y="1045232"/>
                    <a:pt x="8520841" y="909342"/>
                  </a:cubicBezTo>
                  <a:lnTo>
                    <a:pt x="8520841" y="689632"/>
                  </a:lnTo>
                  <a:lnTo>
                    <a:pt x="8504331" y="689632"/>
                  </a:lnTo>
                  <a:lnTo>
                    <a:pt x="8504331" y="909342"/>
                  </a:lnTo>
                  <a:close/>
                  <a:moveTo>
                    <a:pt x="8600851" y="510108"/>
                  </a:moveTo>
                  <a:lnTo>
                    <a:pt x="8661812" y="510108"/>
                  </a:lnTo>
                  <a:lnTo>
                    <a:pt x="8661812" y="689632"/>
                  </a:lnTo>
                  <a:lnTo>
                    <a:pt x="8600851" y="689632"/>
                  </a:lnTo>
                  <a:lnTo>
                    <a:pt x="8600851" y="510108"/>
                  </a:lnTo>
                  <a:close/>
                  <a:moveTo>
                    <a:pt x="8504331" y="510108"/>
                  </a:moveTo>
                  <a:lnTo>
                    <a:pt x="8520841" y="510108"/>
                  </a:lnTo>
                  <a:lnTo>
                    <a:pt x="8520841" y="689632"/>
                  </a:lnTo>
                  <a:lnTo>
                    <a:pt x="8504331" y="689632"/>
                  </a:lnTo>
                  <a:lnTo>
                    <a:pt x="8504331" y="510108"/>
                  </a:lnTo>
                  <a:close/>
                  <a:moveTo>
                    <a:pt x="8393841" y="60960"/>
                  </a:moveTo>
                  <a:cubicBezTo>
                    <a:pt x="8508141" y="60960"/>
                    <a:pt x="8600851" y="153670"/>
                    <a:pt x="8600851" y="267970"/>
                  </a:cubicBezTo>
                  <a:lnTo>
                    <a:pt x="8600851" y="510108"/>
                  </a:lnTo>
                  <a:lnTo>
                    <a:pt x="8661812" y="510108"/>
                  </a:lnTo>
                  <a:lnTo>
                    <a:pt x="8661812" y="269240"/>
                  </a:lnTo>
                  <a:cubicBezTo>
                    <a:pt x="8661812" y="120650"/>
                    <a:pt x="8541162" y="0"/>
                    <a:pt x="8392571" y="0"/>
                  </a:cubicBezTo>
                  <a:lnTo>
                    <a:pt x="7589693" y="0"/>
                  </a:lnTo>
                  <a:lnTo>
                    <a:pt x="7589693" y="60960"/>
                  </a:lnTo>
                  <a:lnTo>
                    <a:pt x="8393841" y="60960"/>
                  </a:lnTo>
                  <a:close/>
                  <a:moveTo>
                    <a:pt x="8274462" y="142240"/>
                  </a:moveTo>
                  <a:lnTo>
                    <a:pt x="7592894" y="142240"/>
                  </a:lnTo>
                  <a:lnTo>
                    <a:pt x="7592894" y="158750"/>
                  </a:lnTo>
                  <a:lnTo>
                    <a:pt x="8274462" y="158750"/>
                  </a:lnTo>
                  <a:cubicBezTo>
                    <a:pt x="8401462" y="158750"/>
                    <a:pt x="8504331" y="261620"/>
                    <a:pt x="8504331" y="388620"/>
                  </a:cubicBezTo>
                  <a:lnTo>
                    <a:pt x="8504331" y="510146"/>
                  </a:lnTo>
                  <a:lnTo>
                    <a:pt x="8520841" y="510146"/>
                  </a:lnTo>
                  <a:lnTo>
                    <a:pt x="8520841" y="387350"/>
                  </a:lnTo>
                  <a:cubicBezTo>
                    <a:pt x="8520841" y="251460"/>
                    <a:pt x="8410352" y="142240"/>
                    <a:pt x="8274462" y="142240"/>
                  </a:cubicBezTo>
                  <a:close/>
                  <a:moveTo>
                    <a:pt x="728803" y="0"/>
                  </a:moveTo>
                  <a:lnTo>
                    <a:pt x="7592894" y="0"/>
                  </a:lnTo>
                  <a:lnTo>
                    <a:pt x="7592894" y="60960"/>
                  </a:lnTo>
                  <a:lnTo>
                    <a:pt x="728803" y="60960"/>
                  </a:lnTo>
                  <a:lnTo>
                    <a:pt x="728803" y="0"/>
                  </a:lnTo>
                  <a:close/>
                  <a:moveTo>
                    <a:pt x="728803" y="142240"/>
                  </a:moveTo>
                  <a:lnTo>
                    <a:pt x="7592894" y="142240"/>
                  </a:lnTo>
                  <a:lnTo>
                    <a:pt x="7592894" y="158750"/>
                  </a:lnTo>
                  <a:lnTo>
                    <a:pt x="728803" y="158750"/>
                  </a:lnTo>
                  <a:lnTo>
                    <a:pt x="72880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93" name="CustomShape 10"/>
          <p:cNvSpPr/>
          <p:nvPr/>
        </p:nvSpPr>
        <p:spPr>
          <a:xfrm>
            <a:off x="1505290" y="2066040"/>
            <a:ext cx="43329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STAFFING AT BLUE DRAGON ACADEMY</a:t>
            </a:r>
            <a:endParaRPr lang="en-US" sz="1400" b="0" strike="noStrike" spc="-1">
              <a:latin typeface="Arial"/>
            </a:endParaRPr>
          </a:p>
        </p:txBody>
      </p:sp>
      <p:sp>
        <p:nvSpPr>
          <p:cNvPr id="394" name="CustomShape 11"/>
          <p:cNvSpPr/>
          <p:nvPr/>
        </p:nvSpPr>
        <p:spPr>
          <a:xfrm>
            <a:off x="1949554" y="5123628"/>
            <a:ext cx="321552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WHAT MAKES OUR STAFF SPECIAL?</a:t>
            </a:r>
            <a:endParaRPr lang="en-US" sz="1400" b="0" strike="noStrike" spc="-1">
              <a:latin typeface="Arial"/>
            </a:endParaRPr>
          </a:p>
        </p:txBody>
      </p:sp>
      <p:sp>
        <p:nvSpPr>
          <p:cNvPr id="395" name="CustomShape 12"/>
          <p:cNvSpPr/>
          <p:nvPr/>
        </p:nvSpPr>
        <p:spPr>
          <a:xfrm>
            <a:off x="334929" y="2416207"/>
            <a:ext cx="7162560" cy="2545377"/>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678"/>
              </a:lnSpc>
            </a:pPr>
            <a:r>
              <a:rPr lang="en-US" sz="1200" b="0" strike="noStrike" spc="-1">
                <a:solidFill>
                  <a:srgbClr val="000000"/>
                </a:solidFill>
                <a:latin typeface="Open Sans Light"/>
              </a:rPr>
              <a:t>Blue Dragon Academy always provides enough staff for the capacity of each classroom. This means that student to teacher ratios is always followed. A detailed staffing plan is maintained and kept in the office. </a:t>
            </a:r>
            <a:endParaRPr lang="en-US" sz="1200" b="0" strike="noStrike" spc="-1">
              <a:latin typeface="Arial"/>
            </a:endParaRPr>
          </a:p>
          <a:p>
            <a:pPr marL="637540" algn="ctr">
              <a:lnSpc>
                <a:spcPct val="100000"/>
              </a:lnSpc>
              <a:spcBef>
                <a:spcPts val="459"/>
              </a:spcBef>
            </a:pPr>
            <a:r>
              <a:rPr lang="en-US" sz="1200" b="1" u="sng" strike="noStrike" spc="-1">
                <a:solidFill>
                  <a:srgbClr val="000000"/>
                </a:solidFill>
                <a:uFill>
                  <a:solidFill>
                    <a:srgbClr val="000000"/>
                  </a:solidFill>
                </a:uFill>
                <a:latin typeface="Open Sans Light"/>
                <a:ea typeface="Open Sans Light"/>
              </a:rPr>
              <a:t>Ratios for staff and children present</a:t>
            </a:r>
            <a:r>
              <a:rPr lang="en-US" sz="1200" b="1" strike="noStrike" spc="-1">
                <a:solidFill>
                  <a:srgbClr val="000000"/>
                </a:solidFill>
                <a:latin typeface="Open Sans Light"/>
                <a:ea typeface="Open Sans Light"/>
              </a:rPr>
              <a:t> 67:42:10</a:t>
            </a:r>
            <a:r>
              <a:rPr lang="en-US" sz="1200" b="1" i="1" strike="noStrike" spc="-1">
                <a:solidFill>
                  <a:srgbClr val="000000"/>
                </a:solidFill>
                <a:latin typeface="Open Sans Light"/>
                <a:ea typeface="Open Sans Light"/>
              </a:rPr>
              <a:t>:07</a:t>
            </a:r>
            <a:endParaRPr lang="en-US" sz="1200" b="0" strike="noStrike" spc="-1">
              <a:latin typeface="Arial"/>
            </a:endParaRPr>
          </a:p>
          <a:p>
            <a:pPr algn="ctr">
              <a:lnSpc>
                <a:spcPct val="100000"/>
              </a:lnSpc>
            </a:pPr>
            <a:endParaRPr lang="en-US" sz="1200" b="0" strike="noStrike" spc="-1">
              <a:latin typeface="Arial"/>
            </a:endParaRPr>
          </a:p>
          <a:p>
            <a:pPr marL="189865" indent="41275" algn="ctr">
              <a:lnSpc>
                <a:spcPct val="100000"/>
              </a:lnSpc>
            </a:pPr>
            <a:r>
              <a:rPr lang="en-US" sz="1200" b="0" strike="noStrike" spc="-1">
                <a:solidFill>
                  <a:srgbClr val="000000"/>
                </a:solidFill>
                <a:latin typeface="Open Sans Light"/>
                <a:ea typeface="Open Sans Light"/>
              </a:rPr>
              <a:t>For children, up to three years of age, one staff person to every five children, or fraction thereof;</a:t>
            </a:r>
            <a:endParaRPr lang="en-US" sz="1200" b="0" strike="noStrike" spc="-1">
              <a:latin typeface="Arial"/>
            </a:endParaRPr>
          </a:p>
          <a:p>
            <a:pPr marL="189865" indent="41275" algn="ctr">
              <a:lnSpc>
                <a:spcPct val="100000"/>
              </a:lnSpc>
            </a:pPr>
            <a:r>
              <a:rPr lang="en-US" sz="1200" b="0" strike="noStrike" spc="-1">
                <a:solidFill>
                  <a:srgbClr val="000000"/>
                </a:solidFill>
                <a:latin typeface="Open Sans Light"/>
                <a:ea typeface="Open Sans Light"/>
              </a:rPr>
              <a:t>For children three to four years of age, one staff person to every 10 children, or fraction thereof; and For children five years of age or older, one staff person to every 15 children, or fraction thereof.</a:t>
            </a:r>
            <a:endParaRPr lang="en-US" sz="1200" b="0" strike="noStrike" spc="-1">
              <a:latin typeface="Arial"/>
            </a:endParaRPr>
          </a:p>
          <a:p>
            <a:pPr algn="ctr">
              <a:lnSpc>
                <a:spcPct val="100000"/>
              </a:lnSpc>
            </a:pPr>
            <a:endParaRPr lang="en-US" sz="1200" b="0" strike="noStrike" spc="-1">
              <a:latin typeface="Arial"/>
            </a:endParaRPr>
          </a:p>
          <a:p>
            <a:pPr marL="189865" indent="41275" algn="ctr">
              <a:lnSpc>
                <a:spcPct val="100000"/>
              </a:lnSpc>
            </a:pPr>
            <a:r>
              <a:rPr lang="en-US" sz="1200" b="0" strike="noStrike" spc="-1">
                <a:solidFill>
                  <a:srgbClr val="000000"/>
                </a:solidFill>
                <a:latin typeface="Open Sans Light"/>
                <a:ea typeface="Open Sans Light"/>
              </a:rPr>
              <a:t>The staff-child ratio of mixed age groups must meet the requirements of the age grouping that comprises most of the children except when children under three years of age are present. When three or more children under the age of three years are present in the mixed-age group, the staff-child ratio for children under three years of age must be maintained.</a:t>
            </a:r>
            <a:endParaRPr lang="en-US" sz="1200" b="0" strike="noStrike" spc="-1">
              <a:latin typeface="Arial"/>
            </a:endParaRPr>
          </a:p>
          <a:p>
            <a:pPr algn="ctr">
              <a:lnSpc>
                <a:spcPts val="1678"/>
              </a:lnSpc>
            </a:pPr>
            <a:endParaRPr lang="en-US" sz="1200" b="0" strike="noStrike" spc="-1">
              <a:latin typeface="Arial"/>
            </a:endParaRPr>
          </a:p>
        </p:txBody>
      </p:sp>
      <p:sp>
        <p:nvSpPr>
          <p:cNvPr id="396" name="CustomShape 13"/>
          <p:cNvSpPr/>
          <p:nvPr/>
        </p:nvSpPr>
        <p:spPr>
          <a:xfrm>
            <a:off x="255960" y="5610240"/>
            <a:ext cx="7321680" cy="639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r>
              <a:rPr lang="en-US" sz="1200" b="0" strike="noStrike" spc="-1">
                <a:solidFill>
                  <a:srgbClr val="000000"/>
                </a:solidFill>
                <a:latin typeface="Open Sans Light"/>
              </a:rPr>
              <a:t>Our staff can demonstrate the skill and competence necessary to contribute to each child's physical, intellectual, personal, emotional, and social development. </a:t>
            </a:r>
            <a:endParaRPr lang="en-US" sz="1200" b="0" strike="noStrike" spc="-1">
              <a:latin typeface="Arial"/>
            </a:endParaRPr>
          </a:p>
          <a:p>
            <a:pPr algn="just">
              <a:lnSpc>
                <a:spcPts val="1678"/>
              </a:lnSpc>
            </a:pPr>
            <a:endParaRPr lang="en-US" sz="1200" b="0" strike="noStrike" spc="-1">
              <a:latin typeface="Arial"/>
            </a:endParaRPr>
          </a:p>
        </p:txBody>
      </p:sp>
      <p:grpSp>
        <p:nvGrpSpPr>
          <p:cNvPr id="397" name="Group 14"/>
          <p:cNvGrpSpPr/>
          <p:nvPr/>
        </p:nvGrpSpPr>
        <p:grpSpPr>
          <a:xfrm>
            <a:off x="2470054" y="6192360"/>
            <a:ext cx="2490840" cy="481680"/>
            <a:chOff x="4495680" y="6192360"/>
            <a:chExt cx="2490840" cy="481680"/>
          </a:xfrm>
        </p:grpSpPr>
        <p:sp>
          <p:nvSpPr>
            <p:cNvPr id="398" name="CustomShape 15"/>
            <p:cNvSpPr/>
            <p:nvPr/>
          </p:nvSpPr>
          <p:spPr>
            <a:xfrm>
              <a:off x="4495680" y="6192360"/>
              <a:ext cx="2490840" cy="481680"/>
            </a:xfrm>
            <a:custGeom>
              <a:avLst/>
              <a:gdLst/>
              <a:ahLst/>
              <a:cxnLst/>
              <a:rect l="l" t="t" r="r" b="b"/>
              <a:pathLst>
                <a:path w="8663081" h="1297962">
                  <a:moveTo>
                    <a:pt x="60960" y="269240"/>
                  </a:moveTo>
                  <a:cubicBezTo>
                    <a:pt x="60960" y="154940"/>
                    <a:pt x="153670" y="62230"/>
                    <a:pt x="267970" y="62230"/>
                  </a:cubicBezTo>
                  <a:lnTo>
                    <a:pt x="728803" y="62230"/>
                  </a:lnTo>
                  <a:lnTo>
                    <a:pt x="72880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28803" y="157480"/>
                  </a:lnTo>
                  <a:lnTo>
                    <a:pt x="72880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32003" y="1297962"/>
                  </a:lnTo>
                  <a:lnTo>
                    <a:pt x="732003"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28803" y="1155722"/>
                  </a:lnTo>
                  <a:lnTo>
                    <a:pt x="728803" y="1139212"/>
                  </a:lnTo>
                  <a:lnTo>
                    <a:pt x="387350" y="1139212"/>
                  </a:lnTo>
                  <a:close/>
                  <a:moveTo>
                    <a:pt x="728803" y="1235732"/>
                  </a:moveTo>
                  <a:lnTo>
                    <a:pt x="7592893" y="1235732"/>
                  </a:lnTo>
                  <a:lnTo>
                    <a:pt x="7592893" y="1296691"/>
                  </a:lnTo>
                  <a:lnTo>
                    <a:pt x="728803" y="1296691"/>
                  </a:lnTo>
                  <a:lnTo>
                    <a:pt x="728803" y="1235732"/>
                  </a:lnTo>
                  <a:close/>
                  <a:moveTo>
                    <a:pt x="728803" y="1139211"/>
                  </a:moveTo>
                  <a:lnTo>
                    <a:pt x="7592893" y="1139211"/>
                  </a:lnTo>
                  <a:lnTo>
                    <a:pt x="7592893" y="1155722"/>
                  </a:lnTo>
                  <a:lnTo>
                    <a:pt x="728803" y="1155722"/>
                  </a:lnTo>
                  <a:lnTo>
                    <a:pt x="728803" y="1139211"/>
                  </a:lnTo>
                  <a:close/>
                  <a:moveTo>
                    <a:pt x="8600851" y="689632"/>
                  </a:moveTo>
                  <a:lnTo>
                    <a:pt x="8600851" y="1028722"/>
                  </a:lnTo>
                  <a:cubicBezTo>
                    <a:pt x="8600851" y="1143022"/>
                    <a:pt x="8508141" y="1235732"/>
                    <a:pt x="8393841" y="1235732"/>
                  </a:cubicBezTo>
                  <a:lnTo>
                    <a:pt x="7592894" y="1235732"/>
                  </a:lnTo>
                  <a:lnTo>
                    <a:pt x="7592894" y="1296692"/>
                  </a:lnTo>
                  <a:lnTo>
                    <a:pt x="8393841" y="1296692"/>
                  </a:lnTo>
                  <a:cubicBezTo>
                    <a:pt x="8542431" y="1296692"/>
                    <a:pt x="8663081" y="1176042"/>
                    <a:pt x="8663081" y="1027452"/>
                  </a:cubicBezTo>
                  <a:lnTo>
                    <a:pt x="8663081" y="689632"/>
                  </a:lnTo>
                  <a:lnTo>
                    <a:pt x="8600852" y="689632"/>
                  </a:lnTo>
                  <a:close/>
                  <a:moveTo>
                    <a:pt x="8504331" y="909342"/>
                  </a:moveTo>
                  <a:cubicBezTo>
                    <a:pt x="8504331" y="1036342"/>
                    <a:pt x="8401462" y="1139212"/>
                    <a:pt x="8274462" y="1139212"/>
                  </a:cubicBezTo>
                  <a:lnTo>
                    <a:pt x="7592893" y="1139212"/>
                  </a:lnTo>
                  <a:lnTo>
                    <a:pt x="7592893" y="1155722"/>
                  </a:lnTo>
                  <a:lnTo>
                    <a:pt x="8274462" y="1155722"/>
                  </a:lnTo>
                  <a:cubicBezTo>
                    <a:pt x="8410351" y="1155722"/>
                    <a:pt x="8520841" y="1045232"/>
                    <a:pt x="8520841" y="909342"/>
                  </a:cubicBezTo>
                  <a:lnTo>
                    <a:pt x="8520841" y="689632"/>
                  </a:lnTo>
                  <a:lnTo>
                    <a:pt x="8504331" y="689632"/>
                  </a:lnTo>
                  <a:lnTo>
                    <a:pt x="8504331" y="909342"/>
                  </a:lnTo>
                  <a:close/>
                  <a:moveTo>
                    <a:pt x="8600851" y="510108"/>
                  </a:moveTo>
                  <a:lnTo>
                    <a:pt x="8661812" y="510108"/>
                  </a:lnTo>
                  <a:lnTo>
                    <a:pt x="8661812" y="689632"/>
                  </a:lnTo>
                  <a:lnTo>
                    <a:pt x="8600851" y="689632"/>
                  </a:lnTo>
                  <a:lnTo>
                    <a:pt x="8600851" y="510108"/>
                  </a:lnTo>
                  <a:close/>
                  <a:moveTo>
                    <a:pt x="8504331" y="510108"/>
                  </a:moveTo>
                  <a:lnTo>
                    <a:pt x="8520841" y="510108"/>
                  </a:lnTo>
                  <a:lnTo>
                    <a:pt x="8520841" y="689632"/>
                  </a:lnTo>
                  <a:lnTo>
                    <a:pt x="8504331" y="689632"/>
                  </a:lnTo>
                  <a:lnTo>
                    <a:pt x="8504331" y="510108"/>
                  </a:lnTo>
                  <a:close/>
                  <a:moveTo>
                    <a:pt x="8393841" y="60960"/>
                  </a:moveTo>
                  <a:cubicBezTo>
                    <a:pt x="8508141" y="60960"/>
                    <a:pt x="8600851" y="153670"/>
                    <a:pt x="8600851" y="267970"/>
                  </a:cubicBezTo>
                  <a:lnTo>
                    <a:pt x="8600851" y="510108"/>
                  </a:lnTo>
                  <a:lnTo>
                    <a:pt x="8661812" y="510108"/>
                  </a:lnTo>
                  <a:lnTo>
                    <a:pt x="8661812" y="269240"/>
                  </a:lnTo>
                  <a:cubicBezTo>
                    <a:pt x="8661812" y="120650"/>
                    <a:pt x="8541162" y="0"/>
                    <a:pt x="8392571" y="0"/>
                  </a:cubicBezTo>
                  <a:lnTo>
                    <a:pt x="7589693" y="0"/>
                  </a:lnTo>
                  <a:lnTo>
                    <a:pt x="7589693" y="60960"/>
                  </a:lnTo>
                  <a:lnTo>
                    <a:pt x="8393841" y="60960"/>
                  </a:lnTo>
                  <a:close/>
                  <a:moveTo>
                    <a:pt x="8274462" y="142240"/>
                  </a:moveTo>
                  <a:lnTo>
                    <a:pt x="7592894" y="142240"/>
                  </a:lnTo>
                  <a:lnTo>
                    <a:pt x="7592894" y="158750"/>
                  </a:lnTo>
                  <a:lnTo>
                    <a:pt x="8274462" y="158750"/>
                  </a:lnTo>
                  <a:cubicBezTo>
                    <a:pt x="8401462" y="158750"/>
                    <a:pt x="8504331" y="261620"/>
                    <a:pt x="8504331" y="388620"/>
                  </a:cubicBezTo>
                  <a:lnTo>
                    <a:pt x="8504331" y="510146"/>
                  </a:lnTo>
                  <a:lnTo>
                    <a:pt x="8520841" y="510146"/>
                  </a:lnTo>
                  <a:lnTo>
                    <a:pt x="8520841" y="387350"/>
                  </a:lnTo>
                  <a:cubicBezTo>
                    <a:pt x="8520841" y="251460"/>
                    <a:pt x="8410352" y="142240"/>
                    <a:pt x="8274462" y="142240"/>
                  </a:cubicBezTo>
                  <a:close/>
                  <a:moveTo>
                    <a:pt x="728803" y="0"/>
                  </a:moveTo>
                  <a:lnTo>
                    <a:pt x="7592894" y="0"/>
                  </a:lnTo>
                  <a:lnTo>
                    <a:pt x="7592894" y="60960"/>
                  </a:lnTo>
                  <a:lnTo>
                    <a:pt x="728803" y="60960"/>
                  </a:lnTo>
                  <a:lnTo>
                    <a:pt x="728803" y="0"/>
                  </a:lnTo>
                  <a:close/>
                  <a:moveTo>
                    <a:pt x="728803" y="142240"/>
                  </a:moveTo>
                  <a:lnTo>
                    <a:pt x="7592894" y="142240"/>
                  </a:lnTo>
                  <a:lnTo>
                    <a:pt x="7592894" y="158750"/>
                  </a:lnTo>
                  <a:lnTo>
                    <a:pt x="728803" y="158750"/>
                  </a:lnTo>
                  <a:lnTo>
                    <a:pt x="72880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399" name="CustomShape 16"/>
          <p:cNvSpPr/>
          <p:nvPr/>
        </p:nvSpPr>
        <p:spPr>
          <a:xfrm>
            <a:off x="1369988" y="6796585"/>
            <a:ext cx="4694760" cy="301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ctr">
              <a:lnSpc>
                <a:spcPct val="100000"/>
              </a:lnSpc>
            </a:pPr>
            <a:r>
              <a:rPr lang="en-US" sz="1200" b="1" u="sng" strike="noStrike" spc="-1">
                <a:solidFill>
                  <a:srgbClr val="000000"/>
                </a:solidFill>
                <a:uFillTx/>
                <a:latin typeface="Open Sans Light"/>
                <a:ea typeface="Open Sans Light"/>
              </a:rPr>
              <a:t>Staff Training</a:t>
            </a:r>
            <a:r>
              <a:rPr lang="en-US" sz="1200" b="1" strike="noStrike" spc="-1">
                <a:solidFill>
                  <a:srgbClr val="000000"/>
                </a:solidFill>
                <a:latin typeface="Open Sans Light"/>
                <a:ea typeface="Open Sans Light"/>
              </a:rPr>
              <a:t>	</a:t>
            </a:r>
            <a:r>
              <a:rPr lang="en-US" sz="1200" b="1" i="1" strike="noStrike" spc="-1">
                <a:solidFill>
                  <a:srgbClr val="000000"/>
                </a:solidFill>
                <a:latin typeface="Open Sans Light"/>
                <a:ea typeface="Open Sans Light"/>
              </a:rPr>
              <a:t>67:42:10:06</a:t>
            </a:r>
            <a:endParaRPr lang="en-US" sz="1200" b="0" strike="noStrike" spc="-1">
              <a:latin typeface="Arial"/>
            </a:endParaRPr>
          </a:p>
          <a:p>
            <a:pPr>
              <a:lnSpc>
                <a:spcPct val="100000"/>
              </a:lnSpc>
            </a:pPr>
            <a:r>
              <a:rPr lang="en-US" sz="1200" b="1" i="1"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Each full-time member of our staff is required to obtain 10 hours annually of </a:t>
            </a:r>
            <a:r>
              <a:rPr lang="en-US" sz="1200" b="0" strike="noStrike" spc="-21">
                <a:solidFill>
                  <a:srgbClr val="000000"/>
                </a:solidFill>
                <a:latin typeface="Open Sans Light"/>
                <a:ea typeface="Open Sans Light"/>
              </a:rPr>
              <a:t>staff</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training which include the following subjects.  Annual course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	     basic first aid</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Child CPR</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Child growth and development</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Planning learning activities</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Guidance and discipline techniques</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Communication and relations with families</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Detecting and reporting child abuse and neglect.</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Food handling techniques</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Prevention of communicable diseases</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Fire and natural disaster procedures</a:t>
            </a:r>
            <a:endParaRPr lang="en-US" sz="1200" b="0" strike="noStrike" spc="-1">
              <a:latin typeface="Arial"/>
            </a:endParaRPr>
          </a:p>
          <a:p>
            <a:pPr marL="1143000" lvl="2" indent="-228240">
              <a:lnSpc>
                <a:spcPct val="100000"/>
              </a:lnSpc>
              <a:buClr>
                <a:srgbClr val="000000"/>
              </a:buClr>
              <a:buFont typeface="Symbol"/>
              <a:buChar char=""/>
            </a:pPr>
            <a:r>
              <a:rPr lang="en-US" sz="1200" b="0" strike="noStrike" spc="-1">
                <a:solidFill>
                  <a:srgbClr val="000000"/>
                </a:solidFill>
                <a:latin typeface="Open Sans Light"/>
                <a:ea typeface="Open Sans Light"/>
              </a:rPr>
              <a:t>Health and Safety</a:t>
            </a:r>
            <a:endParaRPr lang="en-US" sz="1200" b="0" strike="noStrike" spc="-1">
              <a:latin typeface="Arial"/>
            </a:endParaRPr>
          </a:p>
        </p:txBody>
      </p:sp>
      <p:sp>
        <p:nvSpPr>
          <p:cNvPr id="400" name="CustomShape 17"/>
          <p:cNvSpPr/>
          <p:nvPr/>
        </p:nvSpPr>
        <p:spPr>
          <a:xfrm>
            <a:off x="2107521" y="6312960"/>
            <a:ext cx="32155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STAFF TRAINING</a:t>
            </a:r>
            <a:endParaRPr lang="en-US" sz="14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1" name="Group 1"/>
          <p:cNvGrpSpPr/>
          <p:nvPr/>
        </p:nvGrpSpPr>
        <p:grpSpPr>
          <a:xfrm>
            <a:off x="0" y="0"/>
            <a:ext cx="7772040" cy="10058040"/>
            <a:chOff x="0" y="0"/>
            <a:chExt cx="7772040" cy="10058040"/>
          </a:xfrm>
        </p:grpSpPr>
        <p:sp>
          <p:nvSpPr>
            <p:cNvPr id="402"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03" name="Group 3"/>
          <p:cNvGrpSpPr/>
          <p:nvPr/>
        </p:nvGrpSpPr>
        <p:grpSpPr>
          <a:xfrm>
            <a:off x="542160" y="646200"/>
            <a:ext cx="3608640" cy="481680"/>
            <a:chOff x="542160" y="646200"/>
            <a:chExt cx="3608640" cy="481680"/>
          </a:xfrm>
        </p:grpSpPr>
        <p:sp>
          <p:nvSpPr>
            <p:cNvPr id="404" name="CustomShape 4"/>
            <p:cNvSpPr/>
            <p:nvPr/>
          </p:nvSpPr>
          <p:spPr>
            <a:xfrm>
              <a:off x="542160" y="646200"/>
              <a:ext cx="3608640" cy="481680"/>
            </a:xfrm>
            <a:custGeom>
              <a:avLst/>
              <a:gdLst/>
              <a:ahLst/>
              <a:cxnLst/>
              <a:rect l="l" t="t" r="r" b="b"/>
              <a:pathLst>
                <a:path w="9720556" h="1297962">
                  <a:moveTo>
                    <a:pt x="60960" y="269240"/>
                  </a:moveTo>
                  <a:cubicBezTo>
                    <a:pt x="60960" y="154940"/>
                    <a:pt x="153670" y="62230"/>
                    <a:pt x="267970" y="62230"/>
                  </a:cubicBezTo>
                  <a:lnTo>
                    <a:pt x="759205" y="62230"/>
                  </a:lnTo>
                  <a:lnTo>
                    <a:pt x="759205"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59205" y="157480"/>
                  </a:lnTo>
                  <a:lnTo>
                    <a:pt x="759205"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62846" y="1297962"/>
                  </a:lnTo>
                  <a:lnTo>
                    <a:pt x="762846"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59205" y="1155722"/>
                  </a:lnTo>
                  <a:lnTo>
                    <a:pt x="759205" y="1139212"/>
                  </a:lnTo>
                  <a:lnTo>
                    <a:pt x="387350" y="1139212"/>
                  </a:lnTo>
                  <a:close/>
                  <a:moveTo>
                    <a:pt x="759205" y="1235732"/>
                  </a:moveTo>
                  <a:lnTo>
                    <a:pt x="8568413" y="1235732"/>
                  </a:lnTo>
                  <a:lnTo>
                    <a:pt x="8568413" y="1296691"/>
                  </a:lnTo>
                  <a:lnTo>
                    <a:pt x="759205" y="1296691"/>
                  </a:lnTo>
                  <a:lnTo>
                    <a:pt x="759205" y="1235732"/>
                  </a:lnTo>
                  <a:close/>
                  <a:moveTo>
                    <a:pt x="759205" y="1139211"/>
                  </a:moveTo>
                  <a:lnTo>
                    <a:pt x="8568413" y="1139211"/>
                  </a:lnTo>
                  <a:lnTo>
                    <a:pt x="8568413" y="1155722"/>
                  </a:lnTo>
                  <a:lnTo>
                    <a:pt x="759205" y="1155722"/>
                  </a:lnTo>
                  <a:lnTo>
                    <a:pt x="759205" y="1139211"/>
                  </a:lnTo>
                  <a:close/>
                  <a:moveTo>
                    <a:pt x="9658326" y="689632"/>
                  </a:moveTo>
                  <a:lnTo>
                    <a:pt x="9658326" y="1028722"/>
                  </a:lnTo>
                  <a:cubicBezTo>
                    <a:pt x="9658326" y="1143022"/>
                    <a:pt x="9565615" y="1235732"/>
                    <a:pt x="9451315" y="1235732"/>
                  </a:cubicBezTo>
                  <a:lnTo>
                    <a:pt x="8568413" y="1235732"/>
                  </a:lnTo>
                  <a:lnTo>
                    <a:pt x="8568413" y="1296692"/>
                  </a:lnTo>
                  <a:lnTo>
                    <a:pt x="9451315" y="1296692"/>
                  </a:lnTo>
                  <a:cubicBezTo>
                    <a:pt x="9599906" y="1296692"/>
                    <a:pt x="9720556" y="1176042"/>
                    <a:pt x="9720556" y="1027452"/>
                  </a:cubicBezTo>
                  <a:lnTo>
                    <a:pt x="9720556" y="689632"/>
                  </a:lnTo>
                  <a:lnTo>
                    <a:pt x="9658326" y="689632"/>
                  </a:lnTo>
                  <a:close/>
                  <a:moveTo>
                    <a:pt x="9561806" y="909342"/>
                  </a:moveTo>
                  <a:cubicBezTo>
                    <a:pt x="9561806" y="1036342"/>
                    <a:pt x="9458936" y="1139212"/>
                    <a:pt x="9331936" y="1139212"/>
                  </a:cubicBezTo>
                  <a:lnTo>
                    <a:pt x="8568413" y="1139212"/>
                  </a:lnTo>
                  <a:lnTo>
                    <a:pt x="8568413" y="1155722"/>
                  </a:lnTo>
                  <a:lnTo>
                    <a:pt x="9331936" y="1155722"/>
                  </a:lnTo>
                  <a:cubicBezTo>
                    <a:pt x="9467826" y="1155722"/>
                    <a:pt x="9578315" y="1045232"/>
                    <a:pt x="9578315" y="909342"/>
                  </a:cubicBezTo>
                  <a:lnTo>
                    <a:pt x="9578315" y="689632"/>
                  </a:lnTo>
                  <a:lnTo>
                    <a:pt x="9561806" y="689632"/>
                  </a:lnTo>
                  <a:lnTo>
                    <a:pt x="9561806" y="909342"/>
                  </a:lnTo>
                  <a:close/>
                  <a:moveTo>
                    <a:pt x="9658326" y="510108"/>
                  </a:moveTo>
                  <a:lnTo>
                    <a:pt x="9719286" y="510108"/>
                  </a:lnTo>
                  <a:lnTo>
                    <a:pt x="9719286" y="689632"/>
                  </a:lnTo>
                  <a:lnTo>
                    <a:pt x="9658326" y="689632"/>
                  </a:lnTo>
                  <a:lnTo>
                    <a:pt x="9658326" y="510108"/>
                  </a:lnTo>
                  <a:close/>
                  <a:moveTo>
                    <a:pt x="9561806" y="510108"/>
                  </a:moveTo>
                  <a:lnTo>
                    <a:pt x="9578315" y="510108"/>
                  </a:lnTo>
                  <a:lnTo>
                    <a:pt x="9578315" y="689632"/>
                  </a:lnTo>
                  <a:lnTo>
                    <a:pt x="9561806" y="689632"/>
                  </a:lnTo>
                  <a:lnTo>
                    <a:pt x="9561806" y="510108"/>
                  </a:lnTo>
                  <a:close/>
                  <a:moveTo>
                    <a:pt x="9451315" y="60960"/>
                  </a:moveTo>
                  <a:cubicBezTo>
                    <a:pt x="9565615" y="60960"/>
                    <a:pt x="9658326" y="153670"/>
                    <a:pt x="9658326" y="267970"/>
                  </a:cubicBezTo>
                  <a:lnTo>
                    <a:pt x="9658326" y="510108"/>
                  </a:lnTo>
                  <a:lnTo>
                    <a:pt x="9719286" y="510108"/>
                  </a:lnTo>
                  <a:lnTo>
                    <a:pt x="9719286" y="269240"/>
                  </a:lnTo>
                  <a:cubicBezTo>
                    <a:pt x="9719286" y="120650"/>
                    <a:pt x="9598636" y="0"/>
                    <a:pt x="9450046" y="0"/>
                  </a:cubicBezTo>
                  <a:lnTo>
                    <a:pt x="8564773" y="0"/>
                  </a:lnTo>
                  <a:lnTo>
                    <a:pt x="8564773" y="60960"/>
                  </a:lnTo>
                  <a:lnTo>
                    <a:pt x="9451315" y="60960"/>
                  </a:lnTo>
                  <a:close/>
                  <a:moveTo>
                    <a:pt x="9331936" y="142240"/>
                  </a:moveTo>
                  <a:lnTo>
                    <a:pt x="8568413" y="142240"/>
                  </a:lnTo>
                  <a:lnTo>
                    <a:pt x="8568413" y="158750"/>
                  </a:lnTo>
                  <a:lnTo>
                    <a:pt x="9331936" y="158750"/>
                  </a:lnTo>
                  <a:cubicBezTo>
                    <a:pt x="9458936" y="158750"/>
                    <a:pt x="9561806" y="261620"/>
                    <a:pt x="9561806" y="388620"/>
                  </a:cubicBezTo>
                  <a:lnTo>
                    <a:pt x="9561806" y="510146"/>
                  </a:lnTo>
                  <a:lnTo>
                    <a:pt x="9578315" y="510146"/>
                  </a:lnTo>
                  <a:lnTo>
                    <a:pt x="9578315" y="387350"/>
                  </a:lnTo>
                  <a:cubicBezTo>
                    <a:pt x="9578315" y="251460"/>
                    <a:pt x="9467826" y="142240"/>
                    <a:pt x="9331936" y="142240"/>
                  </a:cubicBezTo>
                  <a:close/>
                  <a:moveTo>
                    <a:pt x="759205" y="0"/>
                  </a:moveTo>
                  <a:lnTo>
                    <a:pt x="8568413" y="0"/>
                  </a:lnTo>
                  <a:lnTo>
                    <a:pt x="8568413" y="60960"/>
                  </a:lnTo>
                  <a:lnTo>
                    <a:pt x="759205" y="60960"/>
                  </a:lnTo>
                  <a:lnTo>
                    <a:pt x="759205" y="0"/>
                  </a:lnTo>
                  <a:close/>
                  <a:moveTo>
                    <a:pt x="759205" y="142240"/>
                  </a:moveTo>
                  <a:lnTo>
                    <a:pt x="8568413" y="142240"/>
                  </a:lnTo>
                  <a:lnTo>
                    <a:pt x="8568413" y="158750"/>
                  </a:lnTo>
                  <a:lnTo>
                    <a:pt x="759205" y="158750"/>
                  </a:lnTo>
                  <a:lnTo>
                    <a:pt x="759205"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05" name="CustomShape 5"/>
          <p:cNvSpPr/>
          <p:nvPr/>
        </p:nvSpPr>
        <p:spPr>
          <a:xfrm>
            <a:off x="634320" y="764640"/>
            <a:ext cx="340236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GENERAL EMPLOYEE CLASSIFICATIONS</a:t>
            </a:r>
            <a:endParaRPr lang="en-US" sz="1400" b="0" strike="noStrike" spc="-1">
              <a:latin typeface="Arial"/>
            </a:endParaRPr>
          </a:p>
        </p:txBody>
      </p:sp>
      <p:sp>
        <p:nvSpPr>
          <p:cNvPr id="406" name="CustomShape 6"/>
          <p:cNvSpPr/>
          <p:nvPr/>
        </p:nvSpPr>
        <p:spPr>
          <a:xfrm>
            <a:off x="542160" y="1428480"/>
            <a:ext cx="6687720" cy="6399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endParaRPr lang="en-US" sz="1800" b="0" strike="noStrike" spc="-1">
              <a:latin typeface="Arial"/>
            </a:endParaRPr>
          </a:p>
          <a:p>
            <a:pPr algn="just">
              <a:lnSpc>
                <a:spcPts val="1678"/>
              </a:lnSpc>
            </a:pPr>
            <a:r>
              <a:rPr lang="en-US" sz="1200" b="0" strike="noStrike" spc="-1">
                <a:solidFill>
                  <a:srgbClr val="000000"/>
                </a:solidFill>
                <a:latin typeface="Open Sans Light Bold"/>
              </a:rPr>
              <a:t>    BLUE DRAGON ACADEMY </a:t>
            </a:r>
            <a:r>
              <a:rPr lang="en-US" sz="1200" b="0" strike="noStrike" spc="-1">
                <a:solidFill>
                  <a:srgbClr val="000000"/>
                </a:solidFill>
                <a:latin typeface="Open Sans Light"/>
              </a:rPr>
              <a:t> has the following employees on staff to ensure proper supervision </a:t>
            </a:r>
            <a:endParaRPr lang="en-US" sz="1200" b="0" strike="noStrike" spc="-1">
              <a:latin typeface="Arial"/>
            </a:endParaRPr>
          </a:p>
          <a:p>
            <a:pPr algn="just">
              <a:lnSpc>
                <a:spcPts val="1678"/>
              </a:lnSpc>
            </a:pPr>
            <a:r>
              <a:rPr lang="en-US" sz="1200" b="0" strike="noStrike" spc="-1">
                <a:solidFill>
                  <a:srgbClr val="000000"/>
                </a:solidFill>
                <a:latin typeface="Open Sans Light"/>
              </a:rPr>
              <a:t>    and learning environment.</a:t>
            </a:r>
            <a:endParaRPr lang="en-US" sz="1200" b="0" strike="noStrike" spc="-1">
              <a:latin typeface="Arial"/>
            </a:endParaRPr>
          </a:p>
          <a:p>
            <a:pPr algn="just">
              <a:lnSpc>
                <a:spcPts val="1820"/>
              </a:lnSpc>
            </a:pPr>
            <a:endParaRPr lang="en-US" sz="1200" b="0" strike="noStrike" spc="-1">
              <a:latin typeface="Arial"/>
            </a:endParaRPr>
          </a:p>
          <a:p>
            <a:pPr algn="just">
              <a:lnSpc>
                <a:spcPts val="1820"/>
              </a:lnSpc>
            </a:pPr>
            <a:r>
              <a:rPr lang="en-US" sz="1300" b="0" strike="noStrike" spc="-1">
                <a:solidFill>
                  <a:srgbClr val="000000"/>
                </a:solidFill>
                <a:latin typeface="Open Sans Light Bold"/>
              </a:rPr>
              <a:t>Director and Assistant Director:</a:t>
            </a:r>
            <a:r>
              <a:rPr lang="en-US" sz="1300" b="0" strike="noStrike" spc="-1">
                <a:solidFill>
                  <a:srgbClr val="000000"/>
                </a:solidFill>
                <a:latin typeface="Open Sans Light"/>
              </a:rPr>
              <a:t> The childcare director shall be responsible for the planning and supervision of the program and activities of the children, orientation to newly employed staff, on-site   supervision of all staff, and in-service training.</a:t>
            </a:r>
            <a:endParaRPr lang="en-US" sz="1300" b="0" strike="noStrike" spc="-1">
              <a:latin typeface="Arial"/>
            </a:endParaRPr>
          </a:p>
          <a:p>
            <a:pPr algn="just">
              <a:lnSpc>
                <a:spcPts val="1820"/>
              </a:lnSpc>
            </a:pPr>
            <a:endParaRPr lang="en-US" sz="1300" b="0" strike="noStrike" spc="-1">
              <a:latin typeface="Arial"/>
            </a:endParaRPr>
          </a:p>
          <a:p>
            <a:pPr algn="just">
              <a:lnSpc>
                <a:spcPts val="1820"/>
              </a:lnSpc>
            </a:pPr>
            <a:r>
              <a:rPr lang="en-US" sz="1300" b="0" strike="noStrike" spc="-1">
                <a:solidFill>
                  <a:srgbClr val="000000"/>
                </a:solidFill>
                <a:latin typeface="Open Sans Light Bold"/>
              </a:rPr>
              <a:t>Lead Teacher:</a:t>
            </a:r>
            <a:r>
              <a:rPr lang="en-US" sz="1300" b="0" strike="noStrike" spc="-1">
                <a:solidFill>
                  <a:srgbClr val="000000"/>
                </a:solidFill>
                <a:latin typeface="Open Sans Light"/>
              </a:rPr>
              <a:t> A lead teacher is responsible for the academic, social-emotional growth, </a:t>
            </a:r>
            <a:endParaRPr lang="en-US" sz="1300" b="0" strike="noStrike" spc="-1">
              <a:latin typeface="Arial"/>
            </a:endParaRPr>
          </a:p>
          <a:p>
            <a:pPr algn="just">
              <a:lnSpc>
                <a:spcPts val="1820"/>
              </a:lnSpc>
            </a:pPr>
            <a:r>
              <a:rPr lang="en-US" sz="1300" b="0" strike="noStrike" spc="-1">
                <a:solidFill>
                  <a:srgbClr val="000000"/>
                </a:solidFill>
                <a:latin typeface="Open Sans Light"/>
              </a:rPr>
              <a:t>  and development of children in their care. The focus for our lead teachers is to work with </a:t>
            </a:r>
            <a:endParaRPr lang="en-US" sz="1300" b="0" strike="noStrike" spc="-1">
              <a:latin typeface="Arial"/>
            </a:endParaRPr>
          </a:p>
          <a:p>
            <a:pPr algn="just">
              <a:lnSpc>
                <a:spcPts val="1820"/>
              </a:lnSpc>
            </a:pPr>
            <a:r>
              <a:rPr lang="en-US" sz="1300" b="0" strike="noStrike" spc="-1">
                <a:solidFill>
                  <a:srgbClr val="000000"/>
                </a:solidFill>
                <a:latin typeface="Open Sans Light"/>
              </a:rPr>
              <a:t>   parents, administrators, and other teachers to improve students' experience and meet </a:t>
            </a:r>
            <a:endParaRPr lang="en-US" sz="1300" b="0" strike="noStrike" spc="-1">
              <a:latin typeface="Arial"/>
            </a:endParaRPr>
          </a:p>
          <a:p>
            <a:pPr algn="just">
              <a:lnSpc>
                <a:spcPts val="1820"/>
              </a:lnSpc>
            </a:pPr>
            <a:r>
              <a:rPr lang="en-US" sz="1300" b="0" strike="noStrike" spc="-1">
                <a:solidFill>
                  <a:srgbClr val="000000"/>
                </a:solidFill>
                <a:latin typeface="Open Sans Light"/>
              </a:rPr>
              <a:t>   teaching goals. Additionally, lead teachers plan, evaluate, and improve the physical </a:t>
            </a:r>
            <a:endParaRPr lang="en-US" sz="1300" b="0" strike="noStrike" spc="-1">
              <a:latin typeface="Arial"/>
            </a:endParaRPr>
          </a:p>
          <a:p>
            <a:pPr algn="just">
              <a:lnSpc>
                <a:spcPts val="1820"/>
              </a:lnSpc>
            </a:pPr>
            <a:r>
              <a:rPr lang="en-US" sz="1300" b="0" strike="noStrike" spc="-1">
                <a:solidFill>
                  <a:srgbClr val="000000"/>
                </a:solidFill>
                <a:latin typeface="Open Sans Light"/>
              </a:rPr>
              <a:t>   environment of the classroom to create opportunities that meet the changing needs of </a:t>
            </a:r>
            <a:endParaRPr lang="en-US" sz="1300" b="0" strike="noStrike" spc="-1">
              <a:latin typeface="Arial"/>
            </a:endParaRPr>
          </a:p>
          <a:p>
            <a:pPr algn="just">
              <a:lnSpc>
                <a:spcPts val="1820"/>
              </a:lnSpc>
            </a:pPr>
            <a:r>
              <a:rPr lang="en-US" sz="1300" b="0" strike="noStrike" spc="-1">
                <a:solidFill>
                  <a:srgbClr val="000000"/>
                </a:solidFill>
                <a:latin typeface="Open Sans Light"/>
              </a:rPr>
              <a:t>   their students. </a:t>
            </a:r>
            <a:endParaRPr lang="en-US" sz="1300" b="0" strike="noStrike" spc="-1">
              <a:latin typeface="Arial"/>
            </a:endParaRPr>
          </a:p>
          <a:p>
            <a:pPr algn="just">
              <a:lnSpc>
                <a:spcPts val="1820"/>
              </a:lnSpc>
            </a:pPr>
            <a:endParaRPr lang="en-US" sz="1300" b="0" strike="noStrike" spc="-1">
              <a:latin typeface="Arial"/>
            </a:endParaRPr>
          </a:p>
          <a:p>
            <a:pPr algn="just">
              <a:lnSpc>
                <a:spcPts val="1820"/>
              </a:lnSpc>
            </a:pPr>
            <a:r>
              <a:rPr lang="en-US" sz="1300" b="0" strike="noStrike" spc="-1">
                <a:solidFill>
                  <a:srgbClr val="000000"/>
                </a:solidFill>
                <a:latin typeface="Open Sans Light Bold"/>
              </a:rPr>
              <a:t>Assistant Teacher: </a:t>
            </a:r>
            <a:r>
              <a:rPr lang="en-US" sz="1300" b="0" strike="noStrike" spc="-1">
                <a:solidFill>
                  <a:srgbClr val="000000"/>
                </a:solidFill>
                <a:latin typeface="Open Sans Light"/>
              </a:rPr>
              <a:t>The assistant teacher will support the lead teacher in general   </a:t>
            </a:r>
            <a:endParaRPr lang="en-US" sz="1300" b="0" strike="noStrike" spc="-1">
              <a:latin typeface="Arial"/>
            </a:endParaRPr>
          </a:p>
          <a:p>
            <a:pPr algn="just">
              <a:lnSpc>
                <a:spcPts val="1820"/>
              </a:lnSpc>
            </a:pPr>
            <a:r>
              <a:rPr lang="en-US" sz="1300" b="0" strike="noStrike" spc="-1">
                <a:solidFill>
                  <a:srgbClr val="000000"/>
                </a:solidFill>
                <a:latin typeface="Open Sans Light"/>
              </a:rPr>
              <a:t>   supervision of the class and the overall classroom management. The assistant teachers’ </a:t>
            </a:r>
            <a:endParaRPr lang="en-US" sz="1300" b="0" strike="noStrike" spc="-1">
              <a:latin typeface="Arial"/>
            </a:endParaRPr>
          </a:p>
          <a:p>
            <a:pPr algn="just">
              <a:lnSpc>
                <a:spcPts val="1820"/>
              </a:lnSpc>
            </a:pPr>
            <a:r>
              <a:rPr lang="en-US" sz="1300" b="0" strike="noStrike" spc="-1">
                <a:solidFill>
                  <a:srgbClr val="000000"/>
                </a:solidFill>
                <a:latin typeface="Open Sans Light"/>
              </a:rPr>
              <a:t>   duties are the following but not limited to assisting in planning and implementing </a:t>
            </a:r>
            <a:endParaRPr lang="en-US" sz="1300" b="0" strike="noStrike" spc="-1">
              <a:latin typeface="Arial"/>
            </a:endParaRPr>
          </a:p>
          <a:p>
            <a:pPr algn="just">
              <a:lnSpc>
                <a:spcPts val="1820"/>
              </a:lnSpc>
            </a:pPr>
            <a:r>
              <a:rPr lang="en-US" sz="1300" b="0" strike="noStrike" spc="-1">
                <a:solidFill>
                  <a:srgbClr val="000000"/>
                </a:solidFill>
                <a:latin typeface="Open Sans Light"/>
              </a:rPr>
              <a:t>  activities to meet the physical, emotional, intellectual, and social needs of students, </a:t>
            </a:r>
            <a:endParaRPr lang="en-US" sz="1300" b="0" strike="noStrike" spc="-1">
              <a:latin typeface="Arial"/>
            </a:endParaRPr>
          </a:p>
          <a:p>
            <a:pPr algn="just">
              <a:lnSpc>
                <a:spcPts val="1820"/>
              </a:lnSpc>
            </a:pPr>
            <a:r>
              <a:rPr lang="en-US" sz="1300" b="0" strike="noStrike" spc="-1">
                <a:solidFill>
                  <a:srgbClr val="000000"/>
                </a:solidFill>
                <a:latin typeface="Open Sans Light"/>
              </a:rPr>
              <a:t>  assisting in teaching social-emotional management and independence, assisting in the </a:t>
            </a:r>
            <a:endParaRPr lang="en-US" sz="1300" b="0" strike="noStrike" spc="-1">
              <a:latin typeface="Arial"/>
            </a:endParaRPr>
          </a:p>
          <a:p>
            <a:pPr algn="just">
              <a:lnSpc>
                <a:spcPts val="1820"/>
              </a:lnSpc>
            </a:pPr>
            <a:r>
              <a:rPr lang="en-US" sz="1300" b="0" strike="noStrike" spc="-1">
                <a:solidFill>
                  <a:srgbClr val="000000"/>
                </a:solidFill>
                <a:latin typeface="Open Sans Light"/>
              </a:rPr>
              <a:t>  creation and planning of activities, class project, field trips, and other program activities, </a:t>
            </a:r>
            <a:endParaRPr lang="en-US" sz="1300" b="0" strike="noStrike" spc="-1">
              <a:latin typeface="Arial"/>
            </a:endParaRPr>
          </a:p>
          <a:p>
            <a:pPr algn="just">
              <a:lnSpc>
                <a:spcPts val="1820"/>
              </a:lnSpc>
            </a:pPr>
            <a:r>
              <a:rPr lang="en-US" sz="1300" b="0" strike="noStrike" spc="-1">
                <a:solidFill>
                  <a:srgbClr val="000000"/>
                </a:solidFill>
                <a:latin typeface="Open Sans Light"/>
              </a:rPr>
              <a:t>  staying on task and following the daily schedule, and helping to communicate with </a:t>
            </a:r>
            <a:endParaRPr lang="en-US" sz="1300" b="0" strike="noStrike" spc="-1">
              <a:latin typeface="Arial"/>
            </a:endParaRPr>
          </a:p>
          <a:p>
            <a:pPr algn="just">
              <a:lnSpc>
                <a:spcPts val="1820"/>
              </a:lnSpc>
            </a:pPr>
            <a:r>
              <a:rPr lang="en-US" sz="1300" b="0" strike="noStrike" spc="-1">
                <a:solidFill>
                  <a:srgbClr val="000000"/>
                </a:solidFill>
                <a:latin typeface="Open Sans Light"/>
              </a:rPr>
              <a:t>  parents. </a:t>
            </a:r>
            <a:endParaRPr lang="en-US" sz="1300" b="0" strike="noStrike" spc="-1">
              <a:latin typeface="Arial"/>
            </a:endParaRPr>
          </a:p>
          <a:p>
            <a:pPr algn="just">
              <a:lnSpc>
                <a:spcPts val="1820"/>
              </a:lnSpc>
            </a:pPr>
            <a:endParaRPr lang="en-US" sz="1300" b="0" strike="noStrike" spc="-1">
              <a:latin typeface="Arial"/>
            </a:endParaRPr>
          </a:p>
          <a:p>
            <a:pPr algn="just">
              <a:lnSpc>
                <a:spcPts val="1820"/>
              </a:lnSpc>
            </a:pPr>
            <a:r>
              <a:rPr lang="en-US" sz="1300" b="0" strike="noStrike" spc="-1">
                <a:solidFill>
                  <a:srgbClr val="000000"/>
                </a:solidFill>
                <a:latin typeface="Open Sans Light Bold"/>
              </a:rPr>
              <a:t>Floater and Substitutes:</a:t>
            </a:r>
            <a:r>
              <a:rPr lang="en-US" sz="1300" b="0" strike="noStrike" spc="-1">
                <a:solidFill>
                  <a:srgbClr val="000000"/>
                </a:solidFill>
                <a:latin typeface="Open Sans Light"/>
              </a:rPr>
              <a:t> The floater/substitute position supports all teachers in the </a:t>
            </a:r>
            <a:endParaRPr lang="en-US" sz="1300" b="0" strike="noStrike" spc="-1">
              <a:latin typeface="Arial"/>
            </a:endParaRPr>
          </a:p>
          <a:p>
            <a:pPr algn="just">
              <a:lnSpc>
                <a:spcPts val="1820"/>
              </a:lnSpc>
            </a:pPr>
            <a:r>
              <a:rPr lang="en-US" sz="1300" b="0" strike="noStrike" spc="-1">
                <a:solidFill>
                  <a:srgbClr val="000000"/>
                </a:solidFill>
                <a:latin typeface="Open Sans Light"/>
              </a:rPr>
              <a:t>   classroom. This person is required to have all the same qualifications as an assistant </a:t>
            </a:r>
            <a:endParaRPr lang="en-US" sz="1300" b="0" strike="noStrike" spc="-1">
              <a:latin typeface="Arial"/>
            </a:endParaRPr>
          </a:p>
          <a:p>
            <a:pPr algn="just">
              <a:lnSpc>
                <a:spcPts val="1820"/>
              </a:lnSpc>
            </a:pPr>
            <a:r>
              <a:rPr lang="en-US" sz="1300" b="0" strike="noStrike" spc="-1">
                <a:solidFill>
                  <a:srgbClr val="000000"/>
                </a:solidFill>
                <a:latin typeface="Open Sans Light"/>
              </a:rPr>
              <a:t>   teacher and have the correct paperwork on file. </a:t>
            </a:r>
            <a:endParaRPr lang="en-US" sz="13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7" name="Group 1"/>
          <p:cNvGrpSpPr/>
          <p:nvPr/>
        </p:nvGrpSpPr>
        <p:grpSpPr>
          <a:xfrm>
            <a:off x="0" y="0"/>
            <a:ext cx="7772040" cy="10058040"/>
            <a:chOff x="0" y="0"/>
            <a:chExt cx="7772040" cy="10058040"/>
          </a:xfrm>
        </p:grpSpPr>
        <p:sp>
          <p:nvSpPr>
            <p:cNvPr id="408"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09" name="Group 3"/>
          <p:cNvGrpSpPr/>
          <p:nvPr/>
        </p:nvGrpSpPr>
        <p:grpSpPr>
          <a:xfrm>
            <a:off x="2120760" y="348840"/>
            <a:ext cx="3531240" cy="1015920"/>
            <a:chOff x="2120760" y="348840"/>
            <a:chExt cx="3531240" cy="1015920"/>
          </a:xfrm>
        </p:grpSpPr>
        <p:sp>
          <p:nvSpPr>
            <p:cNvPr id="410" name="CustomShape 4"/>
            <p:cNvSpPr/>
            <p:nvPr/>
          </p:nvSpPr>
          <p:spPr>
            <a:xfrm>
              <a:off x="2120760" y="348840"/>
              <a:ext cx="3531240" cy="1015920"/>
            </a:xfrm>
            <a:custGeom>
              <a:avLst/>
              <a:gdLst/>
              <a:ahLst/>
              <a:cxnLst/>
              <a:rect l="l" t="t" r="r" b="b"/>
              <a:pathLst>
                <a:path w="8283010" h="2383587">
                  <a:moveTo>
                    <a:pt x="60960" y="269240"/>
                  </a:moveTo>
                  <a:cubicBezTo>
                    <a:pt x="60960" y="154940"/>
                    <a:pt x="153670" y="62230"/>
                    <a:pt x="267970" y="62230"/>
                  </a:cubicBezTo>
                  <a:lnTo>
                    <a:pt x="717876" y="62230"/>
                  </a:lnTo>
                  <a:lnTo>
                    <a:pt x="717876" y="0"/>
                  </a:lnTo>
                  <a:lnTo>
                    <a:pt x="269240" y="0"/>
                  </a:lnTo>
                  <a:cubicBezTo>
                    <a:pt x="120650" y="0"/>
                    <a:pt x="0" y="120650"/>
                    <a:pt x="0" y="269240"/>
                  </a:cubicBezTo>
                  <a:lnTo>
                    <a:pt x="0" y="525057"/>
                  </a:lnTo>
                  <a:lnTo>
                    <a:pt x="60960" y="525057"/>
                  </a:lnTo>
                  <a:lnTo>
                    <a:pt x="60960" y="269240"/>
                  </a:lnTo>
                  <a:close/>
                  <a:moveTo>
                    <a:pt x="157480" y="387350"/>
                  </a:moveTo>
                  <a:cubicBezTo>
                    <a:pt x="157480" y="260350"/>
                    <a:pt x="260350" y="157480"/>
                    <a:pt x="387350" y="157480"/>
                  </a:cubicBezTo>
                  <a:lnTo>
                    <a:pt x="717876" y="157480"/>
                  </a:lnTo>
                  <a:lnTo>
                    <a:pt x="717876" y="140970"/>
                  </a:lnTo>
                  <a:lnTo>
                    <a:pt x="387350" y="140970"/>
                  </a:lnTo>
                  <a:cubicBezTo>
                    <a:pt x="251460" y="140970"/>
                    <a:pt x="140970" y="251460"/>
                    <a:pt x="140970" y="387350"/>
                  </a:cubicBezTo>
                  <a:lnTo>
                    <a:pt x="140970" y="524758"/>
                  </a:lnTo>
                  <a:lnTo>
                    <a:pt x="157480" y="524758"/>
                  </a:lnTo>
                  <a:lnTo>
                    <a:pt x="157480" y="387350"/>
                  </a:lnTo>
                  <a:close/>
                  <a:moveTo>
                    <a:pt x="0" y="524758"/>
                  </a:moveTo>
                  <a:lnTo>
                    <a:pt x="60960" y="524758"/>
                  </a:lnTo>
                  <a:lnTo>
                    <a:pt x="60960" y="1775257"/>
                  </a:lnTo>
                  <a:lnTo>
                    <a:pt x="0" y="1775257"/>
                  </a:lnTo>
                  <a:lnTo>
                    <a:pt x="0" y="524758"/>
                  </a:lnTo>
                  <a:close/>
                  <a:moveTo>
                    <a:pt x="142240" y="524758"/>
                  </a:moveTo>
                  <a:lnTo>
                    <a:pt x="158750" y="524758"/>
                  </a:lnTo>
                  <a:lnTo>
                    <a:pt x="158750" y="1775257"/>
                  </a:lnTo>
                  <a:lnTo>
                    <a:pt x="142240" y="1775257"/>
                  </a:lnTo>
                  <a:lnTo>
                    <a:pt x="142240" y="524758"/>
                  </a:lnTo>
                  <a:close/>
                  <a:moveTo>
                    <a:pt x="269240" y="2321357"/>
                  </a:moveTo>
                  <a:cubicBezTo>
                    <a:pt x="154940" y="2321357"/>
                    <a:pt x="62230" y="2228647"/>
                    <a:pt x="62230" y="2114347"/>
                  </a:cubicBezTo>
                  <a:lnTo>
                    <a:pt x="62230" y="1775257"/>
                  </a:lnTo>
                  <a:lnTo>
                    <a:pt x="0" y="1775257"/>
                  </a:lnTo>
                  <a:lnTo>
                    <a:pt x="0" y="2114347"/>
                  </a:lnTo>
                  <a:cubicBezTo>
                    <a:pt x="0" y="2262937"/>
                    <a:pt x="120650" y="2383587"/>
                    <a:pt x="269240" y="2383587"/>
                  </a:cubicBezTo>
                  <a:lnTo>
                    <a:pt x="720918" y="2383587"/>
                  </a:lnTo>
                  <a:lnTo>
                    <a:pt x="720918" y="2321357"/>
                  </a:lnTo>
                  <a:lnTo>
                    <a:pt x="269240" y="2321357"/>
                  </a:lnTo>
                  <a:close/>
                  <a:moveTo>
                    <a:pt x="387350" y="2224837"/>
                  </a:moveTo>
                  <a:cubicBezTo>
                    <a:pt x="260350" y="2224837"/>
                    <a:pt x="157480" y="2121967"/>
                    <a:pt x="157480" y="1994967"/>
                  </a:cubicBezTo>
                  <a:lnTo>
                    <a:pt x="157480" y="1775257"/>
                  </a:lnTo>
                  <a:lnTo>
                    <a:pt x="140970" y="1775257"/>
                  </a:lnTo>
                  <a:lnTo>
                    <a:pt x="140970" y="1994967"/>
                  </a:lnTo>
                  <a:cubicBezTo>
                    <a:pt x="140970" y="2130857"/>
                    <a:pt x="251460" y="2241347"/>
                    <a:pt x="387350" y="2241347"/>
                  </a:cubicBezTo>
                  <a:lnTo>
                    <a:pt x="717876" y="2241347"/>
                  </a:lnTo>
                  <a:lnTo>
                    <a:pt x="717876" y="2224837"/>
                  </a:lnTo>
                  <a:lnTo>
                    <a:pt x="387350" y="2224837"/>
                  </a:lnTo>
                  <a:close/>
                  <a:moveTo>
                    <a:pt x="717876" y="2321357"/>
                  </a:moveTo>
                  <a:lnTo>
                    <a:pt x="7242277" y="2321357"/>
                  </a:lnTo>
                  <a:lnTo>
                    <a:pt x="7242277" y="2382317"/>
                  </a:lnTo>
                  <a:lnTo>
                    <a:pt x="717876" y="2382317"/>
                  </a:lnTo>
                  <a:lnTo>
                    <a:pt x="717876" y="2321357"/>
                  </a:lnTo>
                  <a:close/>
                  <a:moveTo>
                    <a:pt x="717876" y="2224837"/>
                  </a:moveTo>
                  <a:lnTo>
                    <a:pt x="7242277" y="2224837"/>
                  </a:lnTo>
                  <a:lnTo>
                    <a:pt x="7242277" y="2241347"/>
                  </a:lnTo>
                  <a:lnTo>
                    <a:pt x="717876" y="2241347"/>
                  </a:lnTo>
                  <a:lnTo>
                    <a:pt x="717876" y="2224837"/>
                  </a:lnTo>
                  <a:close/>
                  <a:moveTo>
                    <a:pt x="8220780" y="1775257"/>
                  </a:moveTo>
                  <a:lnTo>
                    <a:pt x="8220780" y="2114347"/>
                  </a:lnTo>
                  <a:cubicBezTo>
                    <a:pt x="8220780" y="2228647"/>
                    <a:pt x="8128070" y="2321357"/>
                    <a:pt x="8013770" y="2321357"/>
                  </a:cubicBezTo>
                  <a:lnTo>
                    <a:pt x="7242278" y="2321357"/>
                  </a:lnTo>
                  <a:lnTo>
                    <a:pt x="7242278" y="2382317"/>
                  </a:lnTo>
                  <a:lnTo>
                    <a:pt x="8013770" y="2382317"/>
                  </a:lnTo>
                  <a:cubicBezTo>
                    <a:pt x="8162360" y="2382317"/>
                    <a:pt x="8283010" y="2261667"/>
                    <a:pt x="8283010" y="2113077"/>
                  </a:cubicBezTo>
                  <a:lnTo>
                    <a:pt x="8283010" y="1775257"/>
                  </a:lnTo>
                  <a:lnTo>
                    <a:pt x="8220780" y="1775257"/>
                  </a:lnTo>
                  <a:close/>
                  <a:moveTo>
                    <a:pt x="8124260" y="1994967"/>
                  </a:moveTo>
                  <a:cubicBezTo>
                    <a:pt x="8124260" y="2121967"/>
                    <a:pt x="8021390" y="2224837"/>
                    <a:pt x="7894390" y="2224837"/>
                  </a:cubicBezTo>
                  <a:lnTo>
                    <a:pt x="7242277" y="2224837"/>
                  </a:lnTo>
                  <a:lnTo>
                    <a:pt x="7242277" y="2241347"/>
                  </a:lnTo>
                  <a:lnTo>
                    <a:pt x="7894390" y="2241347"/>
                  </a:lnTo>
                  <a:cubicBezTo>
                    <a:pt x="8030280" y="2241347"/>
                    <a:pt x="8140770" y="2130857"/>
                    <a:pt x="8140770" y="1994967"/>
                  </a:cubicBezTo>
                  <a:lnTo>
                    <a:pt x="8140770" y="1775257"/>
                  </a:lnTo>
                  <a:lnTo>
                    <a:pt x="8124260" y="1775257"/>
                  </a:lnTo>
                  <a:lnTo>
                    <a:pt x="8124260" y="1994967"/>
                  </a:lnTo>
                  <a:close/>
                  <a:moveTo>
                    <a:pt x="8220780" y="524758"/>
                  </a:moveTo>
                  <a:lnTo>
                    <a:pt x="8281740" y="524758"/>
                  </a:lnTo>
                  <a:lnTo>
                    <a:pt x="8281740" y="1775257"/>
                  </a:lnTo>
                  <a:lnTo>
                    <a:pt x="8220780" y="1775257"/>
                  </a:lnTo>
                  <a:lnTo>
                    <a:pt x="8220780" y="524758"/>
                  </a:lnTo>
                  <a:close/>
                  <a:moveTo>
                    <a:pt x="8124260" y="524758"/>
                  </a:moveTo>
                  <a:lnTo>
                    <a:pt x="8140770" y="524758"/>
                  </a:lnTo>
                  <a:lnTo>
                    <a:pt x="8140770" y="1775257"/>
                  </a:lnTo>
                  <a:lnTo>
                    <a:pt x="8124260" y="1775257"/>
                  </a:lnTo>
                  <a:lnTo>
                    <a:pt x="8124260" y="524758"/>
                  </a:lnTo>
                  <a:close/>
                  <a:moveTo>
                    <a:pt x="8013770" y="60960"/>
                  </a:moveTo>
                  <a:cubicBezTo>
                    <a:pt x="8128070" y="60960"/>
                    <a:pt x="8220780" y="153670"/>
                    <a:pt x="8220780" y="267970"/>
                  </a:cubicBezTo>
                  <a:lnTo>
                    <a:pt x="8220780" y="524758"/>
                  </a:lnTo>
                  <a:lnTo>
                    <a:pt x="8281740" y="524758"/>
                  </a:lnTo>
                  <a:lnTo>
                    <a:pt x="8281740" y="269240"/>
                  </a:lnTo>
                  <a:cubicBezTo>
                    <a:pt x="8281740" y="120650"/>
                    <a:pt x="8161090" y="0"/>
                    <a:pt x="8012500" y="0"/>
                  </a:cubicBezTo>
                  <a:lnTo>
                    <a:pt x="7239236" y="0"/>
                  </a:lnTo>
                  <a:lnTo>
                    <a:pt x="7239236" y="60960"/>
                  </a:lnTo>
                  <a:lnTo>
                    <a:pt x="8013770" y="60960"/>
                  </a:lnTo>
                  <a:close/>
                  <a:moveTo>
                    <a:pt x="7894390" y="142240"/>
                  </a:moveTo>
                  <a:lnTo>
                    <a:pt x="7242277" y="142240"/>
                  </a:lnTo>
                  <a:lnTo>
                    <a:pt x="7242277" y="158750"/>
                  </a:lnTo>
                  <a:lnTo>
                    <a:pt x="7894390" y="158750"/>
                  </a:lnTo>
                  <a:cubicBezTo>
                    <a:pt x="8021390" y="158750"/>
                    <a:pt x="8124260" y="261620"/>
                    <a:pt x="8124260" y="388620"/>
                  </a:cubicBezTo>
                  <a:lnTo>
                    <a:pt x="8124260" y="525057"/>
                  </a:lnTo>
                  <a:lnTo>
                    <a:pt x="8140770" y="525057"/>
                  </a:lnTo>
                  <a:lnTo>
                    <a:pt x="8140770" y="387350"/>
                  </a:lnTo>
                  <a:cubicBezTo>
                    <a:pt x="8140770" y="251460"/>
                    <a:pt x="8030280" y="142240"/>
                    <a:pt x="7894390" y="142240"/>
                  </a:cubicBezTo>
                  <a:close/>
                  <a:moveTo>
                    <a:pt x="717876" y="0"/>
                  </a:moveTo>
                  <a:lnTo>
                    <a:pt x="7242278" y="0"/>
                  </a:lnTo>
                  <a:lnTo>
                    <a:pt x="7242278" y="60960"/>
                  </a:lnTo>
                  <a:lnTo>
                    <a:pt x="717876" y="60960"/>
                  </a:lnTo>
                  <a:lnTo>
                    <a:pt x="717876" y="0"/>
                  </a:lnTo>
                  <a:close/>
                  <a:moveTo>
                    <a:pt x="717876" y="142240"/>
                  </a:moveTo>
                  <a:lnTo>
                    <a:pt x="7242278" y="142240"/>
                  </a:lnTo>
                  <a:lnTo>
                    <a:pt x="7242278" y="158750"/>
                  </a:lnTo>
                  <a:lnTo>
                    <a:pt x="717876" y="158750"/>
                  </a:lnTo>
                  <a:lnTo>
                    <a:pt x="717876"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411" name="CustomShape 5"/>
          <p:cNvSpPr/>
          <p:nvPr/>
        </p:nvSpPr>
        <p:spPr>
          <a:xfrm>
            <a:off x="2278080" y="413640"/>
            <a:ext cx="3215880" cy="8643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YUMMY, IT IS TIME TO EAT!</a:t>
            </a:r>
            <a:endParaRPr lang="en-US" sz="2429" b="0" strike="noStrike" spc="-1">
              <a:latin typeface="Arial"/>
            </a:endParaRPr>
          </a:p>
        </p:txBody>
      </p:sp>
      <p:grpSp>
        <p:nvGrpSpPr>
          <p:cNvPr id="412" name="Group 6"/>
          <p:cNvGrpSpPr/>
          <p:nvPr/>
        </p:nvGrpSpPr>
        <p:grpSpPr>
          <a:xfrm>
            <a:off x="2736478" y="3014140"/>
            <a:ext cx="2302560" cy="481680"/>
            <a:chOff x="410760" y="1888200"/>
            <a:chExt cx="2302560" cy="481680"/>
          </a:xfrm>
        </p:grpSpPr>
        <p:sp>
          <p:nvSpPr>
            <p:cNvPr id="413" name="CustomShape 7"/>
            <p:cNvSpPr/>
            <p:nvPr/>
          </p:nvSpPr>
          <p:spPr>
            <a:xfrm>
              <a:off x="410760" y="1888200"/>
              <a:ext cx="2302560" cy="481680"/>
            </a:xfrm>
            <a:custGeom>
              <a:avLst/>
              <a:gdLst/>
              <a:ahLst/>
              <a:cxnLst/>
              <a:rect l="l" t="t" r="r" b="b"/>
              <a:pathLst>
                <a:path w="6202244" h="1297962">
                  <a:moveTo>
                    <a:pt x="60960" y="269240"/>
                  </a:moveTo>
                  <a:cubicBezTo>
                    <a:pt x="60960" y="154940"/>
                    <a:pt x="153670" y="62230"/>
                    <a:pt x="267970" y="62230"/>
                  </a:cubicBezTo>
                  <a:lnTo>
                    <a:pt x="658054" y="62230"/>
                  </a:lnTo>
                  <a:lnTo>
                    <a:pt x="658054"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58054" y="157480"/>
                  </a:lnTo>
                  <a:lnTo>
                    <a:pt x="658054"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60229" y="1297962"/>
                  </a:lnTo>
                  <a:lnTo>
                    <a:pt x="660229"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58054" y="1155722"/>
                  </a:lnTo>
                  <a:lnTo>
                    <a:pt x="658054" y="1139212"/>
                  </a:lnTo>
                  <a:lnTo>
                    <a:pt x="387350" y="1139212"/>
                  </a:lnTo>
                  <a:close/>
                  <a:moveTo>
                    <a:pt x="658054" y="1235732"/>
                  </a:moveTo>
                  <a:lnTo>
                    <a:pt x="5322771" y="1235732"/>
                  </a:lnTo>
                  <a:lnTo>
                    <a:pt x="5322771" y="1296691"/>
                  </a:lnTo>
                  <a:lnTo>
                    <a:pt x="658054" y="1296691"/>
                  </a:lnTo>
                  <a:lnTo>
                    <a:pt x="658054" y="1235732"/>
                  </a:lnTo>
                  <a:close/>
                  <a:moveTo>
                    <a:pt x="658054" y="1139211"/>
                  </a:moveTo>
                  <a:lnTo>
                    <a:pt x="5322771" y="1139211"/>
                  </a:lnTo>
                  <a:lnTo>
                    <a:pt x="5322771" y="1155722"/>
                  </a:lnTo>
                  <a:lnTo>
                    <a:pt x="658054" y="1155722"/>
                  </a:lnTo>
                  <a:lnTo>
                    <a:pt x="658054" y="1139211"/>
                  </a:lnTo>
                  <a:close/>
                  <a:moveTo>
                    <a:pt x="6140014" y="689632"/>
                  </a:moveTo>
                  <a:lnTo>
                    <a:pt x="6140014" y="1028722"/>
                  </a:lnTo>
                  <a:cubicBezTo>
                    <a:pt x="6140014" y="1143022"/>
                    <a:pt x="6047304" y="1235732"/>
                    <a:pt x="5933004" y="1235732"/>
                  </a:cubicBezTo>
                  <a:lnTo>
                    <a:pt x="5322771" y="1235732"/>
                  </a:lnTo>
                  <a:lnTo>
                    <a:pt x="5322771" y="1296692"/>
                  </a:lnTo>
                  <a:lnTo>
                    <a:pt x="5933004" y="1296692"/>
                  </a:lnTo>
                  <a:cubicBezTo>
                    <a:pt x="6081594" y="1296692"/>
                    <a:pt x="6202244" y="1176042"/>
                    <a:pt x="6202244" y="1027452"/>
                  </a:cubicBezTo>
                  <a:lnTo>
                    <a:pt x="6202244" y="689632"/>
                  </a:lnTo>
                  <a:lnTo>
                    <a:pt x="6140014" y="689632"/>
                  </a:lnTo>
                  <a:close/>
                  <a:moveTo>
                    <a:pt x="6043494" y="909342"/>
                  </a:moveTo>
                  <a:cubicBezTo>
                    <a:pt x="6043494" y="1036342"/>
                    <a:pt x="5940624" y="1139212"/>
                    <a:pt x="5813624" y="1139212"/>
                  </a:cubicBezTo>
                  <a:lnTo>
                    <a:pt x="5322771" y="1139212"/>
                  </a:lnTo>
                  <a:lnTo>
                    <a:pt x="5322771" y="1155722"/>
                  </a:lnTo>
                  <a:lnTo>
                    <a:pt x="5813624" y="1155722"/>
                  </a:lnTo>
                  <a:cubicBezTo>
                    <a:pt x="5949514" y="1155722"/>
                    <a:pt x="6060004" y="1045232"/>
                    <a:pt x="6060004" y="909342"/>
                  </a:cubicBezTo>
                  <a:lnTo>
                    <a:pt x="6060004" y="689632"/>
                  </a:lnTo>
                  <a:lnTo>
                    <a:pt x="6043494" y="689632"/>
                  </a:lnTo>
                  <a:lnTo>
                    <a:pt x="6043494" y="909342"/>
                  </a:lnTo>
                  <a:close/>
                  <a:moveTo>
                    <a:pt x="6140014" y="510108"/>
                  </a:moveTo>
                  <a:lnTo>
                    <a:pt x="6200974" y="510108"/>
                  </a:lnTo>
                  <a:lnTo>
                    <a:pt x="6200974" y="689632"/>
                  </a:lnTo>
                  <a:lnTo>
                    <a:pt x="6140014" y="689632"/>
                  </a:lnTo>
                  <a:lnTo>
                    <a:pt x="6140014" y="510108"/>
                  </a:lnTo>
                  <a:close/>
                  <a:moveTo>
                    <a:pt x="6043494" y="510108"/>
                  </a:moveTo>
                  <a:lnTo>
                    <a:pt x="6060004" y="510108"/>
                  </a:lnTo>
                  <a:lnTo>
                    <a:pt x="6060004" y="689632"/>
                  </a:lnTo>
                  <a:lnTo>
                    <a:pt x="6043494" y="689632"/>
                  </a:lnTo>
                  <a:lnTo>
                    <a:pt x="6043494" y="510108"/>
                  </a:lnTo>
                  <a:close/>
                  <a:moveTo>
                    <a:pt x="5933004" y="60960"/>
                  </a:moveTo>
                  <a:cubicBezTo>
                    <a:pt x="6047304" y="60960"/>
                    <a:pt x="6140014" y="153670"/>
                    <a:pt x="6140014" y="267970"/>
                  </a:cubicBezTo>
                  <a:lnTo>
                    <a:pt x="6140014" y="510108"/>
                  </a:lnTo>
                  <a:lnTo>
                    <a:pt x="6200974" y="510108"/>
                  </a:lnTo>
                  <a:lnTo>
                    <a:pt x="6200974" y="269240"/>
                  </a:lnTo>
                  <a:cubicBezTo>
                    <a:pt x="6200974" y="120650"/>
                    <a:pt x="6080324" y="0"/>
                    <a:pt x="5931734" y="0"/>
                  </a:cubicBezTo>
                  <a:lnTo>
                    <a:pt x="5320596" y="0"/>
                  </a:lnTo>
                  <a:lnTo>
                    <a:pt x="5320596" y="60960"/>
                  </a:lnTo>
                  <a:lnTo>
                    <a:pt x="5933004" y="60960"/>
                  </a:lnTo>
                  <a:close/>
                  <a:moveTo>
                    <a:pt x="5813624" y="142240"/>
                  </a:moveTo>
                  <a:lnTo>
                    <a:pt x="5322771" y="142240"/>
                  </a:lnTo>
                  <a:lnTo>
                    <a:pt x="5322771" y="158750"/>
                  </a:lnTo>
                  <a:lnTo>
                    <a:pt x="5813624" y="158750"/>
                  </a:lnTo>
                  <a:cubicBezTo>
                    <a:pt x="5940624" y="158750"/>
                    <a:pt x="6043494" y="261620"/>
                    <a:pt x="6043494" y="388620"/>
                  </a:cubicBezTo>
                  <a:lnTo>
                    <a:pt x="6043494" y="510146"/>
                  </a:lnTo>
                  <a:lnTo>
                    <a:pt x="6060004" y="510146"/>
                  </a:lnTo>
                  <a:lnTo>
                    <a:pt x="6060004" y="387350"/>
                  </a:lnTo>
                  <a:cubicBezTo>
                    <a:pt x="6060004" y="251460"/>
                    <a:pt x="5949514" y="142240"/>
                    <a:pt x="5813624" y="142240"/>
                  </a:cubicBezTo>
                  <a:close/>
                  <a:moveTo>
                    <a:pt x="658054" y="0"/>
                  </a:moveTo>
                  <a:lnTo>
                    <a:pt x="5322771" y="0"/>
                  </a:lnTo>
                  <a:lnTo>
                    <a:pt x="5322771" y="60960"/>
                  </a:lnTo>
                  <a:lnTo>
                    <a:pt x="658054" y="60960"/>
                  </a:lnTo>
                  <a:lnTo>
                    <a:pt x="658054" y="0"/>
                  </a:lnTo>
                  <a:close/>
                  <a:moveTo>
                    <a:pt x="658054" y="142240"/>
                  </a:moveTo>
                  <a:lnTo>
                    <a:pt x="5322771" y="142240"/>
                  </a:lnTo>
                  <a:lnTo>
                    <a:pt x="5322771" y="158750"/>
                  </a:lnTo>
                  <a:lnTo>
                    <a:pt x="658054" y="158750"/>
                  </a:lnTo>
                  <a:lnTo>
                    <a:pt x="658054"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14" name="CustomShape 8"/>
          <p:cNvSpPr/>
          <p:nvPr/>
        </p:nvSpPr>
        <p:spPr>
          <a:xfrm>
            <a:off x="2808349" y="3132940"/>
            <a:ext cx="21567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MEALTIME </a:t>
            </a:r>
            <a:endParaRPr lang="en-US" sz="1400" b="0" strike="noStrike" spc="-1">
              <a:latin typeface="Arial"/>
            </a:endParaRPr>
          </a:p>
        </p:txBody>
      </p:sp>
      <p:sp>
        <p:nvSpPr>
          <p:cNvPr id="415" name="CustomShape 9"/>
          <p:cNvSpPr/>
          <p:nvPr/>
        </p:nvSpPr>
        <p:spPr>
          <a:xfrm>
            <a:off x="1006924" y="2338920"/>
            <a:ext cx="4948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37560" algn="ctr">
              <a:lnSpc>
                <a:spcPct val="100000"/>
              </a:lnSpc>
              <a:spcBef>
                <a:spcPts val="459"/>
              </a:spcBef>
            </a:pPr>
            <a:r>
              <a:rPr lang="en-US" sz="1800" b="1" u="sng" strike="noStrike" spc="-1">
                <a:solidFill>
                  <a:srgbClr val="000000"/>
                </a:solidFill>
                <a:uFill>
                  <a:solidFill>
                    <a:srgbClr val="000000"/>
                  </a:solidFill>
                </a:uFill>
                <a:latin typeface="Century Gothic"/>
                <a:ea typeface="Arial"/>
              </a:rPr>
              <a:t>Meals (provided) 67:42:10</a:t>
            </a:r>
            <a:r>
              <a:rPr lang="en-US" sz="1800" b="1" i="1" u="sng" strike="noStrike" spc="-1">
                <a:solidFill>
                  <a:srgbClr val="000000"/>
                </a:solidFill>
                <a:uFill>
                  <a:solidFill>
                    <a:srgbClr val="000000"/>
                  </a:solidFill>
                </a:uFill>
                <a:latin typeface="Century Gothic"/>
                <a:ea typeface="Arial"/>
              </a:rPr>
              <a:t>:10</a:t>
            </a:r>
            <a:endParaRPr lang="en-US" sz="1800" b="0" strike="noStrike" spc="-1">
              <a:latin typeface="Arial"/>
            </a:endParaRPr>
          </a:p>
        </p:txBody>
      </p:sp>
      <p:sp>
        <p:nvSpPr>
          <p:cNvPr id="416" name="CustomShape 10"/>
          <p:cNvSpPr/>
          <p:nvPr/>
        </p:nvSpPr>
        <p:spPr>
          <a:xfrm>
            <a:off x="261591" y="3990251"/>
            <a:ext cx="7189200" cy="535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89865" indent="69215" algn="just">
              <a:lnSpc>
                <a:spcPct val="100000"/>
              </a:lnSpc>
            </a:pPr>
            <a:r>
              <a:rPr lang="en-US" sz="1200" b="0" strike="noStrike" spc="-1">
                <a:solidFill>
                  <a:srgbClr val="000000"/>
                </a:solidFill>
                <a:latin typeface="Open Sans Light"/>
                <a:ea typeface="Open Sans Light"/>
              </a:rPr>
              <a:t>BDA participates in the USDA food program and Sanford Food Program. We </a:t>
            </a:r>
            <a:r>
              <a:rPr lang="en-US" sz="1200" b="0" strike="noStrike" spc="-26">
                <a:solidFill>
                  <a:srgbClr val="000000"/>
                </a:solidFill>
                <a:latin typeface="Open Sans Light"/>
                <a:ea typeface="Open Sans Light"/>
              </a:rPr>
              <a:t>have </a:t>
            </a:r>
            <a:r>
              <a:rPr lang="en-US" sz="1200" b="0" strike="noStrike" spc="-1">
                <a:solidFill>
                  <a:srgbClr val="000000"/>
                </a:solidFill>
                <a:latin typeface="Open Sans Light"/>
                <a:ea typeface="Open Sans Light"/>
              </a:rPr>
              <a:t>rules and regulations associated with the food program and are responsible to follow </a:t>
            </a:r>
            <a:r>
              <a:rPr lang="en-US" sz="1200" b="0" strike="noStrike" spc="-32">
                <a:solidFill>
                  <a:srgbClr val="000000"/>
                </a:solidFill>
                <a:latin typeface="Open Sans Light"/>
                <a:ea typeface="Open Sans Light"/>
              </a:rPr>
              <a:t>all </a:t>
            </a:r>
            <a:r>
              <a:rPr lang="en-US" sz="1200" b="0" strike="noStrike" spc="-1">
                <a:solidFill>
                  <a:srgbClr val="000000"/>
                </a:solidFill>
                <a:latin typeface="Open Sans Light"/>
                <a:ea typeface="Open Sans Light"/>
              </a:rPr>
              <a:t>rules and regulations. By participating in the federal food program, BDA provides all necessary food and beverages throughout the day. </a:t>
            </a:r>
            <a:r>
              <a:rPr lang="en-US" sz="1200" b="1" strike="noStrike" spc="-1">
                <a:solidFill>
                  <a:srgbClr val="000000"/>
                </a:solidFill>
                <a:latin typeface="Open Sans Light"/>
                <a:ea typeface="Open Sans Light"/>
              </a:rPr>
              <a:t>Outside food is prohibited </a:t>
            </a:r>
            <a:r>
              <a:rPr lang="en-US" sz="1200" b="0" strike="noStrike" spc="-1">
                <a:solidFill>
                  <a:srgbClr val="000000"/>
                </a:solidFill>
                <a:latin typeface="Open Sans Light"/>
                <a:ea typeface="Open Sans Light"/>
              </a:rPr>
              <a:t>due to the food program guidelines. Children will be asked to dispose of food brought into the center with them.</a:t>
            </a:r>
            <a:endParaRPr lang="en-US" sz="1200" b="0" strike="noStrike" spc="-1">
              <a:latin typeface="Arial"/>
            </a:endParaRPr>
          </a:p>
          <a:p>
            <a:pPr>
              <a:lnSpc>
                <a:spcPct val="100000"/>
              </a:lnSpc>
            </a:pPr>
            <a:endParaRPr lang="en-US" sz="1200" b="0" strike="noStrike" spc="-1">
              <a:latin typeface="Arial"/>
            </a:endParaRPr>
          </a:p>
          <a:p>
            <a:pPr marL="189865" indent="69215" algn="just">
              <a:lnSpc>
                <a:spcPct val="100000"/>
              </a:lnSpc>
              <a:spcBef>
                <a:spcPts val="459"/>
              </a:spcBef>
            </a:pPr>
            <a:r>
              <a:rPr lang="en-US" sz="1200" b="1" u="sng" strike="noStrike" spc="-1">
                <a:solidFill>
                  <a:srgbClr val="000000"/>
                </a:solidFill>
                <a:uFillTx/>
                <a:latin typeface="Open Sans Light"/>
                <a:ea typeface="Open Sans Light"/>
              </a:rPr>
              <a:t>No food</a:t>
            </a:r>
            <a:r>
              <a:rPr lang="en-US" sz="1200" b="1" strike="noStrike" spc="-1">
                <a:solidFill>
                  <a:srgbClr val="000000"/>
                </a:solidFill>
                <a:latin typeface="Open Sans Light"/>
                <a:ea typeface="Open Sans Light"/>
              </a:rPr>
              <a:t> </a:t>
            </a:r>
            <a:r>
              <a:rPr lang="en-US" sz="1200" b="0" strike="noStrike" spc="-1">
                <a:solidFill>
                  <a:srgbClr val="000000"/>
                </a:solidFill>
                <a:latin typeface="Open Sans Light"/>
                <a:ea typeface="Open Sans Light"/>
              </a:rPr>
              <a:t>may be brought into center for children </a:t>
            </a:r>
            <a:r>
              <a:rPr lang="en-US" sz="1200" b="0" i="1" strike="noStrike" spc="-1">
                <a:solidFill>
                  <a:srgbClr val="000000"/>
                </a:solidFill>
                <a:latin typeface="Open Sans Light"/>
                <a:ea typeface="Open Sans Light"/>
              </a:rPr>
              <a:t>unless</a:t>
            </a:r>
            <a:r>
              <a:rPr lang="en-US" sz="1200" b="0" strike="noStrike" spc="-1">
                <a:solidFill>
                  <a:srgbClr val="000000"/>
                </a:solidFill>
                <a:latin typeface="Open Sans Light"/>
                <a:ea typeface="Open Sans Light"/>
              </a:rPr>
              <a:t> they have a doctor’s note stating they cannot eat food served at BDA. Parents are responsible for providing any food their child cannot consume due to a food-related allergy.  If you are providing food for your child due to an allergy, food must abide by the food program rules.</a:t>
            </a:r>
            <a:endParaRPr lang="en-US" sz="1200" b="0" strike="noStrike" spc="-1">
              <a:latin typeface="Arial"/>
            </a:endParaRPr>
          </a:p>
          <a:p>
            <a:pPr>
              <a:lnSpc>
                <a:spcPct val="100000"/>
              </a:lnSpc>
            </a:pPr>
            <a:endParaRPr lang="en-US" sz="1200" b="0" strike="noStrike" spc="-1">
              <a:latin typeface="Arial"/>
            </a:endParaRPr>
          </a:p>
          <a:p>
            <a:pPr marL="189865" indent="55245" algn="just">
              <a:lnSpc>
                <a:spcPct val="100000"/>
              </a:lnSpc>
            </a:pPr>
            <a:r>
              <a:rPr lang="en-US" sz="1200" b="0" strike="noStrike" spc="-1">
                <a:solidFill>
                  <a:srgbClr val="000000"/>
                </a:solidFill>
                <a:latin typeface="Open Sans Light"/>
                <a:ea typeface="Open Sans Light"/>
              </a:rPr>
              <a:t>Breakfast, lunch and one snack will be prepared and provided by BDA.  </a:t>
            </a:r>
            <a:endParaRPr lang="en-US" sz="1200" b="0" strike="noStrike" spc="-1">
              <a:latin typeface="Arial"/>
            </a:endParaRPr>
          </a:p>
          <a:p>
            <a:pPr marL="189865" indent="55245">
              <a:lnSpc>
                <a:spcPct val="100000"/>
              </a:lnSpc>
            </a:pPr>
            <a:endParaRPr lang="en-US" sz="1200" b="0" strike="noStrike" spc="-1">
              <a:latin typeface="Arial"/>
            </a:endParaRPr>
          </a:p>
          <a:p>
            <a:pPr marL="742950" lvl="1" indent="-285115">
              <a:lnSpc>
                <a:spcPct val="100000"/>
              </a:lnSpc>
              <a:spcBef>
                <a:spcPts val="11"/>
              </a:spcBef>
              <a:buClr>
                <a:srgbClr val="000000"/>
              </a:buClr>
              <a:buFont typeface="Symbol"/>
              <a:buChar char=""/>
            </a:pPr>
            <a:r>
              <a:rPr lang="en-US" sz="1200" b="0" strike="noStrike" spc="-1">
                <a:solidFill>
                  <a:srgbClr val="000000"/>
                </a:solidFill>
                <a:latin typeface="Open Sans Light"/>
                <a:ea typeface="Open Sans Light"/>
              </a:rPr>
              <a:t>A weekly menu will be posted.</a:t>
            </a:r>
            <a:endParaRPr lang="en-US" sz="1200" b="0" strike="noStrike" spc="-1">
              <a:latin typeface="Arial"/>
            </a:endParaRPr>
          </a:p>
          <a:p>
            <a:pPr marL="742950" lvl="1" indent="-285115">
              <a:lnSpc>
                <a:spcPct val="100000"/>
              </a:lnSpc>
              <a:buClr>
                <a:srgbClr val="000000"/>
              </a:buClr>
              <a:buFont typeface="Symbol"/>
              <a:buChar char=""/>
            </a:pPr>
            <a:r>
              <a:rPr lang="en-US" sz="1200" b="0" strike="noStrike" spc="-1">
                <a:solidFill>
                  <a:srgbClr val="000000"/>
                </a:solidFill>
                <a:latin typeface="Open Sans Light"/>
                <a:ea typeface="Open Sans Light"/>
              </a:rPr>
              <a:t>The four basic food groups will be used to meet the State criteria </a:t>
            </a:r>
            <a:r>
              <a:rPr lang="en-US" sz="1200" b="0" strike="noStrike" spc="-32">
                <a:solidFill>
                  <a:srgbClr val="000000"/>
                </a:solidFill>
                <a:latin typeface="Open Sans Light"/>
                <a:ea typeface="Open Sans Light"/>
              </a:rPr>
              <a:t>and </a:t>
            </a:r>
            <a:r>
              <a:rPr lang="en-US" sz="1200" b="0" strike="noStrike" spc="-1">
                <a:solidFill>
                  <a:srgbClr val="000000"/>
                </a:solidFill>
                <a:latin typeface="Open Sans Light"/>
                <a:ea typeface="Open Sans Light"/>
              </a:rPr>
              <a:t>Child Food Program.</a:t>
            </a:r>
            <a:endParaRPr lang="en-US" sz="1200" b="0" strike="noStrike" spc="-1">
              <a:latin typeface="Arial"/>
            </a:endParaRPr>
          </a:p>
          <a:p>
            <a:pPr marL="742950" lvl="1" indent="-285115">
              <a:lnSpc>
                <a:spcPct val="100000"/>
              </a:lnSpc>
              <a:buClr>
                <a:srgbClr val="000000"/>
              </a:buClr>
              <a:buFont typeface="Symbol"/>
              <a:buChar char=""/>
            </a:pPr>
            <a:r>
              <a:rPr lang="en-US" sz="1200" b="0" strike="noStrike" spc="-1">
                <a:solidFill>
                  <a:srgbClr val="000000"/>
                </a:solidFill>
                <a:latin typeface="Open Sans Light"/>
                <a:ea typeface="Open Sans Light"/>
              </a:rPr>
              <a:t>Meals are served to any child that is present.</a:t>
            </a:r>
            <a:endParaRPr lang="en-US" sz="1200" b="0" strike="noStrike" spc="-1">
              <a:latin typeface="Arial"/>
            </a:endParaRPr>
          </a:p>
          <a:p>
            <a:pPr marL="742950" lvl="1" indent="-285115">
              <a:lnSpc>
                <a:spcPct val="100000"/>
              </a:lnSpc>
              <a:buClr>
                <a:srgbClr val="000000"/>
              </a:buClr>
              <a:buFont typeface="Symbol"/>
              <a:buChar char=""/>
            </a:pPr>
            <a:r>
              <a:rPr lang="en-US" sz="1200" b="0" strike="noStrike" spc="-1">
                <a:solidFill>
                  <a:srgbClr val="000000"/>
                </a:solidFill>
                <a:latin typeface="Open Sans Light"/>
                <a:ea typeface="Open Sans Light"/>
              </a:rPr>
              <a:t>Lunch and snack are served according to your child’s class schedule.</a:t>
            </a:r>
            <a:endParaRPr lang="en-US" sz="1200" b="0" strike="noStrike" spc="-1">
              <a:latin typeface="Arial"/>
            </a:endParaRPr>
          </a:p>
          <a:p>
            <a:pPr marL="742950" lvl="1" indent="-285115" algn="just">
              <a:lnSpc>
                <a:spcPct val="100000"/>
              </a:lnSpc>
              <a:spcBef>
                <a:spcPts val="411"/>
              </a:spcBef>
              <a:buClr>
                <a:srgbClr val="000000"/>
              </a:buClr>
              <a:buFont typeface="Symbol"/>
              <a:buChar char=""/>
            </a:pPr>
            <a:r>
              <a:rPr lang="en-US" sz="1200" b="0" strike="noStrike" spc="-1">
                <a:solidFill>
                  <a:srgbClr val="000000"/>
                </a:solidFill>
                <a:latin typeface="Open Sans Light"/>
                <a:ea typeface="Open Sans Light"/>
              </a:rPr>
              <a:t>USDA requires a minimum/maximum number of hours in between meals. </a:t>
            </a:r>
            <a:endParaRPr lang="en-US" sz="1200" b="0" strike="noStrike" spc="-1">
              <a:latin typeface="Arial"/>
            </a:endParaRPr>
          </a:p>
          <a:p>
            <a:pPr marL="742950" lvl="1" indent="-285115" algn="just">
              <a:lnSpc>
                <a:spcPct val="100000"/>
              </a:lnSpc>
              <a:spcBef>
                <a:spcPts val="411"/>
              </a:spcBef>
              <a:buClr>
                <a:srgbClr val="000000"/>
              </a:buClr>
              <a:buFont typeface="Symbol"/>
              <a:buChar char=""/>
            </a:pPr>
            <a:r>
              <a:rPr lang="en-US" sz="1200" b="0" strike="noStrike" spc="-1">
                <a:solidFill>
                  <a:srgbClr val="000000"/>
                </a:solidFill>
                <a:latin typeface="Open Sans Light"/>
                <a:ea typeface="Open Sans Light"/>
              </a:rPr>
              <a:t>BDA must abide by these rules to remain on the USDA </a:t>
            </a:r>
            <a:r>
              <a:rPr lang="en-US" sz="1200" b="0" strike="noStrike" spc="-21">
                <a:solidFill>
                  <a:srgbClr val="000000"/>
                </a:solidFill>
                <a:latin typeface="Open Sans Light"/>
                <a:ea typeface="Open Sans Light"/>
              </a:rPr>
              <a:t>Food </a:t>
            </a:r>
            <a:r>
              <a:rPr lang="en-US" sz="1200" b="0" strike="noStrike" spc="-1">
                <a:solidFill>
                  <a:srgbClr val="000000"/>
                </a:solidFill>
                <a:latin typeface="Open Sans Light"/>
                <a:ea typeface="Open Sans Light"/>
              </a:rPr>
              <a:t>Program.</a:t>
            </a:r>
            <a:endParaRPr lang="en-US" sz="1200" b="0" strike="noStrike" spc="-1">
              <a:latin typeface="Arial"/>
            </a:endParaRPr>
          </a:p>
          <a:p>
            <a:pPr marL="742950" lvl="1" indent="-285115" algn="just">
              <a:lnSpc>
                <a:spcPct val="100000"/>
              </a:lnSpc>
              <a:spcBef>
                <a:spcPts val="411"/>
              </a:spcBef>
              <a:buClr>
                <a:srgbClr val="000000"/>
              </a:buClr>
              <a:buFont typeface="Symbol"/>
              <a:buChar char=""/>
            </a:pPr>
            <a:r>
              <a:rPr lang="en-US" sz="1200" b="0" strike="noStrike" spc="-1">
                <a:solidFill>
                  <a:srgbClr val="000000"/>
                </a:solidFill>
                <a:latin typeface="Open Sans Light"/>
                <a:ea typeface="Open Sans Light"/>
              </a:rPr>
              <a:t>BDA never uses food as a punishment. Children will never be denied participation in lunch or snack time for behavioral reasons.</a:t>
            </a:r>
            <a:endParaRPr lang="en-US" sz="1200" b="0" strike="noStrike" spc="-1">
              <a:latin typeface="Arial"/>
            </a:endParaRPr>
          </a:p>
          <a:p>
            <a:pPr marL="189865" indent="55245" algn="just">
              <a:lnSpc>
                <a:spcPct val="100000"/>
              </a:lnSpc>
            </a:pPr>
            <a:endParaRPr lang="en-US" sz="1200" b="0" strike="noStrike" spc="-1">
              <a:latin typeface="Arial"/>
            </a:endParaRPr>
          </a:p>
          <a:p>
            <a:pPr marL="189865" indent="55245">
              <a:lnSpc>
                <a:spcPct val="100000"/>
              </a:lnSpc>
            </a:pPr>
            <a:r>
              <a:rPr lang="en-US" sz="1200" b="0" strike="noStrike" spc="-1">
                <a:solidFill>
                  <a:srgbClr val="000000"/>
                </a:solidFill>
                <a:latin typeface="Open Sans Light"/>
                <a:ea typeface="Open Sans Light"/>
              </a:rPr>
              <a:t>Breakfast is served until at </a:t>
            </a:r>
            <a:r>
              <a:rPr lang="en-US" sz="1200" b="0" u="sng" strike="noStrike" spc="-1">
                <a:solidFill>
                  <a:srgbClr val="000000"/>
                </a:solidFill>
                <a:uFillTx/>
                <a:latin typeface="Open Sans Light"/>
                <a:ea typeface="Open Sans Light"/>
              </a:rPr>
              <a:t>7:15 </a:t>
            </a:r>
            <a:r>
              <a:rPr lang="en-US" sz="1200" b="0" u="sng" strike="noStrike" spc="-1" err="1">
                <a:solidFill>
                  <a:srgbClr val="000000"/>
                </a:solidFill>
                <a:uFillTx/>
                <a:latin typeface="Open Sans Light"/>
                <a:ea typeface="Open Sans Light"/>
              </a:rPr>
              <a:t>a.m</a:t>
            </a:r>
            <a:r>
              <a:rPr lang="en-US" sz="1200" b="0" u="sng" strike="noStrike" spc="-1">
                <a:solidFill>
                  <a:srgbClr val="000000"/>
                </a:solidFill>
                <a:uFillTx/>
                <a:latin typeface="Open Sans Light"/>
                <a:ea typeface="Open Sans Light"/>
              </a:rPr>
              <a:t> for school age during school year</a:t>
            </a:r>
            <a:r>
              <a:rPr lang="en-US" sz="1200" b="0" strike="noStrike" spc="-1">
                <a:solidFill>
                  <a:srgbClr val="000000"/>
                </a:solidFill>
                <a:latin typeface="Open Sans Light"/>
                <a:ea typeface="Open Sans Light"/>
              </a:rPr>
              <a:t>. This is so school age children have sufficient time to eat and get ready for school. (Children must arrive </a:t>
            </a:r>
            <a:r>
              <a:rPr lang="en-US" sz="1200" b="1" strike="noStrike" spc="-1">
                <a:solidFill>
                  <a:srgbClr val="000000"/>
                </a:solidFill>
                <a:latin typeface="Open Sans Light"/>
                <a:ea typeface="Open Sans Light"/>
              </a:rPr>
              <a:t>before</a:t>
            </a:r>
            <a:r>
              <a:rPr lang="en-US" sz="1200" b="0" strike="noStrike" spc="-1">
                <a:solidFill>
                  <a:srgbClr val="000000"/>
                </a:solidFill>
                <a:latin typeface="Open Sans Light"/>
                <a:ea typeface="Open Sans Light"/>
              </a:rPr>
              <a:t> </a:t>
            </a:r>
            <a:r>
              <a:rPr lang="en-US" sz="1200" spc="-1">
                <a:solidFill>
                  <a:srgbClr val="000000"/>
                </a:solidFill>
                <a:latin typeface="Open Sans Light"/>
                <a:ea typeface="Open Sans Light"/>
              </a:rPr>
              <a:t>710</a:t>
            </a:r>
            <a:r>
              <a:rPr lang="en-US" sz="1200" b="0" strike="noStrike" spc="-1">
                <a:solidFill>
                  <a:srgbClr val="000000"/>
                </a:solidFill>
                <a:latin typeface="Open Sans Light"/>
                <a:ea typeface="Open Sans Light"/>
              </a:rPr>
              <a:t> a.m. and given time to put items away and wash hands.) Other children will follow schedule posted for meals. </a:t>
            </a:r>
            <a:endParaRPr lang="en-US" sz="1200" b="0" strike="noStrike" spc="-1">
              <a:latin typeface="Arial"/>
            </a:endParaRPr>
          </a:p>
          <a:p>
            <a:pPr marL="189865" indent="55245">
              <a:lnSpc>
                <a:spcPct val="100000"/>
              </a:lnSpc>
            </a:pPr>
            <a:endParaRPr lang="en-US" sz="120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7" name="Group 1"/>
          <p:cNvGrpSpPr/>
          <p:nvPr/>
        </p:nvGrpSpPr>
        <p:grpSpPr>
          <a:xfrm>
            <a:off x="0" y="0"/>
            <a:ext cx="7772040" cy="10058040"/>
            <a:chOff x="0" y="0"/>
            <a:chExt cx="7772040" cy="10058040"/>
          </a:xfrm>
        </p:grpSpPr>
        <p:sp>
          <p:nvSpPr>
            <p:cNvPr id="418"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19" name="Group 3"/>
          <p:cNvGrpSpPr/>
          <p:nvPr/>
        </p:nvGrpSpPr>
        <p:grpSpPr>
          <a:xfrm>
            <a:off x="274680" y="457200"/>
            <a:ext cx="1960560" cy="481680"/>
            <a:chOff x="274680" y="457200"/>
            <a:chExt cx="1960560" cy="481680"/>
          </a:xfrm>
        </p:grpSpPr>
        <p:sp>
          <p:nvSpPr>
            <p:cNvPr id="420" name="CustomShape 4"/>
            <p:cNvSpPr/>
            <p:nvPr/>
          </p:nvSpPr>
          <p:spPr>
            <a:xfrm>
              <a:off x="274680" y="457200"/>
              <a:ext cx="1960560" cy="481680"/>
            </a:xfrm>
            <a:custGeom>
              <a:avLst/>
              <a:gdLst/>
              <a:ahLst/>
              <a:cxnLst/>
              <a:rect l="l" t="t" r="r" b="b"/>
              <a:pathLst>
                <a:path w="2905970" h="1297962">
                  <a:moveTo>
                    <a:pt x="60960" y="269240"/>
                  </a:moveTo>
                  <a:cubicBezTo>
                    <a:pt x="60960" y="154940"/>
                    <a:pt x="153670" y="62230"/>
                    <a:pt x="267970" y="62230"/>
                  </a:cubicBezTo>
                  <a:lnTo>
                    <a:pt x="563286" y="62230"/>
                  </a:lnTo>
                  <a:lnTo>
                    <a:pt x="563286"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563286" y="157480"/>
                  </a:lnTo>
                  <a:lnTo>
                    <a:pt x="563286"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564087" y="1297962"/>
                  </a:lnTo>
                  <a:lnTo>
                    <a:pt x="564087"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563286" y="1155722"/>
                  </a:lnTo>
                  <a:lnTo>
                    <a:pt x="563286" y="1139212"/>
                  </a:lnTo>
                  <a:lnTo>
                    <a:pt x="387350" y="1139212"/>
                  </a:lnTo>
                  <a:close/>
                  <a:moveTo>
                    <a:pt x="563286" y="1235732"/>
                  </a:moveTo>
                  <a:lnTo>
                    <a:pt x="2281959" y="1235732"/>
                  </a:lnTo>
                  <a:lnTo>
                    <a:pt x="2281959" y="1296691"/>
                  </a:lnTo>
                  <a:lnTo>
                    <a:pt x="563286" y="1296691"/>
                  </a:lnTo>
                  <a:lnTo>
                    <a:pt x="563286" y="1235732"/>
                  </a:lnTo>
                  <a:close/>
                  <a:moveTo>
                    <a:pt x="563286" y="1139211"/>
                  </a:moveTo>
                  <a:lnTo>
                    <a:pt x="2281959" y="1139211"/>
                  </a:lnTo>
                  <a:lnTo>
                    <a:pt x="2281959" y="1155722"/>
                  </a:lnTo>
                  <a:lnTo>
                    <a:pt x="563286" y="1155722"/>
                  </a:lnTo>
                  <a:lnTo>
                    <a:pt x="563286" y="1139211"/>
                  </a:lnTo>
                  <a:close/>
                  <a:moveTo>
                    <a:pt x="2843741" y="689632"/>
                  </a:moveTo>
                  <a:lnTo>
                    <a:pt x="2843741" y="1028722"/>
                  </a:lnTo>
                  <a:cubicBezTo>
                    <a:pt x="2843741" y="1143022"/>
                    <a:pt x="2751031" y="1235732"/>
                    <a:pt x="2636731" y="1235732"/>
                  </a:cubicBezTo>
                  <a:lnTo>
                    <a:pt x="2281959" y="1235732"/>
                  </a:lnTo>
                  <a:lnTo>
                    <a:pt x="2281959" y="1296692"/>
                  </a:lnTo>
                  <a:lnTo>
                    <a:pt x="2636731" y="1296692"/>
                  </a:lnTo>
                  <a:cubicBezTo>
                    <a:pt x="2785320" y="1296692"/>
                    <a:pt x="2905970" y="1176042"/>
                    <a:pt x="2905970" y="1027452"/>
                  </a:cubicBezTo>
                  <a:lnTo>
                    <a:pt x="2905970" y="689632"/>
                  </a:lnTo>
                  <a:lnTo>
                    <a:pt x="2843741" y="689632"/>
                  </a:lnTo>
                  <a:close/>
                  <a:moveTo>
                    <a:pt x="2747220" y="909342"/>
                  </a:moveTo>
                  <a:cubicBezTo>
                    <a:pt x="2747220" y="1036342"/>
                    <a:pt x="2644350" y="1139212"/>
                    <a:pt x="2517350" y="1139212"/>
                  </a:cubicBezTo>
                  <a:lnTo>
                    <a:pt x="2281959" y="1139212"/>
                  </a:lnTo>
                  <a:lnTo>
                    <a:pt x="2281959" y="1155722"/>
                  </a:lnTo>
                  <a:lnTo>
                    <a:pt x="2517350" y="1155722"/>
                  </a:lnTo>
                  <a:cubicBezTo>
                    <a:pt x="2653241" y="1155722"/>
                    <a:pt x="2763731" y="1045232"/>
                    <a:pt x="2763731" y="909342"/>
                  </a:cubicBezTo>
                  <a:lnTo>
                    <a:pt x="2763731" y="689632"/>
                  </a:lnTo>
                  <a:lnTo>
                    <a:pt x="2747220" y="689632"/>
                  </a:lnTo>
                  <a:lnTo>
                    <a:pt x="2747220" y="909342"/>
                  </a:lnTo>
                  <a:close/>
                  <a:moveTo>
                    <a:pt x="2843741" y="510108"/>
                  </a:moveTo>
                  <a:lnTo>
                    <a:pt x="2904700" y="510108"/>
                  </a:lnTo>
                  <a:lnTo>
                    <a:pt x="2904700" y="689632"/>
                  </a:lnTo>
                  <a:lnTo>
                    <a:pt x="2843741" y="689632"/>
                  </a:lnTo>
                  <a:lnTo>
                    <a:pt x="2843741" y="510108"/>
                  </a:lnTo>
                  <a:close/>
                  <a:moveTo>
                    <a:pt x="2747220" y="510108"/>
                  </a:moveTo>
                  <a:lnTo>
                    <a:pt x="2763731" y="510108"/>
                  </a:lnTo>
                  <a:lnTo>
                    <a:pt x="2763731" y="689632"/>
                  </a:lnTo>
                  <a:lnTo>
                    <a:pt x="2747220" y="689632"/>
                  </a:lnTo>
                  <a:lnTo>
                    <a:pt x="2747220" y="510108"/>
                  </a:lnTo>
                  <a:close/>
                  <a:moveTo>
                    <a:pt x="2636731" y="60960"/>
                  </a:moveTo>
                  <a:cubicBezTo>
                    <a:pt x="2751031" y="60960"/>
                    <a:pt x="2843741" y="153670"/>
                    <a:pt x="2843741" y="267970"/>
                  </a:cubicBezTo>
                  <a:lnTo>
                    <a:pt x="2843741" y="510108"/>
                  </a:lnTo>
                  <a:lnTo>
                    <a:pt x="2904700" y="510108"/>
                  </a:lnTo>
                  <a:lnTo>
                    <a:pt x="2904700" y="269240"/>
                  </a:lnTo>
                  <a:cubicBezTo>
                    <a:pt x="2904700" y="120650"/>
                    <a:pt x="2784050" y="0"/>
                    <a:pt x="2635460" y="0"/>
                  </a:cubicBezTo>
                  <a:lnTo>
                    <a:pt x="2281157" y="0"/>
                  </a:lnTo>
                  <a:lnTo>
                    <a:pt x="2281157" y="60960"/>
                  </a:lnTo>
                  <a:lnTo>
                    <a:pt x="2636731" y="60960"/>
                  </a:lnTo>
                  <a:close/>
                  <a:moveTo>
                    <a:pt x="2517350" y="142240"/>
                  </a:moveTo>
                  <a:lnTo>
                    <a:pt x="2281959" y="142240"/>
                  </a:lnTo>
                  <a:lnTo>
                    <a:pt x="2281959" y="158750"/>
                  </a:lnTo>
                  <a:lnTo>
                    <a:pt x="2517350" y="158750"/>
                  </a:lnTo>
                  <a:cubicBezTo>
                    <a:pt x="2644350" y="158750"/>
                    <a:pt x="2747220" y="261620"/>
                    <a:pt x="2747220" y="388620"/>
                  </a:cubicBezTo>
                  <a:lnTo>
                    <a:pt x="2747220" y="510146"/>
                  </a:lnTo>
                  <a:lnTo>
                    <a:pt x="2763731" y="510146"/>
                  </a:lnTo>
                  <a:lnTo>
                    <a:pt x="2763731" y="387350"/>
                  </a:lnTo>
                  <a:cubicBezTo>
                    <a:pt x="2763731" y="251460"/>
                    <a:pt x="2653241" y="142240"/>
                    <a:pt x="2517350" y="142240"/>
                  </a:cubicBezTo>
                  <a:close/>
                  <a:moveTo>
                    <a:pt x="563286" y="0"/>
                  </a:moveTo>
                  <a:lnTo>
                    <a:pt x="2281959" y="0"/>
                  </a:lnTo>
                  <a:lnTo>
                    <a:pt x="2281959" y="60960"/>
                  </a:lnTo>
                  <a:lnTo>
                    <a:pt x="563286" y="60960"/>
                  </a:lnTo>
                  <a:lnTo>
                    <a:pt x="563286" y="0"/>
                  </a:lnTo>
                  <a:close/>
                  <a:moveTo>
                    <a:pt x="563286" y="142240"/>
                  </a:moveTo>
                  <a:lnTo>
                    <a:pt x="2281959" y="142240"/>
                  </a:lnTo>
                  <a:lnTo>
                    <a:pt x="2281959" y="158750"/>
                  </a:lnTo>
                  <a:lnTo>
                    <a:pt x="563286" y="158750"/>
                  </a:lnTo>
                  <a:lnTo>
                    <a:pt x="563286"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21" name="Group 5"/>
          <p:cNvGrpSpPr/>
          <p:nvPr/>
        </p:nvGrpSpPr>
        <p:grpSpPr>
          <a:xfrm>
            <a:off x="4138560" y="3008880"/>
            <a:ext cx="2899080" cy="481680"/>
            <a:chOff x="4138560" y="3008880"/>
            <a:chExt cx="2899080" cy="481680"/>
          </a:xfrm>
        </p:grpSpPr>
        <p:sp>
          <p:nvSpPr>
            <p:cNvPr id="422" name="CustomShape 6"/>
            <p:cNvSpPr/>
            <p:nvPr/>
          </p:nvSpPr>
          <p:spPr>
            <a:xfrm>
              <a:off x="4138560" y="3008880"/>
              <a:ext cx="2899080" cy="481680"/>
            </a:xfrm>
            <a:custGeom>
              <a:avLst/>
              <a:gdLst/>
              <a:ahLst/>
              <a:cxnLst/>
              <a:rect l="l" t="t" r="r" b="b"/>
              <a:pathLst>
                <a:path w="7809102" h="1297962">
                  <a:moveTo>
                    <a:pt x="60960" y="269240"/>
                  </a:moveTo>
                  <a:cubicBezTo>
                    <a:pt x="60960" y="154940"/>
                    <a:pt x="153670" y="62230"/>
                    <a:pt x="267970" y="62230"/>
                  </a:cubicBezTo>
                  <a:lnTo>
                    <a:pt x="704251" y="62230"/>
                  </a:lnTo>
                  <a:lnTo>
                    <a:pt x="704251"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4251" y="157480"/>
                  </a:lnTo>
                  <a:lnTo>
                    <a:pt x="704251"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7095" y="1297962"/>
                  </a:lnTo>
                  <a:lnTo>
                    <a:pt x="70709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4251" y="1155722"/>
                  </a:lnTo>
                  <a:lnTo>
                    <a:pt x="704251" y="1139212"/>
                  </a:lnTo>
                  <a:lnTo>
                    <a:pt x="387350" y="1139212"/>
                  </a:lnTo>
                  <a:close/>
                  <a:moveTo>
                    <a:pt x="704251" y="1235732"/>
                  </a:moveTo>
                  <a:lnTo>
                    <a:pt x="6805098" y="1235732"/>
                  </a:lnTo>
                  <a:lnTo>
                    <a:pt x="6805098" y="1296691"/>
                  </a:lnTo>
                  <a:lnTo>
                    <a:pt x="704251" y="1296691"/>
                  </a:lnTo>
                  <a:lnTo>
                    <a:pt x="704251" y="1235732"/>
                  </a:lnTo>
                  <a:close/>
                  <a:moveTo>
                    <a:pt x="704251" y="1139211"/>
                  </a:moveTo>
                  <a:lnTo>
                    <a:pt x="6805098" y="1139211"/>
                  </a:lnTo>
                  <a:lnTo>
                    <a:pt x="6805098" y="1155722"/>
                  </a:lnTo>
                  <a:lnTo>
                    <a:pt x="704251" y="1155722"/>
                  </a:lnTo>
                  <a:lnTo>
                    <a:pt x="704251" y="1139211"/>
                  </a:lnTo>
                  <a:close/>
                  <a:moveTo>
                    <a:pt x="7746873" y="689632"/>
                  </a:moveTo>
                  <a:lnTo>
                    <a:pt x="7746873" y="1028722"/>
                  </a:lnTo>
                  <a:cubicBezTo>
                    <a:pt x="7746873" y="1143022"/>
                    <a:pt x="7654163" y="1235732"/>
                    <a:pt x="7539863" y="1235732"/>
                  </a:cubicBezTo>
                  <a:lnTo>
                    <a:pt x="6805099" y="1235732"/>
                  </a:lnTo>
                  <a:lnTo>
                    <a:pt x="6805099" y="1296692"/>
                  </a:lnTo>
                  <a:lnTo>
                    <a:pt x="7539863" y="1296692"/>
                  </a:lnTo>
                  <a:cubicBezTo>
                    <a:pt x="7688452" y="1296692"/>
                    <a:pt x="7809102" y="1176042"/>
                    <a:pt x="7809102" y="1027452"/>
                  </a:cubicBezTo>
                  <a:lnTo>
                    <a:pt x="7809102" y="689632"/>
                  </a:lnTo>
                  <a:lnTo>
                    <a:pt x="7746873" y="689632"/>
                  </a:lnTo>
                  <a:close/>
                  <a:moveTo>
                    <a:pt x="7650352" y="909342"/>
                  </a:moveTo>
                  <a:cubicBezTo>
                    <a:pt x="7650352" y="1036342"/>
                    <a:pt x="7547483" y="1139212"/>
                    <a:pt x="7420483" y="1139212"/>
                  </a:cubicBezTo>
                  <a:lnTo>
                    <a:pt x="6805098" y="1139212"/>
                  </a:lnTo>
                  <a:lnTo>
                    <a:pt x="6805098" y="1155722"/>
                  </a:lnTo>
                  <a:lnTo>
                    <a:pt x="7420483" y="1155722"/>
                  </a:lnTo>
                  <a:cubicBezTo>
                    <a:pt x="7556373" y="1155722"/>
                    <a:pt x="7666863" y="1045232"/>
                    <a:pt x="7666863" y="909342"/>
                  </a:cubicBezTo>
                  <a:lnTo>
                    <a:pt x="7666863" y="689632"/>
                  </a:lnTo>
                  <a:lnTo>
                    <a:pt x="7650352" y="689632"/>
                  </a:lnTo>
                  <a:lnTo>
                    <a:pt x="7650352" y="909342"/>
                  </a:lnTo>
                  <a:close/>
                  <a:moveTo>
                    <a:pt x="7746873" y="510108"/>
                  </a:moveTo>
                  <a:lnTo>
                    <a:pt x="7807833" y="510108"/>
                  </a:lnTo>
                  <a:lnTo>
                    <a:pt x="7807833" y="689632"/>
                  </a:lnTo>
                  <a:lnTo>
                    <a:pt x="7746873" y="689632"/>
                  </a:lnTo>
                  <a:lnTo>
                    <a:pt x="7746873" y="510108"/>
                  </a:lnTo>
                  <a:close/>
                  <a:moveTo>
                    <a:pt x="7650352" y="510108"/>
                  </a:moveTo>
                  <a:lnTo>
                    <a:pt x="7666863" y="510108"/>
                  </a:lnTo>
                  <a:lnTo>
                    <a:pt x="7666863" y="689632"/>
                  </a:lnTo>
                  <a:lnTo>
                    <a:pt x="7650352" y="689632"/>
                  </a:lnTo>
                  <a:lnTo>
                    <a:pt x="7650352" y="510108"/>
                  </a:lnTo>
                  <a:close/>
                  <a:moveTo>
                    <a:pt x="7539863" y="60960"/>
                  </a:moveTo>
                  <a:cubicBezTo>
                    <a:pt x="7654163" y="60960"/>
                    <a:pt x="7746873" y="153670"/>
                    <a:pt x="7746873" y="267970"/>
                  </a:cubicBezTo>
                  <a:lnTo>
                    <a:pt x="7746873" y="510108"/>
                  </a:lnTo>
                  <a:lnTo>
                    <a:pt x="7807833" y="510108"/>
                  </a:lnTo>
                  <a:lnTo>
                    <a:pt x="7807833" y="269240"/>
                  </a:lnTo>
                  <a:cubicBezTo>
                    <a:pt x="7807833" y="120650"/>
                    <a:pt x="7687183" y="0"/>
                    <a:pt x="7538593" y="0"/>
                  </a:cubicBezTo>
                  <a:lnTo>
                    <a:pt x="6802254" y="0"/>
                  </a:lnTo>
                  <a:lnTo>
                    <a:pt x="6802254" y="60960"/>
                  </a:lnTo>
                  <a:lnTo>
                    <a:pt x="7539863" y="60960"/>
                  </a:lnTo>
                  <a:close/>
                  <a:moveTo>
                    <a:pt x="7420483" y="142240"/>
                  </a:moveTo>
                  <a:lnTo>
                    <a:pt x="6805099" y="142240"/>
                  </a:lnTo>
                  <a:lnTo>
                    <a:pt x="6805099" y="158750"/>
                  </a:lnTo>
                  <a:lnTo>
                    <a:pt x="7420483" y="158750"/>
                  </a:lnTo>
                  <a:cubicBezTo>
                    <a:pt x="7547483" y="158750"/>
                    <a:pt x="7650352" y="261620"/>
                    <a:pt x="7650352" y="388620"/>
                  </a:cubicBezTo>
                  <a:lnTo>
                    <a:pt x="7650352" y="510146"/>
                  </a:lnTo>
                  <a:lnTo>
                    <a:pt x="7666863" y="510146"/>
                  </a:lnTo>
                  <a:lnTo>
                    <a:pt x="7666863" y="387350"/>
                  </a:lnTo>
                  <a:cubicBezTo>
                    <a:pt x="7666863" y="251460"/>
                    <a:pt x="7556373" y="142240"/>
                    <a:pt x="7420483" y="142240"/>
                  </a:cubicBezTo>
                  <a:close/>
                  <a:moveTo>
                    <a:pt x="704251" y="0"/>
                  </a:moveTo>
                  <a:lnTo>
                    <a:pt x="6805099" y="0"/>
                  </a:lnTo>
                  <a:lnTo>
                    <a:pt x="6805099" y="60960"/>
                  </a:lnTo>
                  <a:lnTo>
                    <a:pt x="704251" y="60960"/>
                  </a:lnTo>
                  <a:lnTo>
                    <a:pt x="704251" y="0"/>
                  </a:lnTo>
                  <a:close/>
                  <a:moveTo>
                    <a:pt x="704251" y="142240"/>
                  </a:moveTo>
                  <a:lnTo>
                    <a:pt x="6805099" y="142240"/>
                  </a:lnTo>
                  <a:lnTo>
                    <a:pt x="6805099" y="158750"/>
                  </a:lnTo>
                  <a:lnTo>
                    <a:pt x="704251" y="158750"/>
                  </a:lnTo>
                  <a:lnTo>
                    <a:pt x="70425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23" name="CustomShape 7"/>
          <p:cNvSpPr/>
          <p:nvPr/>
        </p:nvSpPr>
        <p:spPr>
          <a:xfrm>
            <a:off x="374400" y="578880"/>
            <a:ext cx="16581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SPECIAL DIETS</a:t>
            </a:r>
            <a:endParaRPr lang="en-US" sz="1400" b="0" strike="noStrike" spc="-1">
              <a:latin typeface="Arial"/>
            </a:endParaRPr>
          </a:p>
        </p:txBody>
      </p:sp>
      <p:sp>
        <p:nvSpPr>
          <p:cNvPr id="424" name="CustomShape 8"/>
          <p:cNvSpPr/>
          <p:nvPr/>
        </p:nvSpPr>
        <p:spPr>
          <a:xfrm>
            <a:off x="4240440" y="3125880"/>
            <a:ext cx="26953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PEANUT-FREE CENTER</a:t>
            </a:r>
            <a:endParaRPr lang="en-US" sz="1400" b="0" strike="noStrike" spc="-1">
              <a:latin typeface="Arial"/>
            </a:endParaRPr>
          </a:p>
        </p:txBody>
      </p:sp>
      <p:grpSp>
        <p:nvGrpSpPr>
          <p:cNvPr id="425" name="Group 9"/>
          <p:cNvGrpSpPr/>
          <p:nvPr/>
        </p:nvGrpSpPr>
        <p:grpSpPr>
          <a:xfrm>
            <a:off x="3746520" y="7671960"/>
            <a:ext cx="2899080" cy="481680"/>
            <a:chOff x="3746520" y="7671960"/>
            <a:chExt cx="2899080" cy="481680"/>
          </a:xfrm>
        </p:grpSpPr>
        <p:sp>
          <p:nvSpPr>
            <p:cNvPr id="426" name="CustomShape 10"/>
            <p:cNvSpPr/>
            <p:nvPr/>
          </p:nvSpPr>
          <p:spPr>
            <a:xfrm>
              <a:off x="3746520" y="7671960"/>
              <a:ext cx="2899080" cy="481680"/>
            </a:xfrm>
            <a:custGeom>
              <a:avLst/>
              <a:gdLst/>
              <a:ahLst/>
              <a:cxnLst/>
              <a:rect l="l" t="t" r="r" b="b"/>
              <a:pathLst>
                <a:path w="7809102" h="1297962">
                  <a:moveTo>
                    <a:pt x="60960" y="269240"/>
                  </a:moveTo>
                  <a:cubicBezTo>
                    <a:pt x="60960" y="154940"/>
                    <a:pt x="153670" y="62230"/>
                    <a:pt x="267970" y="62230"/>
                  </a:cubicBezTo>
                  <a:lnTo>
                    <a:pt x="704251" y="62230"/>
                  </a:lnTo>
                  <a:lnTo>
                    <a:pt x="704251"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4251" y="157480"/>
                  </a:lnTo>
                  <a:lnTo>
                    <a:pt x="704251"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7095" y="1297962"/>
                  </a:lnTo>
                  <a:lnTo>
                    <a:pt x="70709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4251" y="1155722"/>
                  </a:lnTo>
                  <a:lnTo>
                    <a:pt x="704251" y="1139212"/>
                  </a:lnTo>
                  <a:lnTo>
                    <a:pt x="387350" y="1139212"/>
                  </a:lnTo>
                  <a:close/>
                  <a:moveTo>
                    <a:pt x="704251" y="1235732"/>
                  </a:moveTo>
                  <a:lnTo>
                    <a:pt x="6805098" y="1235732"/>
                  </a:lnTo>
                  <a:lnTo>
                    <a:pt x="6805098" y="1296691"/>
                  </a:lnTo>
                  <a:lnTo>
                    <a:pt x="704251" y="1296691"/>
                  </a:lnTo>
                  <a:lnTo>
                    <a:pt x="704251" y="1235732"/>
                  </a:lnTo>
                  <a:close/>
                  <a:moveTo>
                    <a:pt x="704251" y="1139211"/>
                  </a:moveTo>
                  <a:lnTo>
                    <a:pt x="6805098" y="1139211"/>
                  </a:lnTo>
                  <a:lnTo>
                    <a:pt x="6805098" y="1155722"/>
                  </a:lnTo>
                  <a:lnTo>
                    <a:pt x="704251" y="1155722"/>
                  </a:lnTo>
                  <a:lnTo>
                    <a:pt x="704251" y="1139211"/>
                  </a:lnTo>
                  <a:close/>
                  <a:moveTo>
                    <a:pt x="7746873" y="689632"/>
                  </a:moveTo>
                  <a:lnTo>
                    <a:pt x="7746873" y="1028722"/>
                  </a:lnTo>
                  <a:cubicBezTo>
                    <a:pt x="7746873" y="1143022"/>
                    <a:pt x="7654163" y="1235732"/>
                    <a:pt x="7539863" y="1235732"/>
                  </a:cubicBezTo>
                  <a:lnTo>
                    <a:pt x="6805099" y="1235732"/>
                  </a:lnTo>
                  <a:lnTo>
                    <a:pt x="6805099" y="1296692"/>
                  </a:lnTo>
                  <a:lnTo>
                    <a:pt x="7539863" y="1296692"/>
                  </a:lnTo>
                  <a:cubicBezTo>
                    <a:pt x="7688452" y="1296692"/>
                    <a:pt x="7809102" y="1176042"/>
                    <a:pt x="7809102" y="1027452"/>
                  </a:cubicBezTo>
                  <a:lnTo>
                    <a:pt x="7809102" y="689632"/>
                  </a:lnTo>
                  <a:lnTo>
                    <a:pt x="7746873" y="689632"/>
                  </a:lnTo>
                  <a:close/>
                  <a:moveTo>
                    <a:pt x="7650352" y="909342"/>
                  </a:moveTo>
                  <a:cubicBezTo>
                    <a:pt x="7650352" y="1036342"/>
                    <a:pt x="7547483" y="1139212"/>
                    <a:pt x="7420483" y="1139212"/>
                  </a:cubicBezTo>
                  <a:lnTo>
                    <a:pt x="6805098" y="1139212"/>
                  </a:lnTo>
                  <a:lnTo>
                    <a:pt x="6805098" y="1155722"/>
                  </a:lnTo>
                  <a:lnTo>
                    <a:pt x="7420483" y="1155722"/>
                  </a:lnTo>
                  <a:cubicBezTo>
                    <a:pt x="7556373" y="1155722"/>
                    <a:pt x="7666863" y="1045232"/>
                    <a:pt x="7666863" y="909342"/>
                  </a:cubicBezTo>
                  <a:lnTo>
                    <a:pt x="7666863" y="689632"/>
                  </a:lnTo>
                  <a:lnTo>
                    <a:pt x="7650352" y="689632"/>
                  </a:lnTo>
                  <a:lnTo>
                    <a:pt x="7650352" y="909342"/>
                  </a:lnTo>
                  <a:close/>
                  <a:moveTo>
                    <a:pt x="7746873" y="510108"/>
                  </a:moveTo>
                  <a:lnTo>
                    <a:pt x="7807833" y="510108"/>
                  </a:lnTo>
                  <a:lnTo>
                    <a:pt x="7807833" y="689632"/>
                  </a:lnTo>
                  <a:lnTo>
                    <a:pt x="7746873" y="689632"/>
                  </a:lnTo>
                  <a:lnTo>
                    <a:pt x="7746873" y="510108"/>
                  </a:lnTo>
                  <a:close/>
                  <a:moveTo>
                    <a:pt x="7650352" y="510108"/>
                  </a:moveTo>
                  <a:lnTo>
                    <a:pt x="7666863" y="510108"/>
                  </a:lnTo>
                  <a:lnTo>
                    <a:pt x="7666863" y="689632"/>
                  </a:lnTo>
                  <a:lnTo>
                    <a:pt x="7650352" y="689632"/>
                  </a:lnTo>
                  <a:lnTo>
                    <a:pt x="7650352" y="510108"/>
                  </a:lnTo>
                  <a:close/>
                  <a:moveTo>
                    <a:pt x="7539863" y="60960"/>
                  </a:moveTo>
                  <a:cubicBezTo>
                    <a:pt x="7654163" y="60960"/>
                    <a:pt x="7746873" y="153670"/>
                    <a:pt x="7746873" y="267970"/>
                  </a:cubicBezTo>
                  <a:lnTo>
                    <a:pt x="7746873" y="510108"/>
                  </a:lnTo>
                  <a:lnTo>
                    <a:pt x="7807833" y="510108"/>
                  </a:lnTo>
                  <a:lnTo>
                    <a:pt x="7807833" y="269240"/>
                  </a:lnTo>
                  <a:cubicBezTo>
                    <a:pt x="7807833" y="120650"/>
                    <a:pt x="7687183" y="0"/>
                    <a:pt x="7538593" y="0"/>
                  </a:cubicBezTo>
                  <a:lnTo>
                    <a:pt x="6802254" y="0"/>
                  </a:lnTo>
                  <a:lnTo>
                    <a:pt x="6802254" y="60960"/>
                  </a:lnTo>
                  <a:lnTo>
                    <a:pt x="7539863" y="60960"/>
                  </a:lnTo>
                  <a:close/>
                  <a:moveTo>
                    <a:pt x="7420483" y="142240"/>
                  </a:moveTo>
                  <a:lnTo>
                    <a:pt x="6805099" y="142240"/>
                  </a:lnTo>
                  <a:lnTo>
                    <a:pt x="6805099" y="158750"/>
                  </a:lnTo>
                  <a:lnTo>
                    <a:pt x="7420483" y="158750"/>
                  </a:lnTo>
                  <a:cubicBezTo>
                    <a:pt x="7547483" y="158750"/>
                    <a:pt x="7650352" y="261620"/>
                    <a:pt x="7650352" y="388620"/>
                  </a:cubicBezTo>
                  <a:lnTo>
                    <a:pt x="7650352" y="510146"/>
                  </a:lnTo>
                  <a:lnTo>
                    <a:pt x="7666863" y="510146"/>
                  </a:lnTo>
                  <a:lnTo>
                    <a:pt x="7666863" y="387350"/>
                  </a:lnTo>
                  <a:cubicBezTo>
                    <a:pt x="7666863" y="251460"/>
                    <a:pt x="7556373" y="142240"/>
                    <a:pt x="7420483" y="142240"/>
                  </a:cubicBezTo>
                  <a:close/>
                  <a:moveTo>
                    <a:pt x="704251" y="0"/>
                  </a:moveTo>
                  <a:lnTo>
                    <a:pt x="6805099" y="0"/>
                  </a:lnTo>
                  <a:lnTo>
                    <a:pt x="6805099" y="60960"/>
                  </a:lnTo>
                  <a:lnTo>
                    <a:pt x="704251" y="60960"/>
                  </a:lnTo>
                  <a:lnTo>
                    <a:pt x="704251" y="0"/>
                  </a:lnTo>
                  <a:close/>
                  <a:moveTo>
                    <a:pt x="704251" y="142240"/>
                  </a:moveTo>
                  <a:lnTo>
                    <a:pt x="6805099" y="142240"/>
                  </a:lnTo>
                  <a:lnTo>
                    <a:pt x="6805099" y="158750"/>
                  </a:lnTo>
                  <a:lnTo>
                    <a:pt x="704251" y="158750"/>
                  </a:lnTo>
                  <a:lnTo>
                    <a:pt x="70425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27" name="CustomShape 11"/>
          <p:cNvSpPr/>
          <p:nvPr/>
        </p:nvSpPr>
        <p:spPr>
          <a:xfrm>
            <a:off x="3851280" y="7808040"/>
            <a:ext cx="27183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INFANT FEEDINGS</a:t>
            </a:r>
            <a:endParaRPr lang="en-US" sz="1400" b="0" strike="noStrike" spc="-1">
              <a:latin typeface="Arial"/>
            </a:endParaRPr>
          </a:p>
        </p:txBody>
      </p:sp>
      <p:sp>
        <p:nvSpPr>
          <p:cNvPr id="428" name="CustomShape 12"/>
          <p:cNvSpPr/>
          <p:nvPr/>
        </p:nvSpPr>
        <p:spPr>
          <a:xfrm>
            <a:off x="3240" y="1068480"/>
            <a:ext cx="7695720" cy="179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just">
              <a:lnSpc>
                <a:spcPct val="100000"/>
              </a:lnSpc>
            </a:pPr>
            <a:r>
              <a:rPr lang="en-US" sz="1200" b="0" strike="noStrike" spc="-1">
                <a:solidFill>
                  <a:srgbClr val="000000"/>
                </a:solidFill>
                <a:latin typeface="Open Sans Light"/>
                <a:ea typeface="Open Sans Light"/>
              </a:rPr>
              <a:t>For the safety of your child, parents are required to provide notification, in the form of a doctor’s note, of any allergies (food or otherwise), with instruction for treatment should a child have an allergic reaction.</a:t>
            </a:r>
            <a:endParaRPr lang="en-US" sz="1200" b="0" strike="noStrike" spc="-1">
              <a:latin typeface="Arial"/>
            </a:endParaRPr>
          </a:p>
          <a:p>
            <a:pPr marL="190440" algn="just">
              <a:lnSpc>
                <a:spcPct val="100000"/>
              </a:lnSpc>
            </a:pP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If a special diet is required because of a medical condition, a doctor’s signature is required and a medical preparedness plan for child must be on file. We will prepare and serve the food brought by parents. Please clearly label all food brought from home. It is the parents’ responsibility to see that the meal or snack is placed in the refrigerator. If parents have other dietary concerns, please contact director. Mealtimes and menus are posted in each classroom.</a:t>
            </a:r>
            <a:endParaRPr lang="en-US" sz="1200" b="0" strike="noStrike" spc="-1">
              <a:latin typeface="Arial"/>
            </a:endParaRPr>
          </a:p>
          <a:p>
            <a:pPr marL="190440" algn="just">
              <a:lnSpc>
                <a:spcPct val="100000"/>
              </a:lnSpc>
            </a:pPr>
            <a:endParaRPr lang="en-US" sz="1200" b="0" strike="noStrike" spc="-1">
              <a:latin typeface="Arial"/>
            </a:endParaRPr>
          </a:p>
          <a:p>
            <a:pPr marL="190440" algn="just">
              <a:lnSpc>
                <a:spcPct val="100000"/>
              </a:lnSpc>
            </a:pPr>
            <a:endParaRPr lang="en-US" sz="1200" b="0" strike="noStrike" spc="-1">
              <a:latin typeface="Arial"/>
            </a:endParaRPr>
          </a:p>
        </p:txBody>
      </p:sp>
      <p:sp>
        <p:nvSpPr>
          <p:cNvPr id="429" name="CustomShape 13"/>
          <p:cNvSpPr/>
          <p:nvPr/>
        </p:nvSpPr>
        <p:spPr>
          <a:xfrm>
            <a:off x="394920" y="3547440"/>
            <a:ext cx="6986880" cy="145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Century Gothic"/>
                <a:ea typeface="Arial"/>
              </a:rPr>
              <a:t> </a:t>
            </a:r>
            <a:endParaRPr lang="en-US" sz="18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Due to the extreme nature of allergic reactions to peanuts and products containing peanuts in some children, BDA prohibits peanuts and/or foods containing </a:t>
            </a:r>
            <a:r>
              <a:rPr lang="en-US" sz="1200" b="0" strike="noStrike" spc="-15">
                <a:solidFill>
                  <a:srgbClr val="000000"/>
                </a:solidFill>
                <a:latin typeface="Open Sans Light"/>
                <a:ea typeface="Open Sans Light"/>
              </a:rPr>
              <a:t>peanut </a:t>
            </a:r>
            <a:r>
              <a:rPr lang="en-US" sz="1200" b="0" strike="noStrike" spc="-1">
                <a:solidFill>
                  <a:srgbClr val="000000"/>
                </a:solidFill>
                <a:latin typeface="Open Sans Light"/>
                <a:ea typeface="Open Sans Light"/>
              </a:rPr>
              <a:t>products on BDA property, and/or at BDA sponsored events. These peanut allergies can be so severe that exposure to peanuts can result in an anaphylactic reaction. An allergic child can have a reaction from simply smelling peanuts on someone’s breath, or touching peanut oil residue left on a countertop, not only from consuming peanuts </a:t>
            </a:r>
            <a:r>
              <a:rPr lang="en-US" sz="1200" b="0" strike="noStrike" spc="-41">
                <a:solidFill>
                  <a:srgbClr val="000000"/>
                </a:solidFill>
                <a:latin typeface="Open Sans Light"/>
                <a:ea typeface="Open Sans Light"/>
              </a:rPr>
              <a:t>or</a:t>
            </a:r>
            <a:r>
              <a:rPr lang="en-US" sz="1200" b="0" strike="noStrike" spc="248">
                <a:solidFill>
                  <a:srgbClr val="000000"/>
                </a:solidFill>
                <a:latin typeface="Open Sans Light"/>
                <a:ea typeface="Open Sans Light"/>
              </a:rPr>
              <a:t> </a:t>
            </a:r>
            <a:r>
              <a:rPr lang="en-US" sz="1200" b="0" strike="noStrike" spc="-1">
                <a:solidFill>
                  <a:srgbClr val="000000"/>
                </a:solidFill>
                <a:latin typeface="Open Sans Light"/>
                <a:ea typeface="Open Sans Light"/>
              </a:rPr>
              <a:t>peanut products.</a:t>
            </a:r>
            <a:endParaRPr lang="en-US" sz="1200" b="0" strike="noStrike" spc="-1">
              <a:latin typeface="Arial"/>
            </a:endParaRPr>
          </a:p>
        </p:txBody>
      </p:sp>
      <p:sp>
        <p:nvSpPr>
          <p:cNvPr id="430" name="CustomShape 14"/>
          <p:cNvSpPr/>
          <p:nvPr/>
        </p:nvSpPr>
        <p:spPr>
          <a:xfrm>
            <a:off x="1600200" y="8181360"/>
            <a:ext cx="5608440" cy="118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just">
              <a:lnSpc>
                <a:spcPct val="100000"/>
              </a:lnSpc>
            </a:pPr>
            <a:r>
              <a:rPr lang="en-US" sz="1200" b="0" strike="noStrike" spc="-1">
                <a:solidFill>
                  <a:srgbClr val="000000"/>
                </a:solidFill>
                <a:latin typeface="Open Sans Light"/>
                <a:ea typeface="Open Sans Light"/>
              </a:rPr>
              <a:t>BDA will provide Parent’s Choice Iron formula. If your infant uses a different formula, you will be responsible to provide that formula. All bottles must be provided and </a:t>
            </a:r>
            <a:r>
              <a:rPr lang="en-US" sz="1200" b="0" strike="noStrike" spc="-15">
                <a:solidFill>
                  <a:srgbClr val="000000"/>
                </a:solidFill>
                <a:latin typeface="Open Sans Light"/>
                <a:ea typeface="Open Sans Light"/>
              </a:rPr>
              <a:t>labeled </a:t>
            </a:r>
            <a:r>
              <a:rPr lang="en-US" sz="1200" b="0" strike="noStrike" spc="-1">
                <a:solidFill>
                  <a:srgbClr val="000000"/>
                </a:solidFill>
                <a:latin typeface="Open Sans Light"/>
                <a:ea typeface="Open Sans Light"/>
              </a:rPr>
              <a:t>by parents/guardian. A minimum of 3 bottles must be provided for infants.  Infants </a:t>
            </a:r>
            <a:r>
              <a:rPr lang="en-US" sz="1200" b="0" strike="noStrike" spc="-21">
                <a:solidFill>
                  <a:srgbClr val="000000"/>
                </a:solidFill>
                <a:latin typeface="Open Sans Light"/>
                <a:ea typeface="Open Sans Light"/>
              </a:rPr>
              <a:t>will</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be held by a staff for all the feedings. Parents must notify caregiver of any changes in feeding, i.e.: adding solids, cereal and finger foods.</a:t>
            </a:r>
            <a:endParaRPr lang="en-US" sz="1200" b="0" strike="noStrike" spc="-1">
              <a:latin typeface="Arial"/>
            </a:endParaRPr>
          </a:p>
        </p:txBody>
      </p:sp>
      <p:sp>
        <p:nvSpPr>
          <p:cNvPr id="431" name="CustomShape 15"/>
          <p:cNvSpPr/>
          <p:nvPr/>
        </p:nvSpPr>
        <p:spPr>
          <a:xfrm>
            <a:off x="1077480" y="6156360"/>
            <a:ext cx="6121440" cy="13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nSpc>
                <a:spcPct val="100000"/>
              </a:lnSpc>
            </a:pPr>
            <a:r>
              <a:rPr lang="en-US" sz="1200" b="0" strike="noStrike" spc="-1">
                <a:solidFill>
                  <a:srgbClr val="000000"/>
                </a:solidFill>
                <a:latin typeface="Open Sans Light"/>
                <a:ea typeface="Open Sans Light"/>
              </a:rPr>
              <a:t>We honor major holidays and all children’s birthdays. If you would like to bring a special treat </a:t>
            </a:r>
            <a:r>
              <a:rPr lang="en-US" sz="1200" b="1" strike="noStrike" spc="-1">
                <a:solidFill>
                  <a:srgbClr val="000000"/>
                </a:solidFill>
                <a:latin typeface="Open Sans Light"/>
                <a:ea typeface="Open Sans Light"/>
              </a:rPr>
              <a:t>(no homemade treats are allowed) </a:t>
            </a:r>
            <a:r>
              <a:rPr lang="en-US" sz="1200" b="0" strike="noStrike" spc="-1">
                <a:solidFill>
                  <a:srgbClr val="000000"/>
                </a:solidFill>
                <a:latin typeface="Open Sans Light"/>
                <a:ea typeface="Open Sans Light"/>
              </a:rPr>
              <a:t>for the children, please arrange with child’s teacher. You are encouraged and welcome to participate in ANY activities we have planned.</a:t>
            </a:r>
            <a:endParaRPr lang="en-US" sz="1200" b="0" strike="noStrike" spc="-1">
              <a:latin typeface="Arial"/>
            </a:endParaRPr>
          </a:p>
          <a:p>
            <a:pPr>
              <a:lnSpc>
                <a:spcPct val="100000"/>
              </a:lnSpc>
              <a:spcBef>
                <a:spcPts val="20"/>
              </a:spcBef>
            </a:pPr>
            <a:r>
              <a:rPr lang="en-US" sz="1200" b="0"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1" strike="noStrike" spc="-1">
                <a:solidFill>
                  <a:srgbClr val="000000"/>
                </a:solidFill>
                <a:latin typeface="Open Sans Light"/>
                <a:ea typeface="Open Sans Light"/>
              </a:rPr>
              <a:t>BDA is a nut free environment. We will not serve any type of nuts or peanut butter due to allergies.</a:t>
            </a:r>
            <a:endParaRPr lang="en-US" sz="1200" b="0" strike="noStrike" spc="-1">
              <a:latin typeface="Arial"/>
            </a:endParaRPr>
          </a:p>
        </p:txBody>
      </p:sp>
      <p:grpSp>
        <p:nvGrpSpPr>
          <p:cNvPr id="432" name="Group 16"/>
          <p:cNvGrpSpPr/>
          <p:nvPr/>
        </p:nvGrpSpPr>
        <p:grpSpPr>
          <a:xfrm>
            <a:off x="422640" y="5407560"/>
            <a:ext cx="2379600" cy="481680"/>
            <a:chOff x="422640" y="5407560"/>
            <a:chExt cx="2379600" cy="481680"/>
          </a:xfrm>
        </p:grpSpPr>
        <p:sp>
          <p:nvSpPr>
            <p:cNvPr id="433" name="CustomShape 17"/>
            <p:cNvSpPr/>
            <p:nvPr/>
          </p:nvSpPr>
          <p:spPr>
            <a:xfrm>
              <a:off x="422640" y="5407560"/>
              <a:ext cx="2379600" cy="481680"/>
            </a:xfrm>
            <a:custGeom>
              <a:avLst/>
              <a:gdLst/>
              <a:ahLst/>
              <a:cxnLst/>
              <a:rect l="l" t="t" r="r" b="b"/>
              <a:pathLst>
                <a:path w="6410249" h="1297962">
                  <a:moveTo>
                    <a:pt x="60960" y="269240"/>
                  </a:moveTo>
                  <a:cubicBezTo>
                    <a:pt x="60960" y="154940"/>
                    <a:pt x="153670" y="62230"/>
                    <a:pt x="267970" y="62230"/>
                  </a:cubicBezTo>
                  <a:lnTo>
                    <a:pt x="664034" y="62230"/>
                  </a:lnTo>
                  <a:lnTo>
                    <a:pt x="664034"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64034" y="157480"/>
                  </a:lnTo>
                  <a:lnTo>
                    <a:pt x="664034"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66295" y="1297962"/>
                  </a:lnTo>
                  <a:lnTo>
                    <a:pt x="66629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64034" y="1155722"/>
                  </a:lnTo>
                  <a:lnTo>
                    <a:pt x="664034" y="1139212"/>
                  </a:lnTo>
                  <a:lnTo>
                    <a:pt x="387350" y="1139212"/>
                  </a:lnTo>
                  <a:close/>
                  <a:moveTo>
                    <a:pt x="664034" y="1235732"/>
                  </a:moveTo>
                  <a:lnTo>
                    <a:pt x="5514655" y="1235732"/>
                  </a:lnTo>
                  <a:lnTo>
                    <a:pt x="5514655" y="1296691"/>
                  </a:lnTo>
                  <a:lnTo>
                    <a:pt x="664034" y="1296691"/>
                  </a:lnTo>
                  <a:lnTo>
                    <a:pt x="664034" y="1235732"/>
                  </a:lnTo>
                  <a:close/>
                  <a:moveTo>
                    <a:pt x="664034" y="1139211"/>
                  </a:moveTo>
                  <a:lnTo>
                    <a:pt x="5514655" y="1139211"/>
                  </a:lnTo>
                  <a:lnTo>
                    <a:pt x="5514655" y="1155722"/>
                  </a:lnTo>
                  <a:lnTo>
                    <a:pt x="664034" y="1155722"/>
                  </a:lnTo>
                  <a:lnTo>
                    <a:pt x="664034" y="1139211"/>
                  </a:lnTo>
                  <a:close/>
                  <a:moveTo>
                    <a:pt x="6348019" y="689632"/>
                  </a:moveTo>
                  <a:lnTo>
                    <a:pt x="6348019" y="1028722"/>
                  </a:lnTo>
                  <a:cubicBezTo>
                    <a:pt x="6348019" y="1143022"/>
                    <a:pt x="6255308" y="1235732"/>
                    <a:pt x="6141008" y="1235732"/>
                  </a:cubicBezTo>
                  <a:lnTo>
                    <a:pt x="5514655" y="1235732"/>
                  </a:lnTo>
                  <a:lnTo>
                    <a:pt x="5514655" y="1296692"/>
                  </a:lnTo>
                  <a:lnTo>
                    <a:pt x="6141008" y="1296692"/>
                  </a:lnTo>
                  <a:cubicBezTo>
                    <a:pt x="6289599" y="1296692"/>
                    <a:pt x="6410249" y="1176042"/>
                    <a:pt x="6410249" y="1027452"/>
                  </a:cubicBezTo>
                  <a:lnTo>
                    <a:pt x="6410249" y="689632"/>
                  </a:lnTo>
                  <a:lnTo>
                    <a:pt x="6348019" y="689632"/>
                  </a:lnTo>
                  <a:close/>
                  <a:moveTo>
                    <a:pt x="6251499" y="909342"/>
                  </a:moveTo>
                  <a:cubicBezTo>
                    <a:pt x="6251499" y="1036342"/>
                    <a:pt x="6148629" y="1139212"/>
                    <a:pt x="6021629" y="1139212"/>
                  </a:cubicBezTo>
                  <a:lnTo>
                    <a:pt x="5514655" y="1139212"/>
                  </a:lnTo>
                  <a:lnTo>
                    <a:pt x="5514655" y="1155722"/>
                  </a:lnTo>
                  <a:lnTo>
                    <a:pt x="6021629" y="1155722"/>
                  </a:lnTo>
                  <a:cubicBezTo>
                    <a:pt x="6157519" y="1155722"/>
                    <a:pt x="6268008" y="1045232"/>
                    <a:pt x="6268008" y="909342"/>
                  </a:cubicBezTo>
                  <a:lnTo>
                    <a:pt x="6268008" y="689632"/>
                  </a:lnTo>
                  <a:lnTo>
                    <a:pt x="6251499" y="689632"/>
                  </a:lnTo>
                  <a:lnTo>
                    <a:pt x="6251499" y="909342"/>
                  </a:lnTo>
                  <a:close/>
                  <a:moveTo>
                    <a:pt x="6348019" y="510108"/>
                  </a:moveTo>
                  <a:lnTo>
                    <a:pt x="6408979" y="510108"/>
                  </a:lnTo>
                  <a:lnTo>
                    <a:pt x="6408979" y="689632"/>
                  </a:lnTo>
                  <a:lnTo>
                    <a:pt x="6348019" y="689632"/>
                  </a:lnTo>
                  <a:lnTo>
                    <a:pt x="6348019" y="510108"/>
                  </a:lnTo>
                  <a:close/>
                  <a:moveTo>
                    <a:pt x="6251499" y="510108"/>
                  </a:moveTo>
                  <a:lnTo>
                    <a:pt x="6268008" y="510108"/>
                  </a:lnTo>
                  <a:lnTo>
                    <a:pt x="6268008" y="689632"/>
                  </a:lnTo>
                  <a:lnTo>
                    <a:pt x="6251499" y="689632"/>
                  </a:lnTo>
                  <a:lnTo>
                    <a:pt x="6251499" y="510108"/>
                  </a:lnTo>
                  <a:close/>
                  <a:moveTo>
                    <a:pt x="6141008" y="60960"/>
                  </a:moveTo>
                  <a:cubicBezTo>
                    <a:pt x="6255308" y="60960"/>
                    <a:pt x="6348019" y="153670"/>
                    <a:pt x="6348019" y="267970"/>
                  </a:cubicBezTo>
                  <a:lnTo>
                    <a:pt x="6348019" y="510108"/>
                  </a:lnTo>
                  <a:lnTo>
                    <a:pt x="6408979" y="510108"/>
                  </a:lnTo>
                  <a:lnTo>
                    <a:pt x="6408979" y="269240"/>
                  </a:lnTo>
                  <a:cubicBezTo>
                    <a:pt x="6408979" y="120650"/>
                    <a:pt x="6288329" y="0"/>
                    <a:pt x="6139738" y="0"/>
                  </a:cubicBezTo>
                  <a:lnTo>
                    <a:pt x="5512394" y="0"/>
                  </a:lnTo>
                  <a:lnTo>
                    <a:pt x="5512394" y="60960"/>
                  </a:lnTo>
                  <a:lnTo>
                    <a:pt x="6141008" y="60960"/>
                  </a:lnTo>
                  <a:close/>
                  <a:moveTo>
                    <a:pt x="6021629" y="142240"/>
                  </a:moveTo>
                  <a:lnTo>
                    <a:pt x="5514655" y="142240"/>
                  </a:lnTo>
                  <a:lnTo>
                    <a:pt x="5514655" y="158750"/>
                  </a:lnTo>
                  <a:lnTo>
                    <a:pt x="6021629" y="158750"/>
                  </a:lnTo>
                  <a:cubicBezTo>
                    <a:pt x="6148629" y="158750"/>
                    <a:pt x="6251499" y="261620"/>
                    <a:pt x="6251499" y="388620"/>
                  </a:cubicBezTo>
                  <a:lnTo>
                    <a:pt x="6251499" y="510146"/>
                  </a:lnTo>
                  <a:lnTo>
                    <a:pt x="6268008" y="510146"/>
                  </a:lnTo>
                  <a:lnTo>
                    <a:pt x="6268008" y="387350"/>
                  </a:lnTo>
                  <a:cubicBezTo>
                    <a:pt x="6268008" y="251460"/>
                    <a:pt x="6157519" y="142240"/>
                    <a:pt x="6021629" y="142240"/>
                  </a:cubicBezTo>
                  <a:close/>
                  <a:moveTo>
                    <a:pt x="664034" y="0"/>
                  </a:moveTo>
                  <a:lnTo>
                    <a:pt x="5514655" y="0"/>
                  </a:lnTo>
                  <a:lnTo>
                    <a:pt x="5514655" y="60960"/>
                  </a:lnTo>
                  <a:lnTo>
                    <a:pt x="664034" y="60960"/>
                  </a:lnTo>
                  <a:lnTo>
                    <a:pt x="664034" y="0"/>
                  </a:lnTo>
                  <a:close/>
                  <a:moveTo>
                    <a:pt x="664034" y="142240"/>
                  </a:moveTo>
                  <a:lnTo>
                    <a:pt x="5514655" y="142240"/>
                  </a:lnTo>
                  <a:lnTo>
                    <a:pt x="5514655" y="158750"/>
                  </a:lnTo>
                  <a:lnTo>
                    <a:pt x="664034" y="158750"/>
                  </a:lnTo>
                  <a:lnTo>
                    <a:pt x="664034"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34" name="CustomShape 18"/>
          <p:cNvSpPr/>
          <p:nvPr/>
        </p:nvSpPr>
        <p:spPr>
          <a:xfrm>
            <a:off x="528480" y="5516280"/>
            <a:ext cx="216864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SCHOOL CELEBRATIONS</a:t>
            </a:r>
            <a:endParaRPr lang="en-US" sz="14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1447920" y="304920"/>
            <a:ext cx="5486040" cy="1393560"/>
          </a:xfrm>
          <a:prstGeom prst="rect">
            <a:avLst/>
          </a:prstGeom>
          <a:noFill/>
          <a:ln w="19080">
            <a:solidFill>
              <a:srgbClr val="558ED5"/>
            </a:solidFill>
            <a:round/>
          </a:ln>
        </p:spPr>
        <p:txBody>
          <a:bodyPr anchor="ctr">
            <a:noAutofit/>
          </a:bodyPr>
          <a:lstStyle/>
          <a:p>
            <a:pPr algn="ctr">
              <a:lnSpc>
                <a:spcPct val="100000"/>
              </a:lnSpc>
            </a:pPr>
            <a:r>
              <a:rPr lang="en-US" sz="4400" b="0" strike="noStrike" spc="-1">
                <a:solidFill>
                  <a:srgbClr val="95B3D7"/>
                </a:solidFill>
                <a:latin typeface="comic"/>
              </a:rPr>
              <a:t>OUR PHILOSOPHY </a:t>
            </a:r>
            <a:endParaRPr lang="en-US" sz="4400" b="0" strike="noStrike" spc="-1">
              <a:solidFill>
                <a:srgbClr val="000000"/>
              </a:solidFill>
              <a:latin typeface="Calibri"/>
            </a:endParaRPr>
          </a:p>
        </p:txBody>
      </p:sp>
      <p:sp>
        <p:nvSpPr>
          <p:cNvPr id="101" name="TextShape 2"/>
          <p:cNvSpPr txBox="1"/>
          <p:nvPr/>
        </p:nvSpPr>
        <p:spPr>
          <a:xfrm>
            <a:off x="313057" y="1905120"/>
            <a:ext cx="6773183" cy="5159160"/>
          </a:xfrm>
          <a:prstGeom prst="rect">
            <a:avLst/>
          </a:prstGeom>
          <a:noFill/>
          <a:ln>
            <a:noFill/>
          </a:ln>
        </p:spPr>
        <p:txBody>
          <a:bodyPr lIns="91440" tIns="45720" rIns="91440" bIns="45720" anchor="t">
            <a:normAutofit/>
          </a:bodyPr>
          <a:lstStyle/>
          <a:p>
            <a:pPr marL="67945" indent="342900" algn="ctr">
              <a:lnSpc>
                <a:spcPct val="100000"/>
              </a:lnSpc>
            </a:pPr>
            <a:endParaRPr lang="en-US" sz="3600" b="0" strike="noStrike" spc="-1">
              <a:latin typeface="Arial"/>
            </a:endParaRPr>
          </a:p>
          <a:p>
            <a:pPr marL="67945" indent="342900" algn="ctr">
              <a:lnSpc>
                <a:spcPct val="100000"/>
              </a:lnSpc>
            </a:pPr>
            <a:r>
              <a:rPr lang="en-US" sz="1400" b="0" strike="noStrike" spc="-1">
                <a:solidFill>
                  <a:srgbClr val="000000"/>
                </a:solidFill>
                <a:latin typeface="Calibri"/>
                <a:ea typeface="Calibri"/>
              </a:rPr>
              <a:t>At Blue Dragon Academy, we believe each child has the potential to bring something unique and special into the world. By having a respectful and caring bond with both the student and the family, we can create a strong foundation for a wonderful early childhood experience for our students. Through active exploration of the world around them, play, interaction with others, memorable experiences, and hands-on learning activities, our students’ development and growth occur every second of every day. Our mission is to provide a safe, nurturing, exciting, and quality learning environment for all. Our love for children is why BDA and why we remain open to this day. Committed to the families we serve, we strive to give parents the feeling that their child is in the care of the most loving, knowledgeable, and thoughtful childcare providers each day. Children deserve to feel special, loved, adored, and cherished. They deserve to participate in experiences that will change their lives and BDA promises to provide the environment to make this come true!</a:t>
            </a:r>
            <a:endParaRPr lang="en-US" sz="1400" b="0" strike="noStrike" spc="-1">
              <a:latin typeface="Arial"/>
            </a:endParaRPr>
          </a:p>
          <a:p>
            <a:pPr marL="67945" indent="342900" algn="ctr">
              <a:lnSpc>
                <a:spcPct val="100000"/>
              </a:lnSpc>
            </a:pPr>
            <a:r>
              <a:rPr lang="en-US" sz="1400" b="0" strike="noStrike" spc="-1">
                <a:solidFill>
                  <a:srgbClr val="000000"/>
                </a:solidFill>
                <a:latin typeface="Calibri"/>
                <a:ea typeface="Times New Roman"/>
              </a:rPr>
              <a:t>We</a:t>
            </a:r>
            <a:r>
              <a:rPr lang="en-US" sz="1400" b="0" strike="noStrike" spc="18">
                <a:solidFill>
                  <a:srgbClr val="000000"/>
                </a:solidFill>
                <a:latin typeface="Calibri"/>
                <a:ea typeface="Times New Roman"/>
              </a:rPr>
              <a:t> </a:t>
            </a:r>
            <a:r>
              <a:rPr lang="en-US" sz="1400" b="0" strike="noStrike" spc="-1">
                <a:solidFill>
                  <a:srgbClr val="000000"/>
                </a:solidFill>
                <a:latin typeface="Calibri"/>
                <a:ea typeface="Times New Roman"/>
              </a:rPr>
              <a:t>believe</a:t>
            </a:r>
            <a:r>
              <a:rPr lang="en-US" sz="1400" b="0" strike="noStrike" spc="32">
                <a:solidFill>
                  <a:srgbClr val="000000"/>
                </a:solidFill>
                <a:latin typeface="Calibri"/>
                <a:ea typeface="Times New Roman"/>
              </a:rPr>
              <a:t> </a:t>
            </a:r>
            <a:r>
              <a:rPr lang="en-US" sz="1400" b="0" strike="noStrike" spc="-1">
                <a:solidFill>
                  <a:srgbClr val="000000"/>
                </a:solidFill>
                <a:latin typeface="Calibri"/>
                <a:ea typeface="Times New Roman"/>
              </a:rPr>
              <a:t>that</a:t>
            </a:r>
            <a:r>
              <a:rPr lang="en-US" sz="1400" b="0" strike="noStrike" spc="18">
                <a:solidFill>
                  <a:srgbClr val="000000"/>
                </a:solidFill>
                <a:latin typeface="Calibri"/>
                <a:ea typeface="Times New Roman"/>
              </a:rPr>
              <a:t> </a:t>
            </a:r>
            <a:r>
              <a:rPr lang="en-US" sz="1400" b="0" strike="noStrike" spc="-1">
                <a:solidFill>
                  <a:srgbClr val="000000"/>
                </a:solidFill>
                <a:latin typeface="Calibri"/>
                <a:ea typeface="Times New Roman"/>
              </a:rPr>
              <a:t>the</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fa</a:t>
            </a:r>
            <a:r>
              <a:rPr lang="en-US" sz="1400" b="0" strike="noStrike" spc="-7">
                <a:solidFill>
                  <a:srgbClr val="000000"/>
                </a:solidFill>
                <a:latin typeface="Calibri"/>
                <a:ea typeface="Times New Roman"/>
              </a:rPr>
              <a:t>m</a:t>
            </a:r>
            <a:r>
              <a:rPr lang="en-US" sz="1400" b="0" strike="noStrike" spc="-1">
                <a:solidFill>
                  <a:srgbClr val="000000"/>
                </a:solidFill>
                <a:latin typeface="Calibri"/>
                <a:ea typeface="Times New Roman"/>
              </a:rPr>
              <a:t>ily</a:t>
            </a:r>
            <a:r>
              <a:rPr lang="en-US" sz="1400" b="0" strike="noStrike" spc="32">
                <a:solidFill>
                  <a:srgbClr val="000000"/>
                </a:solidFill>
                <a:latin typeface="Calibri"/>
                <a:ea typeface="Times New Roman"/>
              </a:rPr>
              <a:t> </a:t>
            </a:r>
            <a:r>
              <a:rPr lang="en-US" sz="1400" b="0" strike="noStrike" spc="-7">
                <a:solidFill>
                  <a:srgbClr val="000000"/>
                </a:solidFill>
                <a:latin typeface="Calibri"/>
                <a:ea typeface="Times New Roman"/>
              </a:rPr>
              <a:t>i</a:t>
            </a:r>
            <a:r>
              <a:rPr lang="en-US" sz="1400" b="0" strike="noStrike" spc="-1">
                <a:solidFill>
                  <a:srgbClr val="000000"/>
                </a:solidFill>
                <a:latin typeface="Calibri"/>
                <a:ea typeface="Times New Roman"/>
              </a:rPr>
              <a:t>s</a:t>
            </a:r>
            <a:r>
              <a:rPr lang="en-US" sz="1400" b="0" strike="noStrike" spc="9">
                <a:solidFill>
                  <a:srgbClr val="000000"/>
                </a:solidFill>
                <a:latin typeface="Calibri"/>
                <a:ea typeface="Times New Roman"/>
              </a:rPr>
              <a:t> </a:t>
            </a:r>
            <a:r>
              <a:rPr lang="en-US" sz="1400" b="0" strike="noStrike" spc="-1">
                <a:solidFill>
                  <a:srgbClr val="000000"/>
                </a:solidFill>
                <a:latin typeface="Calibri"/>
                <a:ea typeface="Times New Roman"/>
              </a:rPr>
              <a:t>the</a:t>
            </a:r>
            <a:r>
              <a:rPr lang="en-US" sz="1400" b="0" strike="noStrike" spc="18">
                <a:solidFill>
                  <a:srgbClr val="000000"/>
                </a:solidFill>
                <a:latin typeface="Calibri"/>
                <a:ea typeface="Times New Roman"/>
              </a:rPr>
              <a:t> </a:t>
            </a:r>
            <a:r>
              <a:rPr lang="en-US" sz="1400" b="0" strike="noStrike" spc="-7">
                <a:solidFill>
                  <a:srgbClr val="000000"/>
                </a:solidFill>
                <a:latin typeface="Calibri"/>
                <a:ea typeface="Times New Roman"/>
              </a:rPr>
              <a:t>m</a:t>
            </a:r>
            <a:r>
              <a:rPr lang="en-US" sz="1400" b="0" strike="noStrike" spc="-1">
                <a:solidFill>
                  <a:srgbClr val="000000"/>
                </a:solidFill>
                <a:latin typeface="Calibri"/>
                <a:ea typeface="Times New Roman"/>
              </a:rPr>
              <a:t>ost</a:t>
            </a:r>
            <a:r>
              <a:rPr lang="en-US" sz="1400" b="0" strike="noStrike" spc="24">
                <a:solidFill>
                  <a:srgbClr val="000000"/>
                </a:solidFill>
                <a:latin typeface="Calibri"/>
                <a:ea typeface="Times New Roman"/>
              </a:rPr>
              <a:t> </a:t>
            </a:r>
            <a:r>
              <a:rPr lang="en-US" sz="1400" b="0" strike="noStrike" spc="4">
                <a:solidFill>
                  <a:srgbClr val="000000"/>
                </a:solidFill>
                <a:latin typeface="Calibri"/>
                <a:ea typeface="Times New Roman"/>
              </a:rPr>
              <a:t>i</a:t>
            </a:r>
            <a:r>
              <a:rPr lang="en-US" sz="1400" b="0" strike="noStrike" spc="-1">
                <a:solidFill>
                  <a:srgbClr val="000000"/>
                </a:solidFill>
                <a:latin typeface="Calibri"/>
                <a:ea typeface="Times New Roman"/>
              </a:rPr>
              <a:t>mpo</a:t>
            </a:r>
            <a:r>
              <a:rPr lang="en-US" sz="1400" b="0" strike="noStrike" spc="-7">
                <a:solidFill>
                  <a:srgbClr val="000000"/>
                </a:solidFill>
                <a:latin typeface="Calibri"/>
                <a:ea typeface="Times New Roman"/>
              </a:rPr>
              <a:t>r</a:t>
            </a:r>
            <a:r>
              <a:rPr lang="en-US" sz="1400" b="0" strike="noStrike" spc="-1">
                <a:solidFill>
                  <a:srgbClr val="000000"/>
                </a:solidFill>
                <a:latin typeface="Calibri"/>
                <a:ea typeface="Times New Roman"/>
              </a:rPr>
              <a:t>tant</a:t>
            </a:r>
            <a:r>
              <a:rPr lang="en-US" sz="1400" b="0" strike="noStrike" spc="38">
                <a:solidFill>
                  <a:srgbClr val="000000"/>
                </a:solidFill>
                <a:latin typeface="Calibri"/>
                <a:ea typeface="Times New Roman"/>
              </a:rPr>
              <a:t> </a:t>
            </a:r>
            <a:r>
              <a:rPr lang="en-US" sz="1400" b="0" strike="noStrike" spc="-1">
                <a:solidFill>
                  <a:srgbClr val="000000"/>
                </a:solidFill>
                <a:latin typeface="Calibri"/>
                <a:ea typeface="Times New Roman"/>
              </a:rPr>
              <a:t>part</a:t>
            </a:r>
            <a:r>
              <a:rPr lang="en-US" sz="1400" b="0" strike="noStrike" spc="18">
                <a:solidFill>
                  <a:srgbClr val="000000"/>
                </a:solidFill>
                <a:latin typeface="Calibri"/>
                <a:ea typeface="Times New Roman"/>
              </a:rPr>
              <a:t> </a:t>
            </a:r>
            <a:r>
              <a:rPr lang="en-US" sz="1400" b="0" strike="noStrike" spc="-1">
                <a:solidFill>
                  <a:srgbClr val="000000"/>
                </a:solidFill>
                <a:latin typeface="Calibri"/>
                <a:ea typeface="Times New Roman"/>
              </a:rPr>
              <a:t>of</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a</a:t>
            </a:r>
            <a:r>
              <a:rPr lang="en-US" sz="1400" b="0" strike="noStrike" spc="-92">
                <a:solidFill>
                  <a:srgbClr val="000000"/>
                </a:solidFill>
                <a:latin typeface="Calibri"/>
                <a:ea typeface="Times New Roman"/>
              </a:rPr>
              <a:t> </a:t>
            </a:r>
            <a:r>
              <a:rPr lang="en-US" sz="1400" b="0" strike="noStrike" spc="-1">
                <a:solidFill>
                  <a:srgbClr val="000000"/>
                </a:solidFill>
                <a:latin typeface="Calibri"/>
                <a:ea typeface="Times New Roman"/>
              </a:rPr>
              <a:t>child’s</a:t>
            </a:r>
            <a:r>
              <a:rPr lang="en-US" sz="1400" b="0" strike="noStrike" spc="29">
                <a:solidFill>
                  <a:srgbClr val="000000"/>
                </a:solidFill>
                <a:latin typeface="Calibri"/>
                <a:ea typeface="Times New Roman"/>
              </a:rPr>
              <a:t> </a:t>
            </a:r>
            <a:r>
              <a:rPr lang="en-US" sz="1400" b="0" strike="noStrike" spc="-1">
                <a:solidFill>
                  <a:srgbClr val="000000"/>
                </a:solidFill>
                <a:latin typeface="Calibri"/>
                <a:ea typeface="Times New Roman"/>
              </a:rPr>
              <a:t>lif</a:t>
            </a:r>
            <a:r>
              <a:rPr lang="en-US" sz="1400" b="0" strike="noStrike" spc="-7">
                <a:solidFill>
                  <a:srgbClr val="000000"/>
                </a:solidFill>
                <a:latin typeface="Calibri"/>
                <a:ea typeface="Times New Roman"/>
              </a:rPr>
              <a:t>e</a:t>
            </a:r>
            <a:r>
              <a:rPr lang="en-US" sz="1400" b="0" strike="noStrike" spc="-1">
                <a:solidFill>
                  <a:srgbClr val="000000"/>
                </a:solidFill>
                <a:latin typeface="Calibri"/>
                <a:ea typeface="Times New Roman"/>
              </a:rPr>
              <a:t>.</a:t>
            </a:r>
            <a:r>
              <a:rPr lang="en-US" sz="1400" b="0" strike="noStrike" spc="18">
                <a:solidFill>
                  <a:srgbClr val="000000"/>
                </a:solidFill>
                <a:latin typeface="Calibri"/>
                <a:ea typeface="Times New Roman"/>
              </a:rPr>
              <a:t> </a:t>
            </a:r>
            <a:r>
              <a:rPr lang="en-US" sz="1400" b="0" strike="noStrike" spc="-1">
                <a:solidFill>
                  <a:srgbClr val="000000"/>
                </a:solidFill>
                <a:latin typeface="Calibri"/>
                <a:ea typeface="Times New Roman"/>
              </a:rPr>
              <a:t>As</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partners</a:t>
            </a:r>
            <a:r>
              <a:rPr lang="en-US" sz="1400" b="0" strike="noStrike" spc="4">
                <a:solidFill>
                  <a:srgbClr val="000000"/>
                </a:solidFill>
                <a:latin typeface="Calibri"/>
                <a:ea typeface="Times New Roman"/>
              </a:rPr>
              <a:t> </a:t>
            </a:r>
            <a:r>
              <a:rPr lang="en-US" sz="1400" b="0" strike="noStrike" spc="-1">
                <a:solidFill>
                  <a:srgbClr val="000000"/>
                </a:solidFill>
                <a:latin typeface="Calibri"/>
                <a:ea typeface="Times New Roman"/>
              </a:rPr>
              <a:t>to parents</a:t>
            </a:r>
            <a:r>
              <a:rPr lang="en-US" sz="1400" b="0" strike="noStrike" spc="32">
                <a:solidFill>
                  <a:srgbClr val="000000"/>
                </a:solidFill>
                <a:latin typeface="Calibri"/>
                <a:ea typeface="Times New Roman"/>
              </a:rPr>
              <a:t> </a:t>
            </a:r>
            <a:r>
              <a:rPr lang="en-US" sz="1400" b="0" strike="noStrike" spc="-1">
                <a:solidFill>
                  <a:srgbClr val="000000"/>
                </a:solidFill>
                <a:latin typeface="Calibri"/>
                <a:ea typeface="Times New Roman"/>
              </a:rPr>
              <a:t>in</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their</a:t>
            </a:r>
            <a:r>
              <a:rPr lang="en-US" sz="1400" b="0" strike="noStrike" spc="24">
                <a:solidFill>
                  <a:srgbClr val="000000"/>
                </a:solidFill>
                <a:latin typeface="Calibri"/>
                <a:ea typeface="Times New Roman"/>
              </a:rPr>
              <a:t> </a:t>
            </a:r>
            <a:r>
              <a:rPr lang="en-US" sz="1400" b="0" strike="noStrike" spc="-1">
                <a:solidFill>
                  <a:srgbClr val="000000"/>
                </a:solidFill>
                <a:latin typeface="Calibri"/>
                <a:ea typeface="Times New Roman"/>
              </a:rPr>
              <a:t>child</a:t>
            </a:r>
            <a:r>
              <a:rPr lang="en-US" sz="1400" b="0" strike="noStrike" spc="4">
                <a:solidFill>
                  <a:srgbClr val="000000"/>
                </a:solidFill>
                <a:latin typeface="Calibri"/>
                <a:ea typeface="Times New Roman"/>
              </a:rPr>
              <a:t>’</a:t>
            </a:r>
            <a:r>
              <a:rPr lang="en-US" sz="1400" b="0" strike="noStrike" spc="-1">
                <a:solidFill>
                  <a:srgbClr val="000000"/>
                </a:solidFill>
                <a:latin typeface="Calibri"/>
                <a:ea typeface="Times New Roman"/>
              </a:rPr>
              <a:t>s</a:t>
            </a:r>
            <a:r>
              <a:rPr lang="en-US" sz="1400" b="0" strike="noStrike" spc="29">
                <a:solidFill>
                  <a:srgbClr val="000000"/>
                </a:solidFill>
                <a:latin typeface="Calibri"/>
                <a:ea typeface="Times New Roman"/>
              </a:rPr>
              <a:t> </a:t>
            </a:r>
            <a:r>
              <a:rPr lang="en-US" sz="1400" b="0" strike="noStrike" spc="-1">
                <a:solidFill>
                  <a:srgbClr val="000000"/>
                </a:solidFill>
                <a:latin typeface="Calibri"/>
                <a:ea typeface="Times New Roman"/>
              </a:rPr>
              <a:t>car</a:t>
            </a:r>
            <a:r>
              <a:rPr lang="en-US" sz="1400" b="0" strike="noStrike" spc="4">
                <a:solidFill>
                  <a:srgbClr val="000000"/>
                </a:solidFill>
                <a:latin typeface="Calibri"/>
                <a:ea typeface="Times New Roman"/>
              </a:rPr>
              <a:t>e</a:t>
            </a:r>
            <a:r>
              <a:rPr lang="en-US" sz="1400" b="0" strike="noStrike" spc="-1">
                <a:solidFill>
                  <a:srgbClr val="000000"/>
                </a:solidFill>
                <a:latin typeface="Calibri"/>
                <a:ea typeface="Times New Roman"/>
              </a:rPr>
              <a:t>,</a:t>
            </a:r>
            <a:r>
              <a:rPr lang="en-US" sz="1400" b="0" strike="noStrike" spc="24">
                <a:solidFill>
                  <a:srgbClr val="000000"/>
                </a:solidFill>
                <a:latin typeface="Calibri"/>
                <a:ea typeface="Times New Roman"/>
              </a:rPr>
              <a:t> </a:t>
            </a:r>
            <a:r>
              <a:rPr lang="en-US" sz="1400" b="0" strike="noStrike" spc="-1">
                <a:solidFill>
                  <a:srgbClr val="000000"/>
                </a:solidFill>
                <a:latin typeface="Calibri"/>
                <a:ea typeface="Times New Roman"/>
              </a:rPr>
              <a:t>we</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reali</a:t>
            </a:r>
            <a:r>
              <a:rPr lang="en-US" sz="1400" b="0" strike="noStrike" spc="4">
                <a:solidFill>
                  <a:srgbClr val="000000"/>
                </a:solidFill>
                <a:latin typeface="Calibri"/>
                <a:ea typeface="Times New Roman"/>
              </a:rPr>
              <a:t>z</a:t>
            </a:r>
            <a:r>
              <a:rPr lang="en-US" sz="1400" b="0" strike="noStrike" spc="-1">
                <a:solidFill>
                  <a:srgbClr val="000000"/>
                </a:solidFill>
                <a:latin typeface="Calibri"/>
                <a:ea typeface="Times New Roman"/>
              </a:rPr>
              <a:t>e</a:t>
            </a:r>
            <a:r>
              <a:rPr lang="en-US" sz="1400" b="0" strike="noStrike" spc="29">
                <a:solidFill>
                  <a:srgbClr val="000000"/>
                </a:solidFill>
                <a:latin typeface="Calibri"/>
                <a:ea typeface="Times New Roman"/>
              </a:rPr>
              <a:t> </a:t>
            </a:r>
            <a:r>
              <a:rPr lang="en-US" sz="1400" b="0" strike="noStrike" spc="-1">
                <a:solidFill>
                  <a:srgbClr val="000000"/>
                </a:solidFill>
                <a:latin typeface="Calibri"/>
                <a:ea typeface="Times New Roman"/>
              </a:rPr>
              <a:t>the</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importance</a:t>
            </a:r>
            <a:r>
              <a:rPr lang="en-US" sz="1400" b="0" strike="noStrike" spc="49">
                <a:solidFill>
                  <a:srgbClr val="000000"/>
                </a:solidFill>
                <a:latin typeface="Calibri"/>
                <a:ea typeface="Times New Roman"/>
              </a:rPr>
              <a:t> </a:t>
            </a:r>
            <a:r>
              <a:rPr lang="en-US" sz="1400" b="0" strike="noStrike" spc="-1">
                <a:solidFill>
                  <a:srgbClr val="000000"/>
                </a:solidFill>
                <a:latin typeface="Calibri"/>
                <a:ea typeface="Times New Roman"/>
              </a:rPr>
              <a:t>of</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prov</a:t>
            </a:r>
            <a:r>
              <a:rPr lang="en-US" sz="1400" b="0" strike="noStrike" spc="-7">
                <a:solidFill>
                  <a:srgbClr val="000000"/>
                </a:solidFill>
                <a:latin typeface="Calibri"/>
                <a:ea typeface="Times New Roman"/>
              </a:rPr>
              <a:t>i</a:t>
            </a:r>
            <a:r>
              <a:rPr lang="en-US" sz="1400" b="0" strike="noStrike" spc="-1">
                <a:solidFill>
                  <a:srgbClr val="000000"/>
                </a:solidFill>
                <a:latin typeface="Calibri"/>
                <a:ea typeface="Times New Roman"/>
              </a:rPr>
              <a:t>ding</a:t>
            </a:r>
            <a:r>
              <a:rPr lang="en-US" sz="1400" b="0" strike="noStrike" spc="38">
                <a:solidFill>
                  <a:srgbClr val="000000"/>
                </a:solidFill>
                <a:latin typeface="Calibri"/>
                <a:ea typeface="Times New Roman"/>
              </a:rPr>
              <a:t> </a:t>
            </a:r>
            <a:r>
              <a:rPr lang="en-US" sz="1400" b="0" strike="noStrike" spc="-1">
                <a:solidFill>
                  <a:srgbClr val="000000"/>
                </a:solidFill>
                <a:latin typeface="Calibri"/>
                <a:ea typeface="Times New Roman"/>
              </a:rPr>
              <a:t>an</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at</a:t>
            </a:r>
            <a:r>
              <a:rPr lang="en-US" sz="1400" b="0" strike="noStrike" spc="-7">
                <a:solidFill>
                  <a:srgbClr val="000000"/>
                </a:solidFill>
                <a:latin typeface="Calibri"/>
                <a:ea typeface="Times New Roman"/>
              </a:rPr>
              <a:t>m</a:t>
            </a:r>
            <a:r>
              <a:rPr lang="en-US" sz="1400" b="0" strike="noStrike" spc="-1">
                <a:solidFill>
                  <a:srgbClr val="000000"/>
                </a:solidFill>
                <a:latin typeface="Calibri"/>
                <a:ea typeface="Times New Roman"/>
              </a:rPr>
              <a:t>osp</a:t>
            </a:r>
            <a:r>
              <a:rPr lang="en-US" sz="1400" b="0" strike="noStrike" spc="4">
                <a:solidFill>
                  <a:srgbClr val="000000"/>
                </a:solidFill>
                <a:latin typeface="Calibri"/>
                <a:ea typeface="Times New Roman"/>
              </a:rPr>
              <a:t>h</a:t>
            </a:r>
            <a:r>
              <a:rPr lang="en-US" sz="1400" b="0" strike="noStrike" spc="-1">
                <a:solidFill>
                  <a:srgbClr val="000000"/>
                </a:solidFill>
                <a:latin typeface="Calibri"/>
                <a:ea typeface="Times New Roman"/>
              </a:rPr>
              <a:t>ere</a:t>
            </a:r>
            <a:r>
              <a:rPr lang="en-US" sz="1400" b="0" strike="noStrike" spc="49">
                <a:solidFill>
                  <a:srgbClr val="000000"/>
                </a:solidFill>
                <a:latin typeface="Calibri"/>
                <a:ea typeface="Times New Roman"/>
              </a:rPr>
              <a:t> </a:t>
            </a:r>
            <a:r>
              <a:rPr lang="en-US" sz="1400" b="0" strike="noStrike" spc="-1">
                <a:solidFill>
                  <a:srgbClr val="000000"/>
                </a:solidFill>
                <a:latin typeface="Calibri"/>
                <a:ea typeface="Times New Roman"/>
              </a:rPr>
              <a:t>of</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open</a:t>
            </a:r>
            <a:r>
              <a:rPr lang="en-US" sz="1400" b="0" strike="noStrike" spc="24">
                <a:solidFill>
                  <a:srgbClr val="000000"/>
                </a:solidFill>
                <a:latin typeface="Calibri"/>
                <a:ea typeface="Times New Roman"/>
              </a:rPr>
              <a:t> </a:t>
            </a:r>
            <a:r>
              <a:rPr lang="en-US" sz="1400" b="0" strike="noStrike" spc="-1">
                <a:solidFill>
                  <a:srgbClr val="000000"/>
                </a:solidFill>
                <a:latin typeface="Calibri"/>
                <a:ea typeface="Times New Roman"/>
              </a:rPr>
              <a:t>and honest</a:t>
            </a:r>
            <a:r>
              <a:rPr lang="en-US" sz="1400" b="0" strike="noStrike" spc="29">
                <a:solidFill>
                  <a:srgbClr val="000000"/>
                </a:solidFill>
                <a:latin typeface="Calibri"/>
                <a:ea typeface="Times New Roman"/>
              </a:rPr>
              <a:t> </a:t>
            </a:r>
            <a:r>
              <a:rPr lang="en-US" sz="1400" b="0" strike="noStrike" spc="-1">
                <a:solidFill>
                  <a:srgbClr val="000000"/>
                </a:solidFill>
                <a:latin typeface="Calibri"/>
                <a:ea typeface="Times New Roman"/>
              </a:rPr>
              <a:t>communication,</a:t>
            </a:r>
            <a:r>
              <a:rPr lang="en-US" sz="1400" b="0" strike="noStrike" spc="63">
                <a:solidFill>
                  <a:srgbClr val="000000"/>
                </a:solidFill>
                <a:latin typeface="Calibri"/>
                <a:ea typeface="Times New Roman"/>
              </a:rPr>
              <a:t> </a:t>
            </a:r>
            <a:r>
              <a:rPr lang="en-US" sz="1400" b="0" strike="noStrike" spc="-7">
                <a:solidFill>
                  <a:srgbClr val="000000"/>
                </a:solidFill>
                <a:latin typeface="Calibri"/>
                <a:ea typeface="Times New Roman"/>
              </a:rPr>
              <a:t>i</a:t>
            </a:r>
            <a:r>
              <a:rPr lang="en-US" sz="1400" b="0" strike="noStrike" spc="-1">
                <a:solidFill>
                  <a:srgbClr val="000000"/>
                </a:solidFill>
                <a:latin typeface="Calibri"/>
                <a:ea typeface="Times New Roman"/>
              </a:rPr>
              <a:t>nformation,</a:t>
            </a:r>
            <a:r>
              <a:rPr lang="en-US" sz="1400" b="0" strike="noStrike" spc="49">
                <a:solidFill>
                  <a:srgbClr val="000000"/>
                </a:solidFill>
                <a:latin typeface="Calibri"/>
                <a:ea typeface="Times New Roman"/>
              </a:rPr>
              <a:t> </a:t>
            </a:r>
            <a:r>
              <a:rPr lang="en-US" sz="1400" b="0" strike="noStrike" spc="-1">
                <a:solidFill>
                  <a:srgbClr val="000000"/>
                </a:solidFill>
                <a:latin typeface="Calibri"/>
                <a:ea typeface="Times New Roman"/>
              </a:rPr>
              <a:t>cooperation,</a:t>
            </a:r>
            <a:r>
              <a:rPr lang="en-US" sz="1400" b="0" strike="noStrike" spc="49">
                <a:solidFill>
                  <a:srgbClr val="000000"/>
                </a:solidFill>
                <a:latin typeface="Calibri"/>
                <a:ea typeface="Times New Roman"/>
              </a:rPr>
              <a:t> </a:t>
            </a:r>
            <a:r>
              <a:rPr lang="en-US" sz="1400" b="0" strike="noStrike" spc="-1">
                <a:solidFill>
                  <a:srgbClr val="000000"/>
                </a:solidFill>
                <a:latin typeface="Calibri"/>
                <a:ea typeface="Times New Roman"/>
              </a:rPr>
              <a:t>and</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support.</a:t>
            </a:r>
            <a:r>
              <a:rPr lang="en-US" sz="1400" b="0" strike="noStrike" spc="32">
                <a:solidFill>
                  <a:srgbClr val="000000"/>
                </a:solidFill>
                <a:latin typeface="Calibri"/>
                <a:ea typeface="Times New Roman"/>
              </a:rPr>
              <a:t> </a:t>
            </a:r>
            <a:r>
              <a:rPr lang="en-US" sz="1400" b="0" strike="noStrike" spc="-1">
                <a:solidFill>
                  <a:srgbClr val="000000"/>
                </a:solidFill>
                <a:latin typeface="Calibri"/>
                <a:ea typeface="Times New Roman"/>
              </a:rPr>
              <a:t>We</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will</a:t>
            </a:r>
            <a:r>
              <a:rPr lang="en-US" sz="1400" b="0" strike="noStrike" spc="18">
                <a:solidFill>
                  <a:srgbClr val="000000"/>
                </a:solidFill>
                <a:latin typeface="Calibri"/>
                <a:ea typeface="Times New Roman"/>
              </a:rPr>
              <a:t> </a:t>
            </a:r>
            <a:r>
              <a:rPr lang="en-US" sz="1400" b="0" strike="noStrike" spc="-1">
                <a:solidFill>
                  <a:srgbClr val="000000"/>
                </a:solidFill>
                <a:latin typeface="Calibri"/>
                <a:ea typeface="Times New Roman"/>
              </a:rPr>
              <a:t>serve</a:t>
            </a:r>
            <a:r>
              <a:rPr lang="en-US" sz="1400" b="0" strike="noStrike" spc="24">
                <a:solidFill>
                  <a:srgbClr val="000000"/>
                </a:solidFill>
                <a:latin typeface="Calibri"/>
                <a:ea typeface="Times New Roman"/>
              </a:rPr>
              <a:t> </a:t>
            </a:r>
            <a:r>
              <a:rPr lang="en-US" sz="1400" b="0" strike="noStrike" spc="-1">
                <a:solidFill>
                  <a:srgbClr val="000000"/>
                </a:solidFill>
                <a:latin typeface="Calibri"/>
                <a:ea typeface="Times New Roman"/>
              </a:rPr>
              <a:t>as</a:t>
            </a:r>
            <a:r>
              <a:rPr lang="en-US" sz="1400" b="0" strike="noStrike" spc="18">
                <a:solidFill>
                  <a:srgbClr val="000000"/>
                </a:solidFill>
                <a:latin typeface="Calibri"/>
                <a:ea typeface="Times New Roman"/>
              </a:rPr>
              <a:t> </a:t>
            </a:r>
            <a:r>
              <a:rPr lang="en-US" sz="1400" b="0" strike="noStrike" spc="-1">
                <a:solidFill>
                  <a:srgbClr val="000000"/>
                </a:solidFill>
                <a:latin typeface="Calibri"/>
                <a:ea typeface="Times New Roman"/>
              </a:rPr>
              <a:t>a</a:t>
            </a:r>
            <a:r>
              <a:rPr lang="en-US" sz="1400" b="0" strike="noStrike" spc="-92">
                <a:solidFill>
                  <a:srgbClr val="000000"/>
                </a:solidFill>
                <a:latin typeface="Calibri"/>
                <a:ea typeface="Times New Roman"/>
              </a:rPr>
              <a:t> </a:t>
            </a:r>
            <a:r>
              <a:rPr lang="en-US" sz="1400" b="0" strike="noStrike" spc="-1">
                <a:solidFill>
                  <a:srgbClr val="000000"/>
                </a:solidFill>
                <a:latin typeface="Calibri"/>
                <a:ea typeface="Times New Roman"/>
              </a:rPr>
              <a:t>resource</a:t>
            </a:r>
            <a:r>
              <a:rPr lang="en-US" sz="1400" b="0" strike="noStrike" spc="4">
                <a:solidFill>
                  <a:srgbClr val="000000"/>
                </a:solidFill>
                <a:latin typeface="Calibri"/>
                <a:ea typeface="Times New Roman"/>
              </a:rPr>
              <a:t> </a:t>
            </a:r>
            <a:r>
              <a:rPr lang="en-US" sz="1400" b="0" strike="noStrike" spc="-1">
                <a:solidFill>
                  <a:srgbClr val="000000"/>
                </a:solidFill>
                <a:latin typeface="Calibri"/>
                <a:ea typeface="Times New Roman"/>
              </a:rPr>
              <a:t>to fa</a:t>
            </a:r>
            <a:r>
              <a:rPr lang="en-US" sz="1400" b="0" strike="noStrike" spc="-7">
                <a:solidFill>
                  <a:srgbClr val="000000"/>
                </a:solidFill>
                <a:latin typeface="Calibri"/>
                <a:ea typeface="Times New Roman"/>
              </a:rPr>
              <a:t>m</a:t>
            </a:r>
            <a:r>
              <a:rPr lang="en-US" sz="1400" b="0" strike="noStrike" spc="-1">
                <a:solidFill>
                  <a:srgbClr val="000000"/>
                </a:solidFill>
                <a:latin typeface="Calibri"/>
                <a:ea typeface="Times New Roman"/>
              </a:rPr>
              <a:t>ilies</a:t>
            </a:r>
            <a:r>
              <a:rPr lang="en-US" sz="1400" b="0" strike="noStrike" spc="32">
                <a:solidFill>
                  <a:srgbClr val="000000"/>
                </a:solidFill>
                <a:latin typeface="Calibri"/>
                <a:ea typeface="Times New Roman"/>
              </a:rPr>
              <a:t> </a:t>
            </a:r>
            <a:r>
              <a:rPr lang="en-US" sz="1400" b="0" strike="noStrike" spc="-1">
                <a:solidFill>
                  <a:srgbClr val="000000"/>
                </a:solidFill>
                <a:latin typeface="Calibri"/>
                <a:ea typeface="Times New Roman"/>
              </a:rPr>
              <a:t>as</a:t>
            </a:r>
            <a:r>
              <a:rPr lang="en-US" sz="1400" b="0" strike="noStrike" spc="12">
                <a:solidFill>
                  <a:srgbClr val="000000"/>
                </a:solidFill>
                <a:latin typeface="Calibri"/>
                <a:ea typeface="Times New Roman"/>
              </a:rPr>
              <a:t> </a:t>
            </a:r>
            <a:r>
              <a:rPr lang="en-US" sz="1400" b="0" strike="noStrike" spc="-1">
                <a:solidFill>
                  <a:srgbClr val="000000"/>
                </a:solidFill>
                <a:latin typeface="Calibri"/>
                <a:ea typeface="Times New Roman"/>
              </a:rPr>
              <a:t>t</a:t>
            </a:r>
            <a:r>
              <a:rPr lang="en-US" sz="1400" b="0" strike="noStrike" spc="4">
                <a:solidFill>
                  <a:srgbClr val="000000"/>
                </a:solidFill>
                <a:latin typeface="Calibri"/>
                <a:ea typeface="Times New Roman"/>
              </a:rPr>
              <a:t>h</a:t>
            </a:r>
            <a:r>
              <a:rPr lang="en-US" sz="1400" b="0" strike="noStrike" spc="-1">
                <a:solidFill>
                  <a:srgbClr val="000000"/>
                </a:solidFill>
                <a:latin typeface="Calibri"/>
                <a:ea typeface="Times New Roman"/>
              </a:rPr>
              <a:t>e</a:t>
            </a:r>
            <a:r>
              <a:rPr lang="en-US" sz="1400" b="0" strike="noStrike" spc="18">
                <a:solidFill>
                  <a:srgbClr val="000000"/>
                </a:solidFill>
                <a:latin typeface="Calibri"/>
                <a:ea typeface="Times New Roman"/>
              </a:rPr>
              <a:t> </a:t>
            </a:r>
            <a:r>
              <a:rPr lang="en-US" sz="1400" b="0" strike="noStrike" spc="-1">
                <a:solidFill>
                  <a:srgbClr val="000000"/>
                </a:solidFill>
                <a:latin typeface="Calibri"/>
                <a:ea typeface="Times New Roman"/>
              </a:rPr>
              <a:t>children</a:t>
            </a:r>
            <a:r>
              <a:rPr lang="en-US" sz="1400" b="0" strike="noStrike" spc="32">
                <a:solidFill>
                  <a:srgbClr val="000000"/>
                </a:solidFill>
                <a:latin typeface="Calibri"/>
                <a:ea typeface="Times New Roman"/>
              </a:rPr>
              <a:t> </a:t>
            </a:r>
            <a:r>
              <a:rPr lang="en-US" sz="1400" b="0" strike="noStrike" spc="-1">
                <a:solidFill>
                  <a:srgbClr val="000000"/>
                </a:solidFill>
                <a:latin typeface="Calibri"/>
                <a:ea typeface="Times New Roman"/>
              </a:rPr>
              <a:t>grow</a:t>
            </a:r>
            <a:r>
              <a:rPr lang="en-US" sz="1400" b="0" strike="noStrike" spc="24">
                <a:solidFill>
                  <a:srgbClr val="000000"/>
                </a:solidFill>
                <a:latin typeface="Calibri"/>
                <a:ea typeface="Times New Roman"/>
              </a:rPr>
              <a:t> </a:t>
            </a:r>
            <a:r>
              <a:rPr lang="en-US" sz="1400" b="0" strike="noStrike" spc="-1">
                <a:solidFill>
                  <a:srgbClr val="000000"/>
                </a:solidFill>
                <a:latin typeface="Calibri"/>
                <a:ea typeface="Times New Roman"/>
              </a:rPr>
              <a:t>into</a:t>
            </a:r>
            <a:r>
              <a:rPr lang="en-US" sz="1400" b="0" strike="noStrike" spc="18">
                <a:solidFill>
                  <a:srgbClr val="000000"/>
                </a:solidFill>
                <a:latin typeface="Calibri"/>
                <a:ea typeface="Times New Roman"/>
              </a:rPr>
              <a:t> </a:t>
            </a:r>
            <a:r>
              <a:rPr lang="en-US" sz="1400" b="0" strike="noStrike" spc="-1">
                <a:solidFill>
                  <a:srgbClr val="000000"/>
                </a:solidFill>
                <a:latin typeface="Calibri"/>
                <a:ea typeface="Times New Roman"/>
              </a:rPr>
              <a:t>self-sufficient,</a:t>
            </a:r>
            <a:r>
              <a:rPr lang="en-US" sz="1400" b="0" strike="noStrike" spc="58">
                <a:solidFill>
                  <a:srgbClr val="000000"/>
                </a:solidFill>
                <a:latin typeface="Calibri"/>
                <a:ea typeface="Times New Roman"/>
              </a:rPr>
              <a:t> </a:t>
            </a:r>
            <a:r>
              <a:rPr lang="en-US" sz="1400" b="0" strike="noStrike" spc="-1">
                <a:solidFill>
                  <a:srgbClr val="000000"/>
                </a:solidFill>
                <a:latin typeface="Calibri"/>
                <a:ea typeface="Times New Roman"/>
              </a:rPr>
              <a:t>dependable,</a:t>
            </a:r>
            <a:r>
              <a:rPr lang="en-US" sz="1400" b="0" strike="noStrike" spc="49">
                <a:solidFill>
                  <a:srgbClr val="000000"/>
                </a:solidFill>
                <a:latin typeface="Calibri"/>
                <a:ea typeface="Times New Roman"/>
              </a:rPr>
              <a:t> </a:t>
            </a:r>
            <a:r>
              <a:rPr lang="en-US" sz="1400" b="0" strike="noStrike" spc="-1">
                <a:solidFill>
                  <a:srgbClr val="000000"/>
                </a:solidFill>
                <a:latin typeface="Calibri"/>
                <a:ea typeface="Times New Roman"/>
              </a:rPr>
              <a:t>and</a:t>
            </a:r>
            <a:r>
              <a:rPr lang="en-US" sz="1400" b="0" strike="noStrike" spc="18">
                <a:solidFill>
                  <a:srgbClr val="000000"/>
                </a:solidFill>
                <a:latin typeface="Calibri"/>
                <a:ea typeface="Times New Roman"/>
              </a:rPr>
              <a:t> </a:t>
            </a:r>
            <a:r>
              <a:rPr lang="en-US" sz="1400" b="0" strike="noStrike" spc="-7">
                <a:solidFill>
                  <a:srgbClr val="000000"/>
                </a:solidFill>
                <a:latin typeface="Calibri"/>
                <a:ea typeface="Times New Roman"/>
              </a:rPr>
              <a:t>c</a:t>
            </a:r>
            <a:r>
              <a:rPr lang="en-US" sz="1400" b="0" strike="noStrike" spc="-1">
                <a:solidFill>
                  <a:srgbClr val="000000"/>
                </a:solidFill>
                <a:latin typeface="Calibri"/>
                <a:ea typeface="Times New Roman"/>
              </a:rPr>
              <a:t>o</a:t>
            </a:r>
            <a:r>
              <a:rPr lang="en-US" sz="1400" b="0" strike="noStrike" spc="-7">
                <a:solidFill>
                  <a:srgbClr val="000000"/>
                </a:solidFill>
                <a:latin typeface="Calibri"/>
                <a:ea typeface="Times New Roman"/>
              </a:rPr>
              <a:t>m</a:t>
            </a:r>
            <a:r>
              <a:rPr lang="en-US" sz="1400" b="0" strike="noStrike" spc="-1">
                <a:solidFill>
                  <a:srgbClr val="000000"/>
                </a:solidFill>
                <a:latin typeface="Calibri"/>
                <a:ea typeface="Times New Roman"/>
              </a:rPr>
              <a:t>pe</a:t>
            </a:r>
            <a:r>
              <a:rPr lang="en-US" sz="1400" b="0" strike="noStrike" spc="4">
                <a:solidFill>
                  <a:srgbClr val="000000"/>
                </a:solidFill>
                <a:latin typeface="Calibri"/>
                <a:ea typeface="Times New Roman"/>
              </a:rPr>
              <a:t>t</a:t>
            </a:r>
            <a:r>
              <a:rPr lang="en-US" sz="1400" b="0" strike="noStrike" spc="-1">
                <a:solidFill>
                  <a:srgbClr val="000000"/>
                </a:solidFill>
                <a:latin typeface="Calibri"/>
                <a:ea typeface="Times New Roman"/>
              </a:rPr>
              <a:t>ent</a:t>
            </a:r>
            <a:r>
              <a:rPr lang="en-US" sz="1400" b="0" strike="noStrike" spc="43">
                <a:solidFill>
                  <a:srgbClr val="000000"/>
                </a:solidFill>
                <a:latin typeface="Calibri"/>
                <a:ea typeface="Times New Roman"/>
              </a:rPr>
              <a:t> </a:t>
            </a:r>
            <a:r>
              <a:rPr lang="en-US" sz="1400" b="0" strike="noStrike" spc="-1">
                <a:solidFill>
                  <a:srgbClr val="000000"/>
                </a:solidFill>
                <a:latin typeface="Calibri"/>
                <a:ea typeface="Times New Roman"/>
              </a:rPr>
              <a:t>adults.</a:t>
            </a:r>
            <a:endParaRPr lang="en-US" sz="1400" b="0" strike="noStrike" spc="-1">
              <a:latin typeface="Arial"/>
            </a:endParaRPr>
          </a:p>
          <a:p>
            <a:pPr algn="ctr">
              <a:lnSpc>
                <a:spcPct val="100000"/>
              </a:lnSpc>
              <a:spcBef>
                <a:spcPts val="641"/>
              </a:spcBef>
            </a:pPr>
            <a:endParaRPr lang="en-US" sz="1400" b="0" strike="noStrike" spc="-1">
              <a:latin typeface="Arial"/>
            </a:endParaRPr>
          </a:p>
        </p:txBody>
      </p:sp>
      <p:pic>
        <p:nvPicPr>
          <p:cNvPr id="102" name="Picture 4"/>
          <p:cNvPicPr/>
          <p:nvPr/>
        </p:nvPicPr>
        <p:blipFill>
          <a:blip r:embed="rId2"/>
          <a:stretch/>
        </p:blipFill>
        <p:spPr>
          <a:xfrm>
            <a:off x="76320" y="6477120"/>
            <a:ext cx="7619760" cy="2323800"/>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5" name="Group 1"/>
          <p:cNvGrpSpPr/>
          <p:nvPr/>
        </p:nvGrpSpPr>
        <p:grpSpPr>
          <a:xfrm>
            <a:off x="0" y="15013"/>
            <a:ext cx="7772040" cy="10058040"/>
            <a:chOff x="0" y="0"/>
            <a:chExt cx="7772040" cy="10058040"/>
          </a:xfrm>
        </p:grpSpPr>
        <p:sp>
          <p:nvSpPr>
            <p:cNvPr id="436"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37" name="Group 3"/>
          <p:cNvGrpSpPr/>
          <p:nvPr/>
        </p:nvGrpSpPr>
        <p:grpSpPr>
          <a:xfrm>
            <a:off x="606960" y="1333080"/>
            <a:ext cx="2216160" cy="481680"/>
            <a:chOff x="606960" y="1333080"/>
            <a:chExt cx="2216160" cy="481680"/>
          </a:xfrm>
        </p:grpSpPr>
        <p:sp>
          <p:nvSpPr>
            <p:cNvPr id="438" name="CustomShape 4"/>
            <p:cNvSpPr/>
            <p:nvPr/>
          </p:nvSpPr>
          <p:spPr>
            <a:xfrm>
              <a:off x="606960" y="1333080"/>
              <a:ext cx="2216160" cy="481680"/>
            </a:xfrm>
            <a:custGeom>
              <a:avLst/>
              <a:gdLst/>
              <a:ahLst/>
              <a:cxnLst/>
              <a:rect l="l" t="t" r="r" b="b"/>
              <a:pathLst>
                <a:path w="5970224" h="1297962">
                  <a:moveTo>
                    <a:pt x="60960" y="269240"/>
                  </a:moveTo>
                  <a:cubicBezTo>
                    <a:pt x="60960" y="154940"/>
                    <a:pt x="153670" y="62230"/>
                    <a:pt x="267970" y="62230"/>
                  </a:cubicBezTo>
                  <a:lnTo>
                    <a:pt x="651383" y="62230"/>
                  </a:lnTo>
                  <a:lnTo>
                    <a:pt x="65138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51383" y="157480"/>
                  </a:lnTo>
                  <a:lnTo>
                    <a:pt x="65138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53461" y="1297962"/>
                  </a:lnTo>
                  <a:lnTo>
                    <a:pt x="65346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51383" y="1155722"/>
                  </a:lnTo>
                  <a:lnTo>
                    <a:pt x="651383" y="1139212"/>
                  </a:lnTo>
                  <a:lnTo>
                    <a:pt x="387350" y="1139212"/>
                  </a:lnTo>
                  <a:close/>
                  <a:moveTo>
                    <a:pt x="651383" y="1235732"/>
                  </a:moveTo>
                  <a:lnTo>
                    <a:pt x="5108732" y="1235732"/>
                  </a:lnTo>
                  <a:lnTo>
                    <a:pt x="5108732" y="1296691"/>
                  </a:lnTo>
                  <a:lnTo>
                    <a:pt x="651383" y="1296691"/>
                  </a:lnTo>
                  <a:lnTo>
                    <a:pt x="651383" y="1235732"/>
                  </a:lnTo>
                  <a:close/>
                  <a:moveTo>
                    <a:pt x="651383" y="1139211"/>
                  </a:moveTo>
                  <a:lnTo>
                    <a:pt x="5108732" y="1139211"/>
                  </a:lnTo>
                  <a:lnTo>
                    <a:pt x="5108732" y="1155722"/>
                  </a:lnTo>
                  <a:lnTo>
                    <a:pt x="651383" y="1155722"/>
                  </a:lnTo>
                  <a:lnTo>
                    <a:pt x="651383" y="1139211"/>
                  </a:lnTo>
                  <a:close/>
                  <a:moveTo>
                    <a:pt x="5907994" y="689632"/>
                  </a:moveTo>
                  <a:lnTo>
                    <a:pt x="5907994" y="1028722"/>
                  </a:lnTo>
                  <a:cubicBezTo>
                    <a:pt x="5907994" y="1143022"/>
                    <a:pt x="5815283" y="1235732"/>
                    <a:pt x="5700983" y="1235732"/>
                  </a:cubicBezTo>
                  <a:lnTo>
                    <a:pt x="5108732" y="1235732"/>
                  </a:lnTo>
                  <a:lnTo>
                    <a:pt x="5108732" y="1296692"/>
                  </a:lnTo>
                  <a:lnTo>
                    <a:pt x="5700983" y="1296692"/>
                  </a:lnTo>
                  <a:cubicBezTo>
                    <a:pt x="5849574" y="1296692"/>
                    <a:pt x="5970224" y="1176042"/>
                    <a:pt x="5970224" y="1027452"/>
                  </a:cubicBezTo>
                  <a:lnTo>
                    <a:pt x="5970224" y="689632"/>
                  </a:lnTo>
                  <a:lnTo>
                    <a:pt x="5907994" y="689632"/>
                  </a:lnTo>
                  <a:close/>
                  <a:moveTo>
                    <a:pt x="5811474" y="909342"/>
                  </a:moveTo>
                  <a:cubicBezTo>
                    <a:pt x="5811474" y="1036342"/>
                    <a:pt x="5708603" y="1139212"/>
                    <a:pt x="5581603" y="1139212"/>
                  </a:cubicBezTo>
                  <a:lnTo>
                    <a:pt x="5108732" y="1139212"/>
                  </a:lnTo>
                  <a:lnTo>
                    <a:pt x="5108732" y="1155722"/>
                  </a:lnTo>
                  <a:lnTo>
                    <a:pt x="5581603" y="1155722"/>
                  </a:lnTo>
                  <a:cubicBezTo>
                    <a:pt x="5717494" y="1155722"/>
                    <a:pt x="5827983" y="1045232"/>
                    <a:pt x="5827983" y="909342"/>
                  </a:cubicBezTo>
                  <a:lnTo>
                    <a:pt x="5827983" y="689632"/>
                  </a:lnTo>
                  <a:lnTo>
                    <a:pt x="5811474" y="689632"/>
                  </a:lnTo>
                  <a:lnTo>
                    <a:pt x="5811474" y="909342"/>
                  </a:lnTo>
                  <a:close/>
                  <a:moveTo>
                    <a:pt x="5907994" y="510108"/>
                  </a:moveTo>
                  <a:lnTo>
                    <a:pt x="5968953" y="510108"/>
                  </a:lnTo>
                  <a:lnTo>
                    <a:pt x="5968953" y="689632"/>
                  </a:lnTo>
                  <a:lnTo>
                    <a:pt x="5907994" y="689632"/>
                  </a:lnTo>
                  <a:lnTo>
                    <a:pt x="5907994" y="510108"/>
                  </a:lnTo>
                  <a:close/>
                  <a:moveTo>
                    <a:pt x="5811474" y="510108"/>
                  </a:moveTo>
                  <a:lnTo>
                    <a:pt x="5827983" y="510108"/>
                  </a:lnTo>
                  <a:lnTo>
                    <a:pt x="5827983" y="689632"/>
                  </a:lnTo>
                  <a:lnTo>
                    <a:pt x="5811474" y="689632"/>
                  </a:lnTo>
                  <a:lnTo>
                    <a:pt x="5811474" y="510108"/>
                  </a:lnTo>
                  <a:close/>
                  <a:moveTo>
                    <a:pt x="5700983" y="60960"/>
                  </a:moveTo>
                  <a:cubicBezTo>
                    <a:pt x="5815283" y="60960"/>
                    <a:pt x="5907994" y="153670"/>
                    <a:pt x="5907994" y="267970"/>
                  </a:cubicBezTo>
                  <a:lnTo>
                    <a:pt x="5907994" y="510108"/>
                  </a:lnTo>
                  <a:lnTo>
                    <a:pt x="5968953" y="510108"/>
                  </a:lnTo>
                  <a:lnTo>
                    <a:pt x="5968953" y="269240"/>
                  </a:lnTo>
                  <a:cubicBezTo>
                    <a:pt x="5968953" y="120650"/>
                    <a:pt x="5848303" y="0"/>
                    <a:pt x="5699714" y="0"/>
                  </a:cubicBezTo>
                  <a:lnTo>
                    <a:pt x="5106654" y="0"/>
                  </a:lnTo>
                  <a:lnTo>
                    <a:pt x="5106654" y="60960"/>
                  </a:lnTo>
                  <a:lnTo>
                    <a:pt x="5700983" y="60960"/>
                  </a:lnTo>
                  <a:close/>
                  <a:moveTo>
                    <a:pt x="5581603" y="142240"/>
                  </a:moveTo>
                  <a:lnTo>
                    <a:pt x="5108732" y="142240"/>
                  </a:lnTo>
                  <a:lnTo>
                    <a:pt x="5108732" y="158750"/>
                  </a:lnTo>
                  <a:lnTo>
                    <a:pt x="5581603" y="158750"/>
                  </a:lnTo>
                  <a:cubicBezTo>
                    <a:pt x="5708603" y="158750"/>
                    <a:pt x="5811474" y="261620"/>
                    <a:pt x="5811474" y="388620"/>
                  </a:cubicBezTo>
                  <a:lnTo>
                    <a:pt x="5811474" y="510146"/>
                  </a:lnTo>
                  <a:lnTo>
                    <a:pt x="5827983" y="510146"/>
                  </a:lnTo>
                  <a:lnTo>
                    <a:pt x="5827983" y="387350"/>
                  </a:lnTo>
                  <a:cubicBezTo>
                    <a:pt x="5827983" y="251460"/>
                    <a:pt x="5717494" y="142240"/>
                    <a:pt x="5581603" y="142240"/>
                  </a:cubicBezTo>
                  <a:close/>
                  <a:moveTo>
                    <a:pt x="651383" y="0"/>
                  </a:moveTo>
                  <a:lnTo>
                    <a:pt x="5108732" y="0"/>
                  </a:lnTo>
                  <a:lnTo>
                    <a:pt x="5108732" y="60960"/>
                  </a:lnTo>
                  <a:lnTo>
                    <a:pt x="651383" y="60960"/>
                  </a:lnTo>
                  <a:lnTo>
                    <a:pt x="651383" y="0"/>
                  </a:lnTo>
                  <a:close/>
                  <a:moveTo>
                    <a:pt x="651383" y="142240"/>
                  </a:moveTo>
                  <a:lnTo>
                    <a:pt x="5108732" y="142240"/>
                  </a:lnTo>
                  <a:lnTo>
                    <a:pt x="5108732" y="158750"/>
                  </a:lnTo>
                  <a:lnTo>
                    <a:pt x="651383" y="158750"/>
                  </a:lnTo>
                  <a:lnTo>
                    <a:pt x="65138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41" name="Group 7"/>
          <p:cNvGrpSpPr/>
          <p:nvPr/>
        </p:nvGrpSpPr>
        <p:grpSpPr>
          <a:xfrm>
            <a:off x="4347720" y="3482280"/>
            <a:ext cx="3147120" cy="481680"/>
            <a:chOff x="4347720" y="3482280"/>
            <a:chExt cx="3147120" cy="481680"/>
          </a:xfrm>
        </p:grpSpPr>
        <p:sp>
          <p:nvSpPr>
            <p:cNvPr id="442" name="CustomShape 8"/>
            <p:cNvSpPr/>
            <p:nvPr/>
          </p:nvSpPr>
          <p:spPr>
            <a:xfrm>
              <a:off x="4347720" y="3482280"/>
              <a:ext cx="3147120" cy="481680"/>
            </a:xfrm>
            <a:custGeom>
              <a:avLst/>
              <a:gdLst/>
              <a:ahLst/>
              <a:cxnLst/>
              <a:rect l="l" t="t" r="r" b="b"/>
              <a:pathLst>
                <a:path w="8476754" h="1297962">
                  <a:moveTo>
                    <a:pt x="60960" y="269240"/>
                  </a:moveTo>
                  <a:cubicBezTo>
                    <a:pt x="60960" y="154940"/>
                    <a:pt x="153670" y="62230"/>
                    <a:pt x="267970" y="62230"/>
                  </a:cubicBezTo>
                  <a:lnTo>
                    <a:pt x="723446" y="62230"/>
                  </a:lnTo>
                  <a:lnTo>
                    <a:pt x="723446"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23446" y="157480"/>
                  </a:lnTo>
                  <a:lnTo>
                    <a:pt x="723446"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26568" y="1297962"/>
                  </a:lnTo>
                  <a:lnTo>
                    <a:pt x="726568"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23446" y="1155722"/>
                  </a:lnTo>
                  <a:lnTo>
                    <a:pt x="723446" y="1139212"/>
                  </a:lnTo>
                  <a:lnTo>
                    <a:pt x="387350" y="1139212"/>
                  </a:lnTo>
                  <a:close/>
                  <a:moveTo>
                    <a:pt x="723446" y="1235732"/>
                  </a:moveTo>
                  <a:lnTo>
                    <a:pt x="7421006" y="1235732"/>
                  </a:lnTo>
                  <a:lnTo>
                    <a:pt x="7421006" y="1296691"/>
                  </a:lnTo>
                  <a:lnTo>
                    <a:pt x="723446" y="1296691"/>
                  </a:lnTo>
                  <a:lnTo>
                    <a:pt x="723446" y="1235732"/>
                  </a:lnTo>
                  <a:close/>
                  <a:moveTo>
                    <a:pt x="723446" y="1139211"/>
                  </a:moveTo>
                  <a:lnTo>
                    <a:pt x="7421006" y="1139211"/>
                  </a:lnTo>
                  <a:lnTo>
                    <a:pt x="7421006" y="1155722"/>
                  </a:lnTo>
                  <a:lnTo>
                    <a:pt x="723446" y="1155722"/>
                  </a:lnTo>
                  <a:lnTo>
                    <a:pt x="723446" y="1139211"/>
                  </a:lnTo>
                  <a:close/>
                  <a:moveTo>
                    <a:pt x="8414524" y="689632"/>
                  </a:moveTo>
                  <a:lnTo>
                    <a:pt x="8414524" y="1028722"/>
                  </a:lnTo>
                  <a:cubicBezTo>
                    <a:pt x="8414524" y="1143022"/>
                    <a:pt x="8321814" y="1235732"/>
                    <a:pt x="8207514" y="1235732"/>
                  </a:cubicBezTo>
                  <a:lnTo>
                    <a:pt x="7421006" y="1235732"/>
                  </a:lnTo>
                  <a:lnTo>
                    <a:pt x="7421006" y="1296692"/>
                  </a:lnTo>
                  <a:lnTo>
                    <a:pt x="8207514" y="1296692"/>
                  </a:lnTo>
                  <a:cubicBezTo>
                    <a:pt x="8356103" y="1296692"/>
                    <a:pt x="8476754" y="1176042"/>
                    <a:pt x="8476754" y="1027452"/>
                  </a:cubicBezTo>
                  <a:lnTo>
                    <a:pt x="8476754" y="689632"/>
                  </a:lnTo>
                  <a:lnTo>
                    <a:pt x="8414524" y="689632"/>
                  </a:lnTo>
                  <a:close/>
                  <a:moveTo>
                    <a:pt x="8318003" y="909342"/>
                  </a:moveTo>
                  <a:cubicBezTo>
                    <a:pt x="8318003" y="1036342"/>
                    <a:pt x="8215133" y="1139212"/>
                    <a:pt x="8088133" y="1139212"/>
                  </a:cubicBezTo>
                  <a:lnTo>
                    <a:pt x="7421006" y="1139212"/>
                  </a:lnTo>
                  <a:lnTo>
                    <a:pt x="7421006" y="1155722"/>
                  </a:lnTo>
                  <a:lnTo>
                    <a:pt x="8088133" y="1155722"/>
                  </a:lnTo>
                  <a:cubicBezTo>
                    <a:pt x="8224024" y="1155722"/>
                    <a:pt x="8334514" y="1045232"/>
                    <a:pt x="8334514" y="909342"/>
                  </a:cubicBezTo>
                  <a:lnTo>
                    <a:pt x="8334514" y="689632"/>
                  </a:lnTo>
                  <a:lnTo>
                    <a:pt x="8318003" y="689632"/>
                  </a:lnTo>
                  <a:lnTo>
                    <a:pt x="8318003" y="909342"/>
                  </a:lnTo>
                  <a:close/>
                  <a:moveTo>
                    <a:pt x="8414524" y="510108"/>
                  </a:moveTo>
                  <a:lnTo>
                    <a:pt x="8475483" y="510108"/>
                  </a:lnTo>
                  <a:lnTo>
                    <a:pt x="8475483" y="689632"/>
                  </a:lnTo>
                  <a:lnTo>
                    <a:pt x="8414524" y="689632"/>
                  </a:lnTo>
                  <a:lnTo>
                    <a:pt x="8414524" y="510108"/>
                  </a:lnTo>
                  <a:close/>
                  <a:moveTo>
                    <a:pt x="8318003" y="510108"/>
                  </a:moveTo>
                  <a:lnTo>
                    <a:pt x="8334514" y="510108"/>
                  </a:lnTo>
                  <a:lnTo>
                    <a:pt x="8334514" y="689632"/>
                  </a:lnTo>
                  <a:lnTo>
                    <a:pt x="8318003" y="689632"/>
                  </a:lnTo>
                  <a:lnTo>
                    <a:pt x="8318003" y="510108"/>
                  </a:lnTo>
                  <a:close/>
                  <a:moveTo>
                    <a:pt x="8207514" y="60960"/>
                  </a:moveTo>
                  <a:cubicBezTo>
                    <a:pt x="8321814" y="60960"/>
                    <a:pt x="8414524" y="153670"/>
                    <a:pt x="8414524" y="267970"/>
                  </a:cubicBezTo>
                  <a:lnTo>
                    <a:pt x="8414524" y="510108"/>
                  </a:lnTo>
                  <a:lnTo>
                    <a:pt x="8475483" y="510108"/>
                  </a:lnTo>
                  <a:lnTo>
                    <a:pt x="8475483" y="269240"/>
                  </a:lnTo>
                  <a:cubicBezTo>
                    <a:pt x="8475483" y="120650"/>
                    <a:pt x="8354833" y="0"/>
                    <a:pt x="8206243" y="0"/>
                  </a:cubicBezTo>
                  <a:lnTo>
                    <a:pt x="7417884" y="0"/>
                  </a:lnTo>
                  <a:lnTo>
                    <a:pt x="7417884" y="60960"/>
                  </a:lnTo>
                  <a:lnTo>
                    <a:pt x="8207514" y="60960"/>
                  </a:lnTo>
                  <a:close/>
                  <a:moveTo>
                    <a:pt x="8088133" y="142240"/>
                  </a:moveTo>
                  <a:lnTo>
                    <a:pt x="7421006" y="142240"/>
                  </a:lnTo>
                  <a:lnTo>
                    <a:pt x="7421006" y="158750"/>
                  </a:lnTo>
                  <a:lnTo>
                    <a:pt x="8088133" y="158750"/>
                  </a:lnTo>
                  <a:cubicBezTo>
                    <a:pt x="8215133" y="158750"/>
                    <a:pt x="8318003" y="261620"/>
                    <a:pt x="8318003" y="388620"/>
                  </a:cubicBezTo>
                  <a:lnTo>
                    <a:pt x="8318003" y="510146"/>
                  </a:lnTo>
                  <a:lnTo>
                    <a:pt x="8334514" y="510146"/>
                  </a:lnTo>
                  <a:lnTo>
                    <a:pt x="8334514" y="387350"/>
                  </a:lnTo>
                  <a:cubicBezTo>
                    <a:pt x="8334514" y="251460"/>
                    <a:pt x="8224024" y="142240"/>
                    <a:pt x="8088133" y="142240"/>
                  </a:cubicBezTo>
                  <a:close/>
                  <a:moveTo>
                    <a:pt x="723446" y="0"/>
                  </a:moveTo>
                  <a:lnTo>
                    <a:pt x="7421006" y="0"/>
                  </a:lnTo>
                  <a:lnTo>
                    <a:pt x="7421006" y="60960"/>
                  </a:lnTo>
                  <a:lnTo>
                    <a:pt x="723446" y="60960"/>
                  </a:lnTo>
                  <a:lnTo>
                    <a:pt x="723446" y="0"/>
                  </a:lnTo>
                  <a:close/>
                  <a:moveTo>
                    <a:pt x="723446" y="142240"/>
                  </a:moveTo>
                  <a:lnTo>
                    <a:pt x="7421006" y="142240"/>
                  </a:lnTo>
                  <a:lnTo>
                    <a:pt x="7421006" y="158750"/>
                  </a:lnTo>
                  <a:lnTo>
                    <a:pt x="723446" y="158750"/>
                  </a:lnTo>
                  <a:lnTo>
                    <a:pt x="723446"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43" name="CustomShape 9"/>
          <p:cNvSpPr/>
          <p:nvPr/>
        </p:nvSpPr>
        <p:spPr>
          <a:xfrm>
            <a:off x="352800" y="1439280"/>
            <a:ext cx="273168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OUTDOOR PLAY</a:t>
            </a:r>
            <a:endParaRPr lang="en-US" sz="1400" b="0" strike="noStrike" spc="-1">
              <a:latin typeface="Arial"/>
            </a:endParaRPr>
          </a:p>
        </p:txBody>
      </p:sp>
      <p:grpSp>
        <p:nvGrpSpPr>
          <p:cNvPr id="444" name="Group 10"/>
          <p:cNvGrpSpPr/>
          <p:nvPr/>
        </p:nvGrpSpPr>
        <p:grpSpPr>
          <a:xfrm>
            <a:off x="2692936" y="6729593"/>
            <a:ext cx="2388240" cy="481680"/>
            <a:chOff x="4583520" y="6594480"/>
            <a:chExt cx="2388240" cy="481680"/>
          </a:xfrm>
        </p:grpSpPr>
        <p:sp>
          <p:nvSpPr>
            <p:cNvPr id="445" name="CustomShape 11"/>
            <p:cNvSpPr/>
            <p:nvPr/>
          </p:nvSpPr>
          <p:spPr>
            <a:xfrm>
              <a:off x="4583520" y="6594480"/>
              <a:ext cx="2388240" cy="481680"/>
            </a:xfrm>
            <a:custGeom>
              <a:avLst/>
              <a:gdLst/>
              <a:ahLst/>
              <a:cxnLst/>
              <a:rect l="l" t="t" r="r" b="b"/>
              <a:pathLst>
                <a:path w="6433504" h="1297962">
                  <a:moveTo>
                    <a:pt x="60960" y="269240"/>
                  </a:moveTo>
                  <a:cubicBezTo>
                    <a:pt x="60960" y="154940"/>
                    <a:pt x="153670" y="62230"/>
                    <a:pt x="267970" y="62230"/>
                  </a:cubicBezTo>
                  <a:lnTo>
                    <a:pt x="664703" y="62230"/>
                  </a:lnTo>
                  <a:lnTo>
                    <a:pt x="66470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64703" y="157480"/>
                  </a:lnTo>
                  <a:lnTo>
                    <a:pt x="66470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66974" y="1297962"/>
                  </a:lnTo>
                  <a:lnTo>
                    <a:pt x="666974"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64703" y="1155722"/>
                  </a:lnTo>
                  <a:lnTo>
                    <a:pt x="664703" y="1139212"/>
                  </a:lnTo>
                  <a:lnTo>
                    <a:pt x="387350" y="1139212"/>
                  </a:lnTo>
                  <a:close/>
                  <a:moveTo>
                    <a:pt x="664703" y="1235732"/>
                  </a:moveTo>
                  <a:lnTo>
                    <a:pt x="5536108" y="1235732"/>
                  </a:lnTo>
                  <a:lnTo>
                    <a:pt x="5536108" y="1296691"/>
                  </a:lnTo>
                  <a:lnTo>
                    <a:pt x="664703" y="1296691"/>
                  </a:lnTo>
                  <a:lnTo>
                    <a:pt x="664703" y="1235732"/>
                  </a:lnTo>
                  <a:close/>
                  <a:moveTo>
                    <a:pt x="664703" y="1139211"/>
                  </a:moveTo>
                  <a:lnTo>
                    <a:pt x="5536108" y="1139211"/>
                  </a:lnTo>
                  <a:lnTo>
                    <a:pt x="5536108" y="1155722"/>
                  </a:lnTo>
                  <a:lnTo>
                    <a:pt x="664703" y="1155722"/>
                  </a:lnTo>
                  <a:lnTo>
                    <a:pt x="664703" y="1139211"/>
                  </a:lnTo>
                  <a:close/>
                  <a:moveTo>
                    <a:pt x="6371274" y="689632"/>
                  </a:moveTo>
                  <a:lnTo>
                    <a:pt x="6371274" y="1028722"/>
                  </a:lnTo>
                  <a:cubicBezTo>
                    <a:pt x="6371274" y="1143022"/>
                    <a:pt x="6278564" y="1235732"/>
                    <a:pt x="6164264" y="1235732"/>
                  </a:cubicBezTo>
                  <a:lnTo>
                    <a:pt x="5536108" y="1235732"/>
                  </a:lnTo>
                  <a:lnTo>
                    <a:pt x="5536108" y="1296692"/>
                  </a:lnTo>
                  <a:lnTo>
                    <a:pt x="6164264" y="1296692"/>
                  </a:lnTo>
                  <a:cubicBezTo>
                    <a:pt x="6312854" y="1296692"/>
                    <a:pt x="6433504" y="1176042"/>
                    <a:pt x="6433504" y="1027452"/>
                  </a:cubicBezTo>
                  <a:lnTo>
                    <a:pt x="6433504" y="689632"/>
                  </a:lnTo>
                  <a:lnTo>
                    <a:pt x="6371274" y="689632"/>
                  </a:lnTo>
                  <a:close/>
                  <a:moveTo>
                    <a:pt x="6274754" y="909342"/>
                  </a:moveTo>
                  <a:cubicBezTo>
                    <a:pt x="6274754" y="1036342"/>
                    <a:pt x="6171884" y="1139212"/>
                    <a:pt x="6044884" y="1139212"/>
                  </a:cubicBezTo>
                  <a:lnTo>
                    <a:pt x="5536108" y="1139212"/>
                  </a:lnTo>
                  <a:lnTo>
                    <a:pt x="5536108" y="1155722"/>
                  </a:lnTo>
                  <a:lnTo>
                    <a:pt x="6044884" y="1155722"/>
                  </a:lnTo>
                  <a:cubicBezTo>
                    <a:pt x="6180774" y="1155722"/>
                    <a:pt x="6291264" y="1045232"/>
                    <a:pt x="6291264" y="909342"/>
                  </a:cubicBezTo>
                  <a:lnTo>
                    <a:pt x="6291264" y="689632"/>
                  </a:lnTo>
                  <a:lnTo>
                    <a:pt x="6274754" y="689632"/>
                  </a:lnTo>
                  <a:lnTo>
                    <a:pt x="6274754" y="909342"/>
                  </a:lnTo>
                  <a:close/>
                  <a:moveTo>
                    <a:pt x="6371274" y="510108"/>
                  </a:moveTo>
                  <a:lnTo>
                    <a:pt x="6432234" y="510108"/>
                  </a:lnTo>
                  <a:lnTo>
                    <a:pt x="6432234" y="689632"/>
                  </a:lnTo>
                  <a:lnTo>
                    <a:pt x="6371274" y="689632"/>
                  </a:lnTo>
                  <a:lnTo>
                    <a:pt x="6371274" y="510108"/>
                  </a:lnTo>
                  <a:close/>
                  <a:moveTo>
                    <a:pt x="6274754" y="510108"/>
                  </a:moveTo>
                  <a:lnTo>
                    <a:pt x="6291264" y="510108"/>
                  </a:lnTo>
                  <a:lnTo>
                    <a:pt x="6291264" y="689632"/>
                  </a:lnTo>
                  <a:lnTo>
                    <a:pt x="6274754" y="689632"/>
                  </a:lnTo>
                  <a:lnTo>
                    <a:pt x="6274754" y="510108"/>
                  </a:lnTo>
                  <a:close/>
                  <a:moveTo>
                    <a:pt x="6164264" y="60960"/>
                  </a:moveTo>
                  <a:cubicBezTo>
                    <a:pt x="6278564" y="60960"/>
                    <a:pt x="6371274" y="153670"/>
                    <a:pt x="6371274" y="267970"/>
                  </a:cubicBezTo>
                  <a:lnTo>
                    <a:pt x="6371274" y="510108"/>
                  </a:lnTo>
                  <a:lnTo>
                    <a:pt x="6432234" y="510108"/>
                  </a:lnTo>
                  <a:lnTo>
                    <a:pt x="6432234" y="269240"/>
                  </a:lnTo>
                  <a:cubicBezTo>
                    <a:pt x="6432234" y="120650"/>
                    <a:pt x="6311584" y="0"/>
                    <a:pt x="6162994" y="0"/>
                  </a:cubicBezTo>
                  <a:lnTo>
                    <a:pt x="5533837" y="0"/>
                  </a:lnTo>
                  <a:lnTo>
                    <a:pt x="5533837" y="60960"/>
                  </a:lnTo>
                  <a:lnTo>
                    <a:pt x="6164264" y="60960"/>
                  </a:lnTo>
                  <a:close/>
                  <a:moveTo>
                    <a:pt x="6044884" y="142240"/>
                  </a:moveTo>
                  <a:lnTo>
                    <a:pt x="5536108" y="142240"/>
                  </a:lnTo>
                  <a:lnTo>
                    <a:pt x="5536108" y="158750"/>
                  </a:lnTo>
                  <a:lnTo>
                    <a:pt x="6044884" y="158750"/>
                  </a:lnTo>
                  <a:cubicBezTo>
                    <a:pt x="6171884" y="158750"/>
                    <a:pt x="6274754" y="261620"/>
                    <a:pt x="6274754" y="388620"/>
                  </a:cubicBezTo>
                  <a:lnTo>
                    <a:pt x="6274754" y="510146"/>
                  </a:lnTo>
                  <a:lnTo>
                    <a:pt x="6291264" y="510146"/>
                  </a:lnTo>
                  <a:lnTo>
                    <a:pt x="6291264" y="387350"/>
                  </a:lnTo>
                  <a:cubicBezTo>
                    <a:pt x="6291264" y="251460"/>
                    <a:pt x="6180774" y="142240"/>
                    <a:pt x="6044884" y="142240"/>
                  </a:cubicBezTo>
                  <a:close/>
                  <a:moveTo>
                    <a:pt x="664703" y="0"/>
                  </a:moveTo>
                  <a:lnTo>
                    <a:pt x="5536108" y="0"/>
                  </a:lnTo>
                  <a:lnTo>
                    <a:pt x="5536108" y="60960"/>
                  </a:lnTo>
                  <a:lnTo>
                    <a:pt x="664703" y="60960"/>
                  </a:lnTo>
                  <a:lnTo>
                    <a:pt x="664703" y="0"/>
                  </a:lnTo>
                  <a:close/>
                  <a:moveTo>
                    <a:pt x="664703" y="142240"/>
                  </a:moveTo>
                  <a:lnTo>
                    <a:pt x="5536108" y="142240"/>
                  </a:lnTo>
                  <a:lnTo>
                    <a:pt x="5536108" y="158750"/>
                  </a:lnTo>
                  <a:lnTo>
                    <a:pt x="664703" y="158750"/>
                  </a:lnTo>
                  <a:lnTo>
                    <a:pt x="66470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46" name="CustomShape 12"/>
          <p:cNvSpPr/>
          <p:nvPr/>
        </p:nvSpPr>
        <p:spPr>
          <a:xfrm>
            <a:off x="176040" y="1940040"/>
            <a:ext cx="3418560" cy="191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just">
              <a:lnSpc>
                <a:spcPct val="100000"/>
              </a:lnSpc>
            </a:pPr>
            <a:r>
              <a:rPr lang="en-US" sz="1200" b="0" strike="noStrike" spc="-1">
                <a:solidFill>
                  <a:srgbClr val="000000"/>
                </a:solidFill>
                <a:latin typeface="Open Sans Light"/>
                <a:ea typeface="Open Sans Light"/>
              </a:rPr>
              <a:t>All children will be taken outdoors daily as the weather permits. Children will </a:t>
            </a:r>
            <a:r>
              <a:rPr lang="en-US" sz="1200" b="1" strike="noStrike" spc="-1">
                <a:solidFill>
                  <a:srgbClr val="000000"/>
                </a:solidFill>
                <a:latin typeface="Open Sans Light"/>
                <a:ea typeface="Open Sans Light"/>
              </a:rPr>
              <a:t>not </a:t>
            </a:r>
            <a:r>
              <a:rPr lang="en-US" sz="1200" b="0" strike="noStrike" spc="-1">
                <a:solidFill>
                  <a:srgbClr val="000000"/>
                </a:solidFill>
                <a:latin typeface="Open Sans Light"/>
                <a:ea typeface="Open Sans Light"/>
              </a:rPr>
              <a:t>go </a:t>
            </a:r>
            <a:r>
              <a:rPr lang="en-US" sz="1200" b="0" strike="noStrike" spc="-21">
                <a:solidFill>
                  <a:srgbClr val="000000"/>
                </a:solidFill>
                <a:latin typeface="Open Sans Light"/>
                <a:ea typeface="Open Sans Light"/>
              </a:rPr>
              <a:t>out</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if temperature is 16 degrees or colder ((feel like temp)  or temperature/heat index is over 100 degrees.</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If your child/children are not feeling well enough to participate in daily scheduled activities, please keep them at home.</a:t>
            </a:r>
            <a:endParaRPr lang="en-US" sz="1200" b="0" strike="noStrike" spc="-1">
              <a:latin typeface="Arial"/>
            </a:endParaRPr>
          </a:p>
        </p:txBody>
      </p:sp>
      <p:sp>
        <p:nvSpPr>
          <p:cNvPr id="447" name="CustomShape 13"/>
          <p:cNvSpPr/>
          <p:nvPr/>
        </p:nvSpPr>
        <p:spPr>
          <a:xfrm>
            <a:off x="4177440" y="3723120"/>
            <a:ext cx="3418560" cy="2631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37560" algn="ctr">
              <a:lnSpc>
                <a:spcPct val="100000"/>
              </a:lnSpc>
              <a:spcBef>
                <a:spcPts val="459"/>
              </a:spcBef>
            </a:pPr>
            <a:endParaRPr lang="en-US" sz="1800" b="0" strike="noStrike" spc="-1">
              <a:latin typeface="Arial"/>
            </a:endParaRPr>
          </a:p>
          <a:p>
            <a:pPr>
              <a:lnSpc>
                <a:spcPct val="100000"/>
              </a:lnSpc>
            </a:pPr>
            <a:r>
              <a:rPr lang="en-US" sz="1200" b="1"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100" b="0" strike="noStrike" spc="-1">
                <a:solidFill>
                  <a:srgbClr val="000000"/>
                </a:solidFill>
                <a:latin typeface="Open Sans Light"/>
                <a:ea typeface="Open Sans Light"/>
              </a:rPr>
              <a:t>Each room has a set time for rest and napping. All children must rest for </a:t>
            </a:r>
            <a:r>
              <a:rPr lang="en-US" sz="1100" b="0" strike="noStrike" spc="-1">
                <a:solidFill>
                  <a:srgbClr val="FF0000"/>
                </a:solidFill>
                <a:latin typeface="Open Sans Light"/>
                <a:ea typeface="Open Sans Light"/>
              </a:rPr>
              <a:t>60 </a:t>
            </a:r>
            <a:r>
              <a:rPr lang="en-US" sz="1100" b="0" strike="noStrike" spc="-1">
                <a:solidFill>
                  <a:srgbClr val="000000"/>
                </a:solidFill>
                <a:latin typeface="Open Sans Light"/>
                <a:ea typeface="Open Sans Light"/>
              </a:rPr>
              <a:t>minutes. After this time, if they have not fallen asleep, may do quiet activities. If children fall asleep, we will wake them up 15 minutes before PM snack. No child will be allowed to nap more than 2 hours. </a:t>
            </a:r>
            <a:endParaRPr lang="en-US" sz="1100" b="0" strike="noStrike" spc="-1">
              <a:latin typeface="Arial"/>
            </a:endParaRPr>
          </a:p>
          <a:p>
            <a:pPr>
              <a:lnSpc>
                <a:spcPct val="100000"/>
              </a:lnSpc>
            </a:pPr>
            <a:r>
              <a:rPr lang="en-US" sz="1100" b="0" strike="noStrike" spc="-1">
                <a:solidFill>
                  <a:srgbClr val="000000"/>
                </a:solidFill>
                <a:latin typeface="Open Sans Light"/>
                <a:ea typeface="Open Sans Light"/>
              </a:rPr>
              <a:t> </a:t>
            </a:r>
            <a:endParaRPr lang="en-US" sz="1100" b="0" strike="noStrike" spc="-1">
              <a:latin typeface="Arial"/>
            </a:endParaRPr>
          </a:p>
          <a:p>
            <a:pPr marL="190440" algn="just">
              <a:lnSpc>
                <a:spcPct val="100000"/>
              </a:lnSpc>
            </a:pPr>
            <a:r>
              <a:rPr lang="en-US" sz="1100" b="1" strike="noStrike" spc="-1">
                <a:solidFill>
                  <a:srgbClr val="000000"/>
                </a:solidFill>
                <a:latin typeface="Open Sans Light"/>
                <a:ea typeface="Open Sans Light"/>
              </a:rPr>
              <a:t>Exceptions</a:t>
            </a:r>
            <a:r>
              <a:rPr lang="en-US" sz="1100" b="0" strike="noStrike" spc="-1">
                <a:solidFill>
                  <a:srgbClr val="000000"/>
                </a:solidFill>
                <a:latin typeface="Open Sans Light"/>
                <a:ea typeface="Open Sans Light"/>
              </a:rPr>
              <a:t>: Friday is movie day for preschool and pre-k children, but if they fall asleep, we will allow them to sleep. Holiday and Special Occasions, children are also allowed to watch educational show. </a:t>
            </a:r>
            <a:endParaRPr lang="en-US" sz="1100" b="0" strike="noStrike" spc="-1">
              <a:latin typeface="Arial"/>
            </a:endParaRPr>
          </a:p>
        </p:txBody>
      </p:sp>
      <p:sp>
        <p:nvSpPr>
          <p:cNvPr id="449" name="CustomShape 15"/>
          <p:cNvSpPr/>
          <p:nvPr/>
        </p:nvSpPr>
        <p:spPr>
          <a:xfrm>
            <a:off x="377073" y="7216103"/>
            <a:ext cx="6476356"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spcBef>
                <a:spcPts val="20"/>
              </a:spcBef>
            </a:pPr>
            <a:r>
              <a:rPr lang="en-US" sz="1200" b="0" strike="noStrike" spc="-1">
                <a:solidFill>
                  <a:srgbClr val="000000"/>
                </a:solidFill>
                <a:latin typeface="Open Sans Light"/>
                <a:ea typeface="Open Sans Light"/>
              </a:rPr>
              <a:t> </a:t>
            </a:r>
            <a:r>
              <a:rPr lang="en-US" sz="1200" b="1" strike="noStrike" spc="-1">
                <a:solidFill>
                  <a:srgbClr val="000000"/>
                </a:solidFill>
                <a:latin typeface="Open Sans Light"/>
                <a:ea typeface="Open Sans Light"/>
              </a:rPr>
              <a:t> </a:t>
            </a:r>
            <a:endParaRPr lang="en-US" sz="1200" b="0" strike="noStrike" spc="-1">
              <a:latin typeface="Arial"/>
            </a:endParaRPr>
          </a:p>
          <a:p>
            <a:pPr marL="663575" lvl="1" algn="ctr">
              <a:lnSpc>
                <a:spcPct val="100000"/>
              </a:lnSpc>
            </a:pPr>
            <a:r>
              <a:rPr lang="en-US" sz="1200" b="0" strike="noStrike" spc="-1">
                <a:solidFill>
                  <a:srgbClr val="000000"/>
                </a:solidFill>
                <a:latin typeface="Open Sans Light"/>
                <a:ea typeface="Open Sans Light"/>
              </a:rPr>
              <a:t>The Parent Board of BDA will be doing fundraisers, socials, and activities for the BDA families from time to time. They may ask for assistance from the parents that are enrolled at BDA.</a:t>
            </a:r>
            <a:endParaRPr lang="en-US" sz="1200" b="0" strike="noStrike" spc="-1">
              <a:latin typeface="Arial"/>
            </a:endParaRPr>
          </a:p>
          <a:p>
            <a:pPr lvl="1">
              <a:lnSpc>
                <a:spcPct val="100000"/>
              </a:lnSpc>
            </a:pPr>
            <a:endParaRPr lang="en-US" sz="1200" b="0" strike="noStrike" spc="-1">
              <a:latin typeface="Arial"/>
            </a:endParaRPr>
          </a:p>
          <a:p>
            <a:pPr marL="647065" lvl="1"/>
            <a:r>
              <a:rPr lang="en-US" sz="1200" b="0" strike="noStrike" spc="-1">
                <a:solidFill>
                  <a:srgbClr val="000000"/>
                </a:solidFill>
                <a:latin typeface="Open Sans Light"/>
                <a:ea typeface="Open Sans Light"/>
              </a:rPr>
              <a:t>Each family/guardian enrolled at the center has the option to raise $</a:t>
            </a:r>
            <a:r>
              <a:rPr lang="en-US" sz="1200" spc="-1">
                <a:solidFill>
                  <a:srgbClr val="000000"/>
                </a:solidFill>
                <a:latin typeface="Open Sans Light"/>
                <a:ea typeface="Open Sans Light"/>
              </a:rPr>
              <a:t>50 in</a:t>
            </a:r>
            <a:r>
              <a:rPr lang="en-US" sz="1200" b="0" strike="noStrike" spc="-1">
                <a:solidFill>
                  <a:srgbClr val="000000"/>
                </a:solidFill>
                <a:latin typeface="Open Sans Light"/>
                <a:ea typeface="Open Sans Light"/>
              </a:rPr>
              <a:t> profits (depending on fundraiser) in sales or  donate $35 As all children benefit from the proceeds of these fundraising activities, we feel this is an equitable arrangement.</a:t>
            </a:r>
            <a:endParaRPr lang="en-US" sz="1200" b="0" strike="noStrike" spc="-1">
              <a:latin typeface="Arial"/>
            </a:endParaRPr>
          </a:p>
        </p:txBody>
      </p:sp>
      <p:sp>
        <p:nvSpPr>
          <p:cNvPr id="450" name="CustomShape 16"/>
          <p:cNvSpPr/>
          <p:nvPr/>
        </p:nvSpPr>
        <p:spPr>
          <a:xfrm>
            <a:off x="4489200" y="3596040"/>
            <a:ext cx="273168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NAP TIME</a:t>
            </a:r>
            <a:endParaRPr lang="en-US" sz="1400" b="0" strike="noStrike" spc="-1">
              <a:latin typeface="Arial"/>
            </a:endParaRPr>
          </a:p>
        </p:txBody>
      </p:sp>
      <p:sp>
        <p:nvSpPr>
          <p:cNvPr id="451" name="CustomShape 17"/>
          <p:cNvSpPr/>
          <p:nvPr/>
        </p:nvSpPr>
        <p:spPr>
          <a:xfrm>
            <a:off x="551160" y="6252480"/>
            <a:ext cx="2731680" cy="237566"/>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959"/>
              </a:lnSpc>
            </a:pPr>
            <a:endParaRPr lang="en-US" sz="1400" b="0" strike="noStrike" spc="-1">
              <a:solidFill>
                <a:srgbClr val="D22376"/>
              </a:solidFill>
              <a:latin typeface="Open Sans Light Bold"/>
            </a:endParaRPr>
          </a:p>
        </p:txBody>
      </p:sp>
      <p:sp>
        <p:nvSpPr>
          <p:cNvPr id="452" name="CustomShape 18"/>
          <p:cNvSpPr/>
          <p:nvPr/>
        </p:nvSpPr>
        <p:spPr>
          <a:xfrm>
            <a:off x="2525264" y="6835180"/>
            <a:ext cx="273168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FUNDRAISING</a:t>
            </a:r>
            <a:endParaRPr lang="en-US" sz="1400" b="0" strike="noStrike" spc="-1">
              <a:latin typeface="Arial"/>
            </a:endParaRPr>
          </a:p>
        </p:txBody>
      </p:sp>
      <p:grpSp>
        <p:nvGrpSpPr>
          <p:cNvPr id="453" name="Group 19"/>
          <p:cNvGrpSpPr/>
          <p:nvPr/>
        </p:nvGrpSpPr>
        <p:grpSpPr>
          <a:xfrm>
            <a:off x="2049840" y="264960"/>
            <a:ext cx="3672720" cy="695880"/>
            <a:chOff x="2049840" y="264960"/>
            <a:chExt cx="3672720" cy="695880"/>
          </a:xfrm>
        </p:grpSpPr>
        <p:sp>
          <p:nvSpPr>
            <p:cNvPr id="454" name="CustomShape 20"/>
            <p:cNvSpPr/>
            <p:nvPr/>
          </p:nvSpPr>
          <p:spPr>
            <a:xfrm>
              <a:off x="2049840" y="264960"/>
              <a:ext cx="3672720" cy="695880"/>
            </a:xfrm>
            <a:custGeom>
              <a:avLst/>
              <a:gdLst/>
              <a:ahLst/>
              <a:cxnLst/>
              <a:rect l="l" t="t" r="r" b="b"/>
              <a:pathLst>
                <a:path w="7682892" h="2427276">
                  <a:moveTo>
                    <a:pt x="60960" y="269240"/>
                  </a:moveTo>
                  <a:cubicBezTo>
                    <a:pt x="60960" y="154940"/>
                    <a:pt x="153670" y="62230"/>
                    <a:pt x="267970" y="62230"/>
                  </a:cubicBezTo>
                  <a:lnTo>
                    <a:pt x="700622" y="62230"/>
                  </a:lnTo>
                  <a:lnTo>
                    <a:pt x="700622" y="0"/>
                  </a:lnTo>
                  <a:lnTo>
                    <a:pt x="269240" y="0"/>
                  </a:lnTo>
                  <a:cubicBezTo>
                    <a:pt x="120650" y="0"/>
                    <a:pt x="0" y="120650"/>
                    <a:pt x="0" y="269240"/>
                  </a:cubicBezTo>
                  <a:lnTo>
                    <a:pt x="0" y="525657"/>
                  </a:lnTo>
                  <a:lnTo>
                    <a:pt x="60960" y="525657"/>
                  </a:lnTo>
                  <a:lnTo>
                    <a:pt x="60960" y="269240"/>
                  </a:lnTo>
                  <a:close/>
                  <a:moveTo>
                    <a:pt x="157480" y="387350"/>
                  </a:moveTo>
                  <a:cubicBezTo>
                    <a:pt x="157480" y="260350"/>
                    <a:pt x="260350" y="157480"/>
                    <a:pt x="387350" y="157480"/>
                  </a:cubicBezTo>
                  <a:lnTo>
                    <a:pt x="700622" y="157480"/>
                  </a:lnTo>
                  <a:lnTo>
                    <a:pt x="700622" y="140970"/>
                  </a:lnTo>
                  <a:lnTo>
                    <a:pt x="387350" y="140970"/>
                  </a:lnTo>
                  <a:cubicBezTo>
                    <a:pt x="251460" y="140970"/>
                    <a:pt x="140970" y="251460"/>
                    <a:pt x="140970" y="387350"/>
                  </a:cubicBezTo>
                  <a:lnTo>
                    <a:pt x="140970" y="525347"/>
                  </a:lnTo>
                  <a:lnTo>
                    <a:pt x="157480" y="525347"/>
                  </a:lnTo>
                  <a:lnTo>
                    <a:pt x="157480" y="387350"/>
                  </a:lnTo>
                  <a:close/>
                  <a:moveTo>
                    <a:pt x="0" y="525347"/>
                  </a:moveTo>
                  <a:lnTo>
                    <a:pt x="60960" y="525347"/>
                  </a:lnTo>
                  <a:lnTo>
                    <a:pt x="60960" y="1818947"/>
                  </a:lnTo>
                  <a:lnTo>
                    <a:pt x="0" y="1818947"/>
                  </a:lnTo>
                  <a:lnTo>
                    <a:pt x="0" y="525347"/>
                  </a:lnTo>
                  <a:close/>
                  <a:moveTo>
                    <a:pt x="142240" y="525347"/>
                  </a:moveTo>
                  <a:lnTo>
                    <a:pt x="158750" y="525347"/>
                  </a:lnTo>
                  <a:lnTo>
                    <a:pt x="158750" y="1818947"/>
                  </a:lnTo>
                  <a:lnTo>
                    <a:pt x="142240" y="1818947"/>
                  </a:lnTo>
                  <a:lnTo>
                    <a:pt x="142240" y="525347"/>
                  </a:lnTo>
                  <a:close/>
                  <a:moveTo>
                    <a:pt x="269240" y="2365046"/>
                  </a:moveTo>
                  <a:cubicBezTo>
                    <a:pt x="154940" y="2365046"/>
                    <a:pt x="62230" y="2272336"/>
                    <a:pt x="62230" y="2158036"/>
                  </a:cubicBezTo>
                  <a:lnTo>
                    <a:pt x="62230" y="1818947"/>
                  </a:lnTo>
                  <a:lnTo>
                    <a:pt x="0" y="1818947"/>
                  </a:lnTo>
                  <a:lnTo>
                    <a:pt x="0" y="2158036"/>
                  </a:lnTo>
                  <a:cubicBezTo>
                    <a:pt x="0" y="2306626"/>
                    <a:pt x="120650" y="2427276"/>
                    <a:pt x="269240" y="2427276"/>
                  </a:cubicBezTo>
                  <a:lnTo>
                    <a:pt x="703414" y="2427276"/>
                  </a:lnTo>
                  <a:lnTo>
                    <a:pt x="703414" y="2365047"/>
                  </a:lnTo>
                  <a:lnTo>
                    <a:pt x="269240" y="2365047"/>
                  </a:lnTo>
                  <a:close/>
                  <a:moveTo>
                    <a:pt x="387350" y="2268526"/>
                  </a:moveTo>
                  <a:cubicBezTo>
                    <a:pt x="260350" y="2268526"/>
                    <a:pt x="157480" y="2165656"/>
                    <a:pt x="157480" y="2038656"/>
                  </a:cubicBezTo>
                  <a:lnTo>
                    <a:pt x="157480" y="1818947"/>
                  </a:lnTo>
                  <a:lnTo>
                    <a:pt x="140970" y="1818947"/>
                  </a:lnTo>
                  <a:lnTo>
                    <a:pt x="140970" y="2038656"/>
                  </a:lnTo>
                  <a:cubicBezTo>
                    <a:pt x="140970" y="2174547"/>
                    <a:pt x="251460" y="2285036"/>
                    <a:pt x="387350" y="2285036"/>
                  </a:cubicBezTo>
                  <a:lnTo>
                    <a:pt x="700622" y="2285036"/>
                  </a:lnTo>
                  <a:lnTo>
                    <a:pt x="700622" y="2268526"/>
                  </a:lnTo>
                  <a:lnTo>
                    <a:pt x="387350" y="2268526"/>
                  </a:lnTo>
                  <a:close/>
                  <a:moveTo>
                    <a:pt x="700622" y="2365046"/>
                  </a:moveTo>
                  <a:lnTo>
                    <a:pt x="6688668" y="2365046"/>
                  </a:lnTo>
                  <a:lnTo>
                    <a:pt x="6688668" y="2426006"/>
                  </a:lnTo>
                  <a:lnTo>
                    <a:pt x="700622" y="2426006"/>
                  </a:lnTo>
                  <a:lnTo>
                    <a:pt x="700622" y="2365047"/>
                  </a:lnTo>
                  <a:close/>
                  <a:moveTo>
                    <a:pt x="700622" y="2268526"/>
                  </a:moveTo>
                  <a:lnTo>
                    <a:pt x="6688668" y="2268526"/>
                  </a:lnTo>
                  <a:lnTo>
                    <a:pt x="6688668" y="2285036"/>
                  </a:lnTo>
                  <a:lnTo>
                    <a:pt x="700622" y="2285036"/>
                  </a:lnTo>
                  <a:lnTo>
                    <a:pt x="700622" y="2268526"/>
                  </a:lnTo>
                  <a:close/>
                  <a:moveTo>
                    <a:pt x="7620661" y="1818947"/>
                  </a:moveTo>
                  <a:lnTo>
                    <a:pt x="7620661" y="2158036"/>
                  </a:lnTo>
                  <a:cubicBezTo>
                    <a:pt x="7620661" y="2272336"/>
                    <a:pt x="7527951" y="2365047"/>
                    <a:pt x="7413651" y="2365047"/>
                  </a:cubicBezTo>
                  <a:lnTo>
                    <a:pt x="6688668" y="2365047"/>
                  </a:lnTo>
                  <a:lnTo>
                    <a:pt x="6688668" y="2426006"/>
                  </a:lnTo>
                  <a:lnTo>
                    <a:pt x="7413651" y="2426006"/>
                  </a:lnTo>
                  <a:cubicBezTo>
                    <a:pt x="7562242" y="2426006"/>
                    <a:pt x="7682892" y="2305356"/>
                    <a:pt x="7682892" y="2156766"/>
                  </a:cubicBezTo>
                  <a:lnTo>
                    <a:pt x="7682892" y="1818947"/>
                  </a:lnTo>
                  <a:lnTo>
                    <a:pt x="7620661" y="1818947"/>
                  </a:lnTo>
                  <a:close/>
                  <a:moveTo>
                    <a:pt x="7524142" y="2038656"/>
                  </a:moveTo>
                  <a:cubicBezTo>
                    <a:pt x="7524142" y="2165656"/>
                    <a:pt x="7421271" y="2268526"/>
                    <a:pt x="7294271" y="2268526"/>
                  </a:cubicBezTo>
                  <a:lnTo>
                    <a:pt x="6688668" y="2268526"/>
                  </a:lnTo>
                  <a:lnTo>
                    <a:pt x="6688668" y="2285036"/>
                  </a:lnTo>
                  <a:lnTo>
                    <a:pt x="7294271" y="2285036"/>
                  </a:lnTo>
                  <a:cubicBezTo>
                    <a:pt x="7430161" y="2285036"/>
                    <a:pt x="7540651" y="2174547"/>
                    <a:pt x="7540651" y="2038656"/>
                  </a:cubicBezTo>
                  <a:lnTo>
                    <a:pt x="7540651" y="1818947"/>
                  </a:lnTo>
                  <a:lnTo>
                    <a:pt x="7524142" y="1818947"/>
                  </a:lnTo>
                  <a:lnTo>
                    <a:pt x="7524142" y="2038656"/>
                  </a:lnTo>
                  <a:close/>
                  <a:moveTo>
                    <a:pt x="7620661" y="525347"/>
                  </a:moveTo>
                  <a:lnTo>
                    <a:pt x="7681621" y="525347"/>
                  </a:lnTo>
                  <a:lnTo>
                    <a:pt x="7681621" y="1818947"/>
                  </a:lnTo>
                  <a:lnTo>
                    <a:pt x="7620661" y="1818947"/>
                  </a:lnTo>
                  <a:lnTo>
                    <a:pt x="7620661" y="525347"/>
                  </a:lnTo>
                  <a:close/>
                  <a:moveTo>
                    <a:pt x="7524142" y="525347"/>
                  </a:moveTo>
                  <a:lnTo>
                    <a:pt x="7540651" y="525347"/>
                  </a:lnTo>
                  <a:lnTo>
                    <a:pt x="7540651" y="1818947"/>
                  </a:lnTo>
                  <a:lnTo>
                    <a:pt x="7524142" y="1818947"/>
                  </a:lnTo>
                  <a:lnTo>
                    <a:pt x="7524142" y="525347"/>
                  </a:lnTo>
                  <a:close/>
                  <a:moveTo>
                    <a:pt x="7413651" y="60960"/>
                  </a:moveTo>
                  <a:cubicBezTo>
                    <a:pt x="7527951" y="60960"/>
                    <a:pt x="7620661" y="153670"/>
                    <a:pt x="7620661" y="267970"/>
                  </a:cubicBezTo>
                  <a:lnTo>
                    <a:pt x="7620661" y="525347"/>
                  </a:lnTo>
                  <a:lnTo>
                    <a:pt x="7681621" y="525347"/>
                  </a:lnTo>
                  <a:lnTo>
                    <a:pt x="7681621" y="269240"/>
                  </a:lnTo>
                  <a:cubicBezTo>
                    <a:pt x="7681621" y="120650"/>
                    <a:pt x="7560971" y="0"/>
                    <a:pt x="7412381" y="0"/>
                  </a:cubicBezTo>
                  <a:lnTo>
                    <a:pt x="6685876" y="0"/>
                  </a:lnTo>
                  <a:lnTo>
                    <a:pt x="6685876" y="60960"/>
                  </a:lnTo>
                  <a:lnTo>
                    <a:pt x="7413651" y="60960"/>
                  </a:lnTo>
                  <a:close/>
                  <a:moveTo>
                    <a:pt x="7294271" y="142240"/>
                  </a:moveTo>
                  <a:lnTo>
                    <a:pt x="6688668" y="142240"/>
                  </a:lnTo>
                  <a:lnTo>
                    <a:pt x="6688668" y="158750"/>
                  </a:lnTo>
                  <a:lnTo>
                    <a:pt x="7294271" y="158750"/>
                  </a:lnTo>
                  <a:cubicBezTo>
                    <a:pt x="7421271" y="158750"/>
                    <a:pt x="7524142" y="261620"/>
                    <a:pt x="7524142" y="388620"/>
                  </a:cubicBezTo>
                  <a:lnTo>
                    <a:pt x="7524142" y="525657"/>
                  </a:lnTo>
                  <a:lnTo>
                    <a:pt x="7540651" y="525657"/>
                  </a:lnTo>
                  <a:lnTo>
                    <a:pt x="7540651" y="387350"/>
                  </a:lnTo>
                  <a:cubicBezTo>
                    <a:pt x="7540651" y="251460"/>
                    <a:pt x="7430161" y="142240"/>
                    <a:pt x="7294271" y="142240"/>
                  </a:cubicBezTo>
                  <a:close/>
                  <a:moveTo>
                    <a:pt x="700622" y="0"/>
                  </a:moveTo>
                  <a:lnTo>
                    <a:pt x="6688668" y="0"/>
                  </a:lnTo>
                  <a:lnTo>
                    <a:pt x="6688668" y="60960"/>
                  </a:lnTo>
                  <a:lnTo>
                    <a:pt x="700622" y="60960"/>
                  </a:lnTo>
                  <a:lnTo>
                    <a:pt x="700622" y="0"/>
                  </a:lnTo>
                  <a:close/>
                  <a:moveTo>
                    <a:pt x="700622" y="142240"/>
                  </a:moveTo>
                  <a:lnTo>
                    <a:pt x="6688668" y="142240"/>
                  </a:lnTo>
                  <a:lnTo>
                    <a:pt x="6688668" y="158750"/>
                  </a:lnTo>
                  <a:lnTo>
                    <a:pt x="700622" y="158750"/>
                  </a:lnTo>
                  <a:lnTo>
                    <a:pt x="700622"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455" name="CustomShape 21"/>
          <p:cNvSpPr/>
          <p:nvPr/>
        </p:nvSpPr>
        <p:spPr>
          <a:xfrm>
            <a:off x="1851480" y="385200"/>
            <a:ext cx="4069440" cy="52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3404"/>
              </a:lnSpc>
            </a:pPr>
            <a:r>
              <a:rPr lang="en-US" sz="1800" b="0" strike="noStrike" spc="-1">
                <a:solidFill>
                  <a:srgbClr val="D22376"/>
                </a:solidFill>
                <a:latin typeface="Open Sans Light Bold"/>
              </a:rPr>
              <a:t>GENERAL SCHOOL POLICIES</a:t>
            </a:r>
            <a:endParaRPr lang="en-US" sz="1800" b="0" strike="noStrike" spc="-1">
              <a:latin typeface="Arial"/>
            </a:endParaRPr>
          </a:p>
        </p:txBody>
      </p:sp>
      <p:sp>
        <p:nvSpPr>
          <p:cNvPr id="456" name="CustomShape 22"/>
          <p:cNvSpPr/>
          <p:nvPr/>
        </p:nvSpPr>
        <p:spPr>
          <a:xfrm>
            <a:off x="213840" y="4792680"/>
            <a:ext cx="3268080" cy="15682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6830">
              <a:lnSpc>
                <a:spcPct val="100000"/>
              </a:lnSpc>
            </a:pPr>
            <a:r>
              <a:rPr lang="en-US" sz="1200" b="0" strike="noStrike" spc="-1">
                <a:solidFill>
                  <a:srgbClr val="000000"/>
                </a:solidFill>
                <a:latin typeface="Open Sans Light"/>
                <a:ea typeface="Open Sans Light"/>
              </a:rPr>
              <a:t>Blue Dragon Academy is equipped with a surveillance system. Cameras are used for safety purposes and will only be monitored by the director. Parent requests to watch cameras will be denied. </a:t>
            </a:r>
          </a:p>
          <a:p>
            <a:pPr marL="36830"/>
            <a:endParaRPr lang="en-US" sz="1200" spc="-1">
              <a:latin typeface="Open Sans Light"/>
              <a:ea typeface="Open Sans Light"/>
            </a:endParaRPr>
          </a:p>
          <a:p>
            <a:pPr marL="36830"/>
            <a:r>
              <a:rPr lang="en-US" sz="1200" spc="-1">
                <a:latin typeface="Open Sans Light"/>
                <a:ea typeface="Open Sans Light"/>
              </a:rPr>
              <a:t>Our cameras in the hallways and rooms are equipped with sound. </a:t>
            </a:r>
          </a:p>
        </p:txBody>
      </p:sp>
      <p:sp>
        <p:nvSpPr>
          <p:cNvPr id="457" name="CustomShape 23"/>
          <p:cNvSpPr/>
          <p:nvPr/>
        </p:nvSpPr>
        <p:spPr>
          <a:xfrm>
            <a:off x="3482280" y="1674360"/>
            <a:ext cx="4069440" cy="13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36840" algn="ctr">
              <a:lnSpc>
                <a:spcPct val="100000"/>
              </a:lnSpc>
              <a:spcBef>
                <a:spcPts val="459"/>
              </a:spcBef>
            </a:pPr>
            <a:r>
              <a:rPr lang="en-US" sz="1200" b="1" u="sng" strike="noStrike" spc="-1">
                <a:solidFill>
                  <a:srgbClr val="000000"/>
                </a:solidFill>
                <a:uFillTx/>
                <a:latin typeface="Open Sans Light"/>
                <a:ea typeface="Open Sans Light"/>
              </a:rPr>
              <a:t>Insurance</a:t>
            </a:r>
            <a:r>
              <a:rPr lang="en-US" sz="1200" b="1" strike="noStrike" spc="-1">
                <a:solidFill>
                  <a:srgbClr val="000000"/>
                </a:solidFill>
                <a:latin typeface="Open Sans Light"/>
                <a:ea typeface="Open Sans Light"/>
              </a:rPr>
              <a:t>   </a:t>
            </a:r>
            <a:r>
              <a:rPr lang="en-US" sz="1200" b="1" i="1" strike="noStrike" spc="-1">
                <a:solidFill>
                  <a:srgbClr val="000000"/>
                </a:solidFill>
                <a:latin typeface="Open Sans Light"/>
                <a:ea typeface="Open Sans Light"/>
              </a:rPr>
              <a:t>67:42:16:16</a:t>
            </a:r>
            <a:endParaRPr lang="en-US" sz="1200" b="0" strike="noStrike" spc="-1">
              <a:latin typeface="Arial"/>
            </a:endParaRPr>
          </a:p>
          <a:p>
            <a:pPr>
              <a:lnSpc>
                <a:spcPct val="100000"/>
              </a:lnSpc>
            </a:pPr>
            <a:r>
              <a:rPr lang="en-US" sz="1200" b="1" i="1"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Each child enrolled at BDA will be covered under our liability policy. As BDA, does not carry accident insurance for children, please review your personal insurance to be certain that your child/children have the proper coverage.</a:t>
            </a:r>
            <a:endParaRPr lang="en-US" sz="1200" b="0" strike="noStrike" spc="-1">
              <a:latin typeface="Arial"/>
            </a:endParaRPr>
          </a:p>
        </p:txBody>
      </p:sp>
      <p:grpSp>
        <p:nvGrpSpPr>
          <p:cNvPr id="458" name="Group 24"/>
          <p:cNvGrpSpPr/>
          <p:nvPr/>
        </p:nvGrpSpPr>
        <p:grpSpPr>
          <a:xfrm>
            <a:off x="4646520" y="1166040"/>
            <a:ext cx="2216160" cy="481680"/>
            <a:chOff x="4646520" y="1166040"/>
            <a:chExt cx="2216160" cy="481680"/>
          </a:xfrm>
        </p:grpSpPr>
        <p:sp>
          <p:nvSpPr>
            <p:cNvPr id="459" name="CustomShape 25"/>
            <p:cNvSpPr/>
            <p:nvPr/>
          </p:nvSpPr>
          <p:spPr>
            <a:xfrm>
              <a:off x="4646520" y="1166040"/>
              <a:ext cx="2216160" cy="481680"/>
            </a:xfrm>
            <a:custGeom>
              <a:avLst/>
              <a:gdLst/>
              <a:ahLst/>
              <a:cxnLst/>
              <a:rect l="l" t="t" r="r" b="b"/>
              <a:pathLst>
                <a:path w="5970224" h="1297962">
                  <a:moveTo>
                    <a:pt x="60960" y="269240"/>
                  </a:moveTo>
                  <a:cubicBezTo>
                    <a:pt x="60960" y="154940"/>
                    <a:pt x="153670" y="62230"/>
                    <a:pt x="267970" y="62230"/>
                  </a:cubicBezTo>
                  <a:lnTo>
                    <a:pt x="651383" y="62230"/>
                  </a:lnTo>
                  <a:lnTo>
                    <a:pt x="65138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51383" y="157480"/>
                  </a:lnTo>
                  <a:lnTo>
                    <a:pt x="65138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53461" y="1297962"/>
                  </a:lnTo>
                  <a:lnTo>
                    <a:pt x="65346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51383" y="1155722"/>
                  </a:lnTo>
                  <a:lnTo>
                    <a:pt x="651383" y="1139212"/>
                  </a:lnTo>
                  <a:lnTo>
                    <a:pt x="387350" y="1139212"/>
                  </a:lnTo>
                  <a:close/>
                  <a:moveTo>
                    <a:pt x="651383" y="1235732"/>
                  </a:moveTo>
                  <a:lnTo>
                    <a:pt x="5108732" y="1235732"/>
                  </a:lnTo>
                  <a:lnTo>
                    <a:pt x="5108732" y="1296691"/>
                  </a:lnTo>
                  <a:lnTo>
                    <a:pt x="651383" y="1296691"/>
                  </a:lnTo>
                  <a:lnTo>
                    <a:pt x="651383" y="1235732"/>
                  </a:lnTo>
                  <a:close/>
                  <a:moveTo>
                    <a:pt x="651383" y="1139211"/>
                  </a:moveTo>
                  <a:lnTo>
                    <a:pt x="5108732" y="1139211"/>
                  </a:lnTo>
                  <a:lnTo>
                    <a:pt x="5108732" y="1155722"/>
                  </a:lnTo>
                  <a:lnTo>
                    <a:pt x="651383" y="1155722"/>
                  </a:lnTo>
                  <a:lnTo>
                    <a:pt x="651383" y="1139211"/>
                  </a:lnTo>
                  <a:close/>
                  <a:moveTo>
                    <a:pt x="5907994" y="689632"/>
                  </a:moveTo>
                  <a:lnTo>
                    <a:pt x="5907994" y="1028722"/>
                  </a:lnTo>
                  <a:cubicBezTo>
                    <a:pt x="5907994" y="1143022"/>
                    <a:pt x="5815283" y="1235732"/>
                    <a:pt x="5700983" y="1235732"/>
                  </a:cubicBezTo>
                  <a:lnTo>
                    <a:pt x="5108732" y="1235732"/>
                  </a:lnTo>
                  <a:lnTo>
                    <a:pt x="5108732" y="1296692"/>
                  </a:lnTo>
                  <a:lnTo>
                    <a:pt x="5700983" y="1296692"/>
                  </a:lnTo>
                  <a:cubicBezTo>
                    <a:pt x="5849574" y="1296692"/>
                    <a:pt x="5970224" y="1176042"/>
                    <a:pt x="5970224" y="1027452"/>
                  </a:cubicBezTo>
                  <a:lnTo>
                    <a:pt x="5970224" y="689632"/>
                  </a:lnTo>
                  <a:lnTo>
                    <a:pt x="5907994" y="689632"/>
                  </a:lnTo>
                  <a:close/>
                  <a:moveTo>
                    <a:pt x="5811474" y="909342"/>
                  </a:moveTo>
                  <a:cubicBezTo>
                    <a:pt x="5811474" y="1036342"/>
                    <a:pt x="5708603" y="1139212"/>
                    <a:pt x="5581603" y="1139212"/>
                  </a:cubicBezTo>
                  <a:lnTo>
                    <a:pt x="5108732" y="1139212"/>
                  </a:lnTo>
                  <a:lnTo>
                    <a:pt x="5108732" y="1155722"/>
                  </a:lnTo>
                  <a:lnTo>
                    <a:pt x="5581603" y="1155722"/>
                  </a:lnTo>
                  <a:cubicBezTo>
                    <a:pt x="5717494" y="1155722"/>
                    <a:pt x="5827983" y="1045232"/>
                    <a:pt x="5827983" y="909342"/>
                  </a:cubicBezTo>
                  <a:lnTo>
                    <a:pt x="5827983" y="689632"/>
                  </a:lnTo>
                  <a:lnTo>
                    <a:pt x="5811474" y="689632"/>
                  </a:lnTo>
                  <a:lnTo>
                    <a:pt x="5811474" y="909342"/>
                  </a:lnTo>
                  <a:close/>
                  <a:moveTo>
                    <a:pt x="5907994" y="510108"/>
                  </a:moveTo>
                  <a:lnTo>
                    <a:pt x="5968953" y="510108"/>
                  </a:lnTo>
                  <a:lnTo>
                    <a:pt x="5968953" y="689632"/>
                  </a:lnTo>
                  <a:lnTo>
                    <a:pt x="5907994" y="689632"/>
                  </a:lnTo>
                  <a:lnTo>
                    <a:pt x="5907994" y="510108"/>
                  </a:lnTo>
                  <a:close/>
                  <a:moveTo>
                    <a:pt x="5811474" y="510108"/>
                  </a:moveTo>
                  <a:lnTo>
                    <a:pt x="5827983" y="510108"/>
                  </a:lnTo>
                  <a:lnTo>
                    <a:pt x="5827983" y="689632"/>
                  </a:lnTo>
                  <a:lnTo>
                    <a:pt x="5811474" y="689632"/>
                  </a:lnTo>
                  <a:lnTo>
                    <a:pt x="5811474" y="510108"/>
                  </a:lnTo>
                  <a:close/>
                  <a:moveTo>
                    <a:pt x="5700983" y="60960"/>
                  </a:moveTo>
                  <a:cubicBezTo>
                    <a:pt x="5815283" y="60960"/>
                    <a:pt x="5907994" y="153670"/>
                    <a:pt x="5907994" y="267970"/>
                  </a:cubicBezTo>
                  <a:lnTo>
                    <a:pt x="5907994" y="510108"/>
                  </a:lnTo>
                  <a:lnTo>
                    <a:pt x="5968953" y="510108"/>
                  </a:lnTo>
                  <a:lnTo>
                    <a:pt x="5968953" y="269240"/>
                  </a:lnTo>
                  <a:cubicBezTo>
                    <a:pt x="5968953" y="120650"/>
                    <a:pt x="5848303" y="0"/>
                    <a:pt x="5699714" y="0"/>
                  </a:cubicBezTo>
                  <a:lnTo>
                    <a:pt x="5106654" y="0"/>
                  </a:lnTo>
                  <a:lnTo>
                    <a:pt x="5106654" y="60960"/>
                  </a:lnTo>
                  <a:lnTo>
                    <a:pt x="5700983" y="60960"/>
                  </a:lnTo>
                  <a:close/>
                  <a:moveTo>
                    <a:pt x="5581603" y="142240"/>
                  </a:moveTo>
                  <a:lnTo>
                    <a:pt x="5108732" y="142240"/>
                  </a:lnTo>
                  <a:lnTo>
                    <a:pt x="5108732" y="158750"/>
                  </a:lnTo>
                  <a:lnTo>
                    <a:pt x="5581603" y="158750"/>
                  </a:lnTo>
                  <a:cubicBezTo>
                    <a:pt x="5708603" y="158750"/>
                    <a:pt x="5811474" y="261620"/>
                    <a:pt x="5811474" y="388620"/>
                  </a:cubicBezTo>
                  <a:lnTo>
                    <a:pt x="5811474" y="510146"/>
                  </a:lnTo>
                  <a:lnTo>
                    <a:pt x="5827983" y="510146"/>
                  </a:lnTo>
                  <a:lnTo>
                    <a:pt x="5827983" y="387350"/>
                  </a:lnTo>
                  <a:cubicBezTo>
                    <a:pt x="5827983" y="251460"/>
                    <a:pt x="5717494" y="142240"/>
                    <a:pt x="5581603" y="142240"/>
                  </a:cubicBezTo>
                  <a:close/>
                  <a:moveTo>
                    <a:pt x="651383" y="0"/>
                  </a:moveTo>
                  <a:lnTo>
                    <a:pt x="5108732" y="0"/>
                  </a:lnTo>
                  <a:lnTo>
                    <a:pt x="5108732" y="60960"/>
                  </a:lnTo>
                  <a:lnTo>
                    <a:pt x="651383" y="60960"/>
                  </a:lnTo>
                  <a:lnTo>
                    <a:pt x="651383" y="0"/>
                  </a:lnTo>
                  <a:close/>
                  <a:moveTo>
                    <a:pt x="651383" y="142240"/>
                  </a:moveTo>
                  <a:lnTo>
                    <a:pt x="5108732" y="142240"/>
                  </a:lnTo>
                  <a:lnTo>
                    <a:pt x="5108732" y="158750"/>
                  </a:lnTo>
                  <a:lnTo>
                    <a:pt x="651383" y="158750"/>
                  </a:lnTo>
                  <a:lnTo>
                    <a:pt x="65138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60" name="CustomShape 26"/>
          <p:cNvSpPr/>
          <p:nvPr/>
        </p:nvSpPr>
        <p:spPr>
          <a:xfrm>
            <a:off x="4347720" y="1279440"/>
            <a:ext cx="273168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INSURANCE</a:t>
            </a:r>
            <a:endParaRPr lang="en-US" sz="1400" b="0" strike="noStrike" spc="-1">
              <a:latin typeface="Arial"/>
            </a:endParaRPr>
          </a:p>
        </p:txBody>
      </p:sp>
      <p:grpSp>
        <p:nvGrpSpPr>
          <p:cNvPr id="461" name="Group 27"/>
          <p:cNvGrpSpPr/>
          <p:nvPr/>
        </p:nvGrpSpPr>
        <p:grpSpPr>
          <a:xfrm>
            <a:off x="519480" y="4181760"/>
            <a:ext cx="2470680" cy="481680"/>
            <a:chOff x="519480" y="4181760"/>
            <a:chExt cx="2470680" cy="481680"/>
          </a:xfrm>
        </p:grpSpPr>
        <p:sp>
          <p:nvSpPr>
            <p:cNvPr id="462" name="CustomShape 28"/>
            <p:cNvSpPr/>
            <p:nvPr/>
          </p:nvSpPr>
          <p:spPr>
            <a:xfrm>
              <a:off x="519480" y="4181760"/>
              <a:ext cx="2470680" cy="481680"/>
            </a:xfrm>
            <a:custGeom>
              <a:avLst/>
              <a:gdLst/>
              <a:ahLst/>
              <a:cxnLst/>
              <a:rect l="l" t="t" r="r" b="b"/>
              <a:pathLst>
                <a:path w="8476754" h="1297962">
                  <a:moveTo>
                    <a:pt x="60960" y="269240"/>
                  </a:moveTo>
                  <a:cubicBezTo>
                    <a:pt x="60960" y="154940"/>
                    <a:pt x="153670" y="62230"/>
                    <a:pt x="267970" y="62230"/>
                  </a:cubicBezTo>
                  <a:lnTo>
                    <a:pt x="723446" y="62230"/>
                  </a:lnTo>
                  <a:lnTo>
                    <a:pt x="723446"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23446" y="157480"/>
                  </a:lnTo>
                  <a:lnTo>
                    <a:pt x="723446"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26568" y="1297962"/>
                  </a:lnTo>
                  <a:lnTo>
                    <a:pt x="726568"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23446" y="1155722"/>
                  </a:lnTo>
                  <a:lnTo>
                    <a:pt x="723446" y="1139212"/>
                  </a:lnTo>
                  <a:lnTo>
                    <a:pt x="387350" y="1139212"/>
                  </a:lnTo>
                  <a:close/>
                  <a:moveTo>
                    <a:pt x="723446" y="1235732"/>
                  </a:moveTo>
                  <a:lnTo>
                    <a:pt x="7421006" y="1235732"/>
                  </a:lnTo>
                  <a:lnTo>
                    <a:pt x="7421006" y="1296691"/>
                  </a:lnTo>
                  <a:lnTo>
                    <a:pt x="723446" y="1296691"/>
                  </a:lnTo>
                  <a:lnTo>
                    <a:pt x="723446" y="1235732"/>
                  </a:lnTo>
                  <a:close/>
                  <a:moveTo>
                    <a:pt x="723446" y="1139211"/>
                  </a:moveTo>
                  <a:lnTo>
                    <a:pt x="7421006" y="1139211"/>
                  </a:lnTo>
                  <a:lnTo>
                    <a:pt x="7421006" y="1155722"/>
                  </a:lnTo>
                  <a:lnTo>
                    <a:pt x="723446" y="1155722"/>
                  </a:lnTo>
                  <a:lnTo>
                    <a:pt x="723446" y="1139211"/>
                  </a:lnTo>
                  <a:close/>
                  <a:moveTo>
                    <a:pt x="8414524" y="689632"/>
                  </a:moveTo>
                  <a:lnTo>
                    <a:pt x="8414524" y="1028722"/>
                  </a:lnTo>
                  <a:cubicBezTo>
                    <a:pt x="8414524" y="1143022"/>
                    <a:pt x="8321814" y="1235732"/>
                    <a:pt x="8207514" y="1235732"/>
                  </a:cubicBezTo>
                  <a:lnTo>
                    <a:pt x="7421006" y="1235732"/>
                  </a:lnTo>
                  <a:lnTo>
                    <a:pt x="7421006" y="1296692"/>
                  </a:lnTo>
                  <a:lnTo>
                    <a:pt x="8207514" y="1296692"/>
                  </a:lnTo>
                  <a:cubicBezTo>
                    <a:pt x="8356103" y="1296692"/>
                    <a:pt x="8476754" y="1176042"/>
                    <a:pt x="8476754" y="1027452"/>
                  </a:cubicBezTo>
                  <a:lnTo>
                    <a:pt x="8476754" y="689632"/>
                  </a:lnTo>
                  <a:lnTo>
                    <a:pt x="8414524" y="689632"/>
                  </a:lnTo>
                  <a:close/>
                  <a:moveTo>
                    <a:pt x="8318003" y="909342"/>
                  </a:moveTo>
                  <a:cubicBezTo>
                    <a:pt x="8318003" y="1036342"/>
                    <a:pt x="8215133" y="1139212"/>
                    <a:pt x="8088133" y="1139212"/>
                  </a:cubicBezTo>
                  <a:lnTo>
                    <a:pt x="7421006" y="1139212"/>
                  </a:lnTo>
                  <a:lnTo>
                    <a:pt x="7421006" y="1155722"/>
                  </a:lnTo>
                  <a:lnTo>
                    <a:pt x="8088133" y="1155722"/>
                  </a:lnTo>
                  <a:cubicBezTo>
                    <a:pt x="8224024" y="1155722"/>
                    <a:pt x="8334514" y="1045232"/>
                    <a:pt x="8334514" y="909342"/>
                  </a:cubicBezTo>
                  <a:lnTo>
                    <a:pt x="8334514" y="689632"/>
                  </a:lnTo>
                  <a:lnTo>
                    <a:pt x="8318003" y="689632"/>
                  </a:lnTo>
                  <a:lnTo>
                    <a:pt x="8318003" y="909342"/>
                  </a:lnTo>
                  <a:close/>
                  <a:moveTo>
                    <a:pt x="8414524" y="510108"/>
                  </a:moveTo>
                  <a:lnTo>
                    <a:pt x="8475483" y="510108"/>
                  </a:lnTo>
                  <a:lnTo>
                    <a:pt x="8475483" y="689632"/>
                  </a:lnTo>
                  <a:lnTo>
                    <a:pt x="8414524" y="689632"/>
                  </a:lnTo>
                  <a:lnTo>
                    <a:pt x="8414524" y="510108"/>
                  </a:lnTo>
                  <a:close/>
                  <a:moveTo>
                    <a:pt x="8318003" y="510108"/>
                  </a:moveTo>
                  <a:lnTo>
                    <a:pt x="8334514" y="510108"/>
                  </a:lnTo>
                  <a:lnTo>
                    <a:pt x="8334514" y="689632"/>
                  </a:lnTo>
                  <a:lnTo>
                    <a:pt x="8318003" y="689632"/>
                  </a:lnTo>
                  <a:lnTo>
                    <a:pt x="8318003" y="510108"/>
                  </a:lnTo>
                  <a:close/>
                  <a:moveTo>
                    <a:pt x="8207514" y="60960"/>
                  </a:moveTo>
                  <a:cubicBezTo>
                    <a:pt x="8321814" y="60960"/>
                    <a:pt x="8414524" y="153670"/>
                    <a:pt x="8414524" y="267970"/>
                  </a:cubicBezTo>
                  <a:lnTo>
                    <a:pt x="8414524" y="510108"/>
                  </a:lnTo>
                  <a:lnTo>
                    <a:pt x="8475483" y="510108"/>
                  </a:lnTo>
                  <a:lnTo>
                    <a:pt x="8475483" y="269240"/>
                  </a:lnTo>
                  <a:cubicBezTo>
                    <a:pt x="8475483" y="120650"/>
                    <a:pt x="8354833" y="0"/>
                    <a:pt x="8206243" y="0"/>
                  </a:cubicBezTo>
                  <a:lnTo>
                    <a:pt x="7417884" y="0"/>
                  </a:lnTo>
                  <a:lnTo>
                    <a:pt x="7417884" y="60960"/>
                  </a:lnTo>
                  <a:lnTo>
                    <a:pt x="8207514" y="60960"/>
                  </a:lnTo>
                  <a:close/>
                  <a:moveTo>
                    <a:pt x="8088133" y="142240"/>
                  </a:moveTo>
                  <a:lnTo>
                    <a:pt x="7421006" y="142240"/>
                  </a:lnTo>
                  <a:lnTo>
                    <a:pt x="7421006" y="158750"/>
                  </a:lnTo>
                  <a:lnTo>
                    <a:pt x="8088133" y="158750"/>
                  </a:lnTo>
                  <a:cubicBezTo>
                    <a:pt x="8215133" y="158750"/>
                    <a:pt x="8318003" y="261620"/>
                    <a:pt x="8318003" y="388620"/>
                  </a:cubicBezTo>
                  <a:lnTo>
                    <a:pt x="8318003" y="510146"/>
                  </a:lnTo>
                  <a:lnTo>
                    <a:pt x="8334514" y="510146"/>
                  </a:lnTo>
                  <a:lnTo>
                    <a:pt x="8334514" y="387350"/>
                  </a:lnTo>
                  <a:cubicBezTo>
                    <a:pt x="8334514" y="251460"/>
                    <a:pt x="8224024" y="142240"/>
                    <a:pt x="8088133" y="142240"/>
                  </a:cubicBezTo>
                  <a:close/>
                  <a:moveTo>
                    <a:pt x="723446" y="0"/>
                  </a:moveTo>
                  <a:lnTo>
                    <a:pt x="7421006" y="0"/>
                  </a:lnTo>
                  <a:lnTo>
                    <a:pt x="7421006" y="60960"/>
                  </a:lnTo>
                  <a:lnTo>
                    <a:pt x="723446" y="60960"/>
                  </a:lnTo>
                  <a:lnTo>
                    <a:pt x="723446" y="0"/>
                  </a:lnTo>
                  <a:close/>
                  <a:moveTo>
                    <a:pt x="723446" y="142240"/>
                  </a:moveTo>
                  <a:lnTo>
                    <a:pt x="7421006" y="142240"/>
                  </a:lnTo>
                  <a:lnTo>
                    <a:pt x="7421006" y="158750"/>
                  </a:lnTo>
                  <a:lnTo>
                    <a:pt x="723446" y="158750"/>
                  </a:lnTo>
                  <a:lnTo>
                    <a:pt x="723446"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63" name="CustomShape 29"/>
          <p:cNvSpPr/>
          <p:nvPr/>
        </p:nvSpPr>
        <p:spPr>
          <a:xfrm>
            <a:off x="742320" y="4278960"/>
            <a:ext cx="207108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CAMERAS</a:t>
            </a:r>
            <a:endParaRPr lang="en-US" sz="1400" b="0" strike="noStrike"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855B-86BF-2A40-6EE3-FAD97854BE95}"/>
              </a:ext>
            </a:extLst>
          </p:cNvPr>
          <p:cNvSpPr>
            <a:spLocks noGrp="1"/>
          </p:cNvSpPr>
          <p:nvPr>
            <p:ph type="title"/>
          </p:nvPr>
        </p:nvSpPr>
        <p:spPr>
          <a:xfrm>
            <a:off x="388440" y="797362"/>
            <a:ext cx="6994800" cy="886397"/>
          </a:xfrm>
        </p:spPr>
        <p:txBody>
          <a:bodyPr/>
          <a:lstStyle/>
          <a:p>
            <a:r>
              <a:rPr lang="en-US" sz="3200"/>
              <a:t>Inclement Weather Policy</a:t>
            </a:r>
            <a:r>
              <a:rPr lang="en-US"/>
              <a:t> </a:t>
            </a:r>
            <a:br>
              <a:rPr lang="en-US"/>
            </a:br>
            <a:r>
              <a:rPr lang="en-US" sz="1800"/>
              <a:t>10-18-24</a:t>
            </a:r>
          </a:p>
        </p:txBody>
      </p:sp>
      <p:sp>
        <p:nvSpPr>
          <p:cNvPr id="3" name="Text Placeholder 2">
            <a:extLst>
              <a:ext uri="{FF2B5EF4-FFF2-40B4-BE49-F238E27FC236}">
                <a16:creationId xmlns:a16="http://schemas.microsoft.com/office/drawing/2014/main" id="{C10B0306-92CD-03E3-85B4-6C70B97A52A9}"/>
              </a:ext>
            </a:extLst>
          </p:cNvPr>
          <p:cNvSpPr>
            <a:spLocks noGrp="1"/>
          </p:cNvSpPr>
          <p:nvPr>
            <p:ph type="body"/>
          </p:nvPr>
        </p:nvSpPr>
        <p:spPr>
          <a:xfrm rot="-10800000" flipV="1">
            <a:off x="305609" y="1886914"/>
            <a:ext cx="6994801" cy="6337324"/>
          </a:xfrm>
        </p:spPr>
        <p:txBody>
          <a:bodyPr lIns="0" tIns="0" rIns="0" bIns="0" anchor="t">
            <a:noAutofit/>
          </a:bodyPr>
          <a:lstStyle/>
          <a:p>
            <a:pPr marL="0" indent="0">
              <a:buNone/>
            </a:pPr>
            <a:r>
              <a:rPr lang="en-US" sz="1600" b="1">
                <a:ea typeface="+mn-lt"/>
                <a:cs typeface="+mn-lt"/>
              </a:rPr>
              <a:t>Closures due to Inclement Weather </a:t>
            </a:r>
            <a:endParaRPr lang="en-US" sz="1600"/>
          </a:p>
          <a:p>
            <a:r>
              <a:rPr lang="en-US" sz="1200">
                <a:ea typeface="+mn-lt"/>
                <a:cs typeface="+mn-lt"/>
              </a:rPr>
              <a:t>In the event of severe weather conditions such as heavy snowfall, ice storms, hurricanes, or any other situation that poses a threat to the safety of children and staff, BDA may be closed. </a:t>
            </a:r>
          </a:p>
          <a:p>
            <a:r>
              <a:rPr lang="en-US" sz="1200">
                <a:ea typeface="+mn-lt"/>
                <a:cs typeface="+mn-lt"/>
              </a:rPr>
              <a:t> Closure decisions will be made by BDA management based on information from local authorities, weather forecasts, and road conditions. </a:t>
            </a:r>
          </a:p>
          <a:p>
            <a:r>
              <a:rPr lang="en-US" sz="1200">
                <a:ea typeface="+mn-lt"/>
                <a:cs typeface="+mn-lt"/>
              </a:rPr>
              <a:t>Parents and guardians will be notified of any closures as early as possible via ProCare App, text, and the childcare center's FB page. </a:t>
            </a:r>
          </a:p>
          <a:p>
            <a:endParaRPr lang="en-US" sz="1200">
              <a:cs typeface="Arial"/>
            </a:endParaRPr>
          </a:p>
          <a:p>
            <a:endParaRPr lang="en-US" sz="1200">
              <a:cs typeface="Arial"/>
            </a:endParaRPr>
          </a:p>
          <a:p>
            <a:pPr marL="0" indent="0">
              <a:buNone/>
            </a:pPr>
            <a:r>
              <a:rPr lang="en-US" sz="1400" b="1">
                <a:cs typeface="Arial"/>
              </a:rPr>
              <a:t>Early Dismissal </a:t>
            </a:r>
          </a:p>
          <a:p>
            <a:r>
              <a:rPr lang="en-US" sz="1200">
                <a:ea typeface="+mn-lt"/>
                <a:cs typeface="+mn-lt"/>
              </a:rPr>
              <a:t>In Situations where inclement weather develops during the day, BDA may implement early dismissal procedures. </a:t>
            </a:r>
          </a:p>
          <a:p>
            <a:r>
              <a:rPr lang="en-US" sz="1200">
                <a:ea typeface="+mn-lt"/>
                <a:cs typeface="+mn-lt"/>
              </a:rPr>
              <a:t>Parents and guardians will be contacted promptly to arrange for the pickup of their children. </a:t>
            </a:r>
          </a:p>
          <a:p>
            <a:r>
              <a:rPr lang="en-US" sz="1200">
                <a:ea typeface="+mn-lt"/>
                <a:cs typeface="+mn-lt"/>
              </a:rPr>
              <a:t>Staff will ensure the safety and well-being of all children until they are picked up.</a:t>
            </a:r>
          </a:p>
          <a:p>
            <a:r>
              <a:rPr lang="en-US" sz="1200">
                <a:ea typeface="+mn-lt"/>
                <a:cs typeface="+mn-lt"/>
              </a:rPr>
              <a:t> This will most likely happen when Garretson School closes early due to inclement weather.</a:t>
            </a:r>
            <a:endParaRPr lang="en-US" sz="1200">
              <a:cs typeface="Arial"/>
            </a:endParaRPr>
          </a:p>
          <a:p>
            <a:endParaRPr lang="en-US" sz="1600" b="1">
              <a:cs typeface="Arial"/>
            </a:endParaRPr>
          </a:p>
          <a:p>
            <a:pPr marL="0" indent="0">
              <a:buNone/>
            </a:pPr>
            <a:r>
              <a:rPr lang="en-US" sz="1600" b="1">
                <a:cs typeface="Arial"/>
              </a:rPr>
              <a:t>Late Arrival Policy </a:t>
            </a:r>
          </a:p>
          <a:p>
            <a:pPr marL="0" indent="0">
              <a:buNone/>
            </a:pPr>
            <a:r>
              <a:rPr lang="en-US" sz="1200">
                <a:ea typeface="+mn-lt"/>
                <a:cs typeface="+mn-lt"/>
              </a:rPr>
              <a:t>If the Childcare center decides to delay its opening due to inclement weather, parents and guardians will be notified of the new opening time. </a:t>
            </a:r>
          </a:p>
          <a:p>
            <a:r>
              <a:rPr lang="en-US" sz="1200">
                <a:ea typeface="+mn-lt"/>
                <a:cs typeface="+mn-lt"/>
              </a:rPr>
              <a:t> We recommend that parents and guardians make alternative childcare arrangements in case of delays. </a:t>
            </a:r>
          </a:p>
          <a:p>
            <a:r>
              <a:rPr lang="en-US" sz="1200">
                <a:ea typeface="+mn-lt"/>
                <a:cs typeface="+mn-lt"/>
              </a:rPr>
              <a:t> This is most likely to happen when Garretson School cancels or open lates due to inclement weather.</a:t>
            </a:r>
            <a:r>
              <a:rPr lang="en-US" sz="1600">
                <a:ea typeface="+mn-lt"/>
                <a:cs typeface="+mn-lt"/>
              </a:rPr>
              <a:t> </a:t>
            </a:r>
            <a:endParaRPr lang="en-US" sz="1600"/>
          </a:p>
          <a:p>
            <a:pPr marL="0" indent="0">
              <a:buNone/>
            </a:pPr>
            <a:endParaRPr lang="en-US" sz="1200">
              <a:cs typeface="Arial"/>
            </a:endParaRPr>
          </a:p>
          <a:p>
            <a:pPr marL="0" indent="0">
              <a:buNone/>
            </a:pPr>
            <a:r>
              <a:rPr lang="en-US" sz="1800" b="1">
                <a:cs typeface="Arial"/>
              </a:rPr>
              <a:t>Credit</a:t>
            </a:r>
          </a:p>
          <a:p>
            <a:pPr marL="0" indent="0">
              <a:buNone/>
            </a:pPr>
            <a:r>
              <a:rPr lang="en-US" sz="1200">
                <a:cs typeface="Arial"/>
              </a:rPr>
              <a:t>If BDA is closed due to inclement weather or circumstances out of our control, credit will not be given. </a:t>
            </a:r>
          </a:p>
          <a:p>
            <a:endParaRPr lang="en-US" sz="1400">
              <a:cs typeface="Arial"/>
            </a:endParaRPr>
          </a:p>
        </p:txBody>
      </p:sp>
      <p:pic>
        <p:nvPicPr>
          <p:cNvPr id="4" name="Picture 3" descr="Rainbow umbrella in snowy park">
            <a:extLst>
              <a:ext uri="{FF2B5EF4-FFF2-40B4-BE49-F238E27FC236}">
                <a16:creationId xmlns:a16="http://schemas.microsoft.com/office/drawing/2014/main" id="{2FDB01AB-28C1-D92F-7276-2B5E740DC7FE}"/>
              </a:ext>
            </a:extLst>
          </p:cNvPr>
          <p:cNvPicPr>
            <a:picLocks noChangeAspect="1"/>
          </p:cNvPicPr>
          <p:nvPr/>
        </p:nvPicPr>
        <p:blipFill>
          <a:blip r:embed="rId2"/>
          <a:stretch>
            <a:fillRect/>
          </a:stretch>
        </p:blipFill>
        <p:spPr>
          <a:xfrm>
            <a:off x="1509957" y="6538716"/>
            <a:ext cx="4365936" cy="2913907"/>
          </a:xfrm>
          <a:prstGeom prst="rect">
            <a:avLst/>
          </a:prstGeom>
        </p:spPr>
      </p:pic>
    </p:spTree>
    <p:extLst>
      <p:ext uri="{BB962C8B-B14F-4D97-AF65-F5344CB8AC3E}">
        <p14:creationId xmlns:p14="http://schemas.microsoft.com/office/powerpoint/2010/main" val="4281293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4" name="Group 1"/>
          <p:cNvGrpSpPr/>
          <p:nvPr/>
        </p:nvGrpSpPr>
        <p:grpSpPr>
          <a:xfrm>
            <a:off x="0" y="0"/>
            <a:ext cx="7772040" cy="10058040"/>
            <a:chOff x="0" y="0"/>
            <a:chExt cx="7772040" cy="10058040"/>
          </a:xfrm>
        </p:grpSpPr>
        <p:sp>
          <p:nvSpPr>
            <p:cNvPr id="465"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66" name="Group 3"/>
          <p:cNvGrpSpPr/>
          <p:nvPr/>
        </p:nvGrpSpPr>
        <p:grpSpPr>
          <a:xfrm>
            <a:off x="2700987" y="413287"/>
            <a:ext cx="2216160" cy="481680"/>
            <a:chOff x="4495680" y="454680"/>
            <a:chExt cx="2216160" cy="481680"/>
          </a:xfrm>
        </p:grpSpPr>
        <p:sp>
          <p:nvSpPr>
            <p:cNvPr id="467" name="CustomShape 4"/>
            <p:cNvSpPr/>
            <p:nvPr/>
          </p:nvSpPr>
          <p:spPr>
            <a:xfrm>
              <a:off x="4495680" y="454680"/>
              <a:ext cx="2216160" cy="481680"/>
            </a:xfrm>
            <a:custGeom>
              <a:avLst/>
              <a:gdLst/>
              <a:ahLst/>
              <a:cxnLst/>
              <a:rect l="l" t="t" r="r" b="b"/>
              <a:pathLst>
                <a:path w="5970224" h="1297962">
                  <a:moveTo>
                    <a:pt x="60960" y="269240"/>
                  </a:moveTo>
                  <a:cubicBezTo>
                    <a:pt x="60960" y="154940"/>
                    <a:pt x="153670" y="62230"/>
                    <a:pt x="267970" y="62230"/>
                  </a:cubicBezTo>
                  <a:lnTo>
                    <a:pt x="651383" y="62230"/>
                  </a:lnTo>
                  <a:lnTo>
                    <a:pt x="65138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51383" y="157480"/>
                  </a:lnTo>
                  <a:lnTo>
                    <a:pt x="65138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53461" y="1297962"/>
                  </a:lnTo>
                  <a:lnTo>
                    <a:pt x="65346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51383" y="1155722"/>
                  </a:lnTo>
                  <a:lnTo>
                    <a:pt x="651383" y="1139212"/>
                  </a:lnTo>
                  <a:lnTo>
                    <a:pt x="387350" y="1139212"/>
                  </a:lnTo>
                  <a:close/>
                  <a:moveTo>
                    <a:pt x="651383" y="1235732"/>
                  </a:moveTo>
                  <a:lnTo>
                    <a:pt x="5108732" y="1235732"/>
                  </a:lnTo>
                  <a:lnTo>
                    <a:pt x="5108732" y="1296691"/>
                  </a:lnTo>
                  <a:lnTo>
                    <a:pt x="651383" y="1296691"/>
                  </a:lnTo>
                  <a:lnTo>
                    <a:pt x="651383" y="1235732"/>
                  </a:lnTo>
                  <a:close/>
                  <a:moveTo>
                    <a:pt x="651383" y="1139211"/>
                  </a:moveTo>
                  <a:lnTo>
                    <a:pt x="5108732" y="1139211"/>
                  </a:lnTo>
                  <a:lnTo>
                    <a:pt x="5108732" y="1155722"/>
                  </a:lnTo>
                  <a:lnTo>
                    <a:pt x="651383" y="1155722"/>
                  </a:lnTo>
                  <a:lnTo>
                    <a:pt x="651383" y="1139211"/>
                  </a:lnTo>
                  <a:close/>
                  <a:moveTo>
                    <a:pt x="5907994" y="689632"/>
                  </a:moveTo>
                  <a:lnTo>
                    <a:pt x="5907994" y="1028722"/>
                  </a:lnTo>
                  <a:cubicBezTo>
                    <a:pt x="5907994" y="1143022"/>
                    <a:pt x="5815283" y="1235732"/>
                    <a:pt x="5700983" y="1235732"/>
                  </a:cubicBezTo>
                  <a:lnTo>
                    <a:pt x="5108732" y="1235732"/>
                  </a:lnTo>
                  <a:lnTo>
                    <a:pt x="5108732" y="1296692"/>
                  </a:lnTo>
                  <a:lnTo>
                    <a:pt x="5700983" y="1296692"/>
                  </a:lnTo>
                  <a:cubicBezTo>
                    <a:pt x="5849574" y="1296692"/>
                    <a:pt x="5970224" y="1176042"/>
                    <a:pt x="5970224" y="1027452"/>
                  </a:cubicBezTo>
                  <a:lnTo>
                    <a:pt x="5970224" y="689632"/>
                  </a:lnTo>
                  <a:lnTo>
                    <a:pt x="5907994" y="689632"/>
                  </a:lnTo>
                  <a:close/>
                  <a:moveTo>
                    <a:pt x="5811474" y="909342"/>
                  </a:moveTo>
                  <a:cubicBezTo>
                    <a:pt x="5811474" y="1036342"/>
                    <a:pt x="5708603" y="1139212"/>
                    <a:pt x="5581603" y="1139212"/>
                  </a:cubicBezTo>
                  <a:lnTo>
                    <a:pt x="5108732" y="1139212"/>
                  </a:lnTo>
                  <a:lnTo>
                    <a:pt x="5108732" y="1155722"/>
                  </a:lnTo>
                  <a:lnTo>
                    <a:pt x="5581603" y="1155722"/>
                  </a:lnTo>
                  <a:cubicBezTo>
                    <a:pt x="5717494" y="1155722"/>
                    <a:pt x="5827983" y="1045232"/>
                    <a:pt x="5827983" y="909342"/>
                  </a:cubicBezTo>
                  <a:lnTo>
                    <a:pt x="5827983" y="689632"/>
                  </a:lnTo>
                  <a:lnTo>
                    <a:pt x="5811474" y="689632"/>
                  </a:lnTo>
                  <a:lnTo>
                    <a:pt x="5811474" y="909342"/>
                  </a:lnTo>
                  <a:close/>
                  <a:moveTo>
                    <a:pt x="5907994" y="510108"/>
                  </a:moveTo>
                  <a:lnTo>
                    <a:pt x="5968953" y="510108"/>
                  </a:lnTo>
                  <a:lnTo>
                    <a:pt x="5968953" y="689632"/>
                  </a:lnTo>
                  <a:lnTo>
                    <a:pt x="5907994" y="689632"/>
                  </a:lnTo>
                  <a:lnTo>
                    <a:pt x="5907994" y="510108"/>
                  </a:lnTo>
                  <a:close/>
                  <a:moveTo>
                    <a:pt x="5811474" y="510108"/>
                  </a:moveTo>
                  <a:lnTo>
                    <a:pt x="5827983" y="510108"/>
                  </a:lnTo>
                  <a:lnTo>
                    <a:pt x="5827983" y="689632"/>
                  </a:lnTo>
                  <a:lnTo>
                    <a:pt x="5811474" y="689632"/>
                  </a:lnTo>
                  <a:lnTo>
                    <a:pt x="5811474" y="510108"/>
                  </a:lnTo>
                  <a:close/>
                  <a:moveTo>
                    <a:pt x="5700983" y="60960"/>
                  </a:moveTo>
                  <a:cubicBezTo>
                    <a:pt x="5815283" y="60960"/>
                    <a:pt x="5907994" y="153670"/>
                    <a:pt x="5907994" y="267970"/>
                  </a:cubicBezTo>
                  <a:lnTo>
                    <a:pt x="5907994" y="510108"/>
                  </a:lnTo>
                  <a:lnTo>
                    <a:pt x="5968953" y="510108"/>
                  </a:lnTo>
                  <a:lnTo>
                    <a:pt x="5968953" y="269240"/>
                  </a:lnTo>
                  <a:cubicBezTo>
                    <a:pt x="5968953" y="120650"/>
                    <a:pt x="5848303" y="0"/>
                    <a:pt x="5699714" y="0"/>
                  </a:cubicBezTo>
                  <a:lnTo>
                    <a:pt x="5106654" y="0"/>
                  </a:lnTo>
                  <a:lnTo>
                    <a:pt x="5106654" y="60960"/>
                  </a:lnTo>
                  <a:lnTo>
                    <a:pt x="5700983" y="60960"/>
                  </a:lnTo>
                  <a:close/>
                  <a:moveTo>
                    <a:pt x="5581603" y="142240"/>
                  </a:moveTo>
                  <a:lnTo>
                    <a:pt x="5108732" y="142240"/>
                  </a:lnTo>
                  <a:lnTo>
                    <a:pt x="5108732" y="158750"/>
                  </a:lnTo>
                  <a:lnTo>
                    <a:pt x="5581603" y="158750"/>
                  </a:lnTo>
                  <a:cubicBezTo>
                    <a:pt x="5708603" y="158750"/>
                    <a:pt x="5811474" y="261620"/>
                    <a:pt x="5811474" y="388620"/>
                  </a:cubicBezTo>
                  <a:lnTo>
                    <a:pt x="5811474" y="510146"/>
                  </a:lnTo>
                  <a:lnTo>
                    <a:pt x="5827983" y="510146"/>
                  </a:lnTo>
                  <a:lnTo>
                    <a:pt x="5827983" y="387350"/>
                  </a:lnTo>
                  <a:cubicBezTo>
                    <a:pt x="5827983" y="251460"/>
                    <a:pt x="5717494" y="142240"/>
                    <a:pt x="5581603" y="142240"/>
                  </a:cubicBezTo>
                  <a:close/>
                  <a:moveTo>
                    <a:pt x="651383" y="0"/>
                  </a:moveTo>
                  <a:lnTo>
                    <a:pt x="5108732" y="0"/>
                  </a:lnTo>
                  <a:lnTo>
                    <a:pt x="5108732" y="60960"/>
                  </a:lnTo>
                  <a:lnTo>
                    <a:pt x="651383" y="60960"/>
                  </a:lnTo>
                  <a:lnTo>
                    <a:pt x="651383" y="0"/>
                  </a:lnTo>
                  <a:close/>
                  <a:moveTo>
                    <a:pt x="651383" y="142240"/>
                  </a:moveTo>
                  <a:lnTo>
                    <a:pt x="5108732" y="142240"/>
                  </a:lnTo>
                  <a:lnTo>
                    <a:pt x="5108732" y="158750"/>
                  </a:lnTo>
                  <a:lnTo>
                    <a:pt x="651383" y="158750"/>
                  </a:lnTo>
                  <a:lnTo>
                    <a:pt x="65138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68" name="Group 5"/>
          <p:cNvGrpSpPr/>
          <p:nvPr/>
        </p:nvGrpSpPr>
        <p:grpSpPr>
          <a:xfrm>
            <a:off x="2609591" y="3146907"/>
            <a:ext cx="2388240" cy="481680"/>
            <a:chOff x="870120" y="3298680"/>
            <a:chExt cx="2388240" cy="481680"/>
          </a:xfrm>
        </p:grpSpPr>
        <p:sp>
          <p:nvSpPr>
            <p:cNvPr id="469" name="CustomShape 6"/>
            <p:cNvSpPr/>
            <p:nvPr/>
          </p:nvSpPr>
          <p:spPr>
            <a:xfrm>
              <a:off x="870120" y="3298680"/>
              <a:ext cx="2388240" cy="481680"/>
            </a:xfrm>
            <a:custGeom>
              <a:avLst/>
              <a:gdLst/>
              <a:ahLst/>
              <a:cxnLst/>
              <a:rect l="l" t="t" r="r" b="b"/>
              <a:pathLst>
                <a:path w="6433504" h="1297962">
                  <a:moveTo>
                    <a:pt x="60960" y="269240"/>
                  </a:moveTo>
                  <a:cubicBezTo>
                    <a:pt x="60960" y="154940"/>
                    <a:pt x="153670" y="62230"/>
                    <a:pt x="267970" y="62230"/>
                  </a:cubicBezTo>
                  <a:lnTo>
                    <a:pt x="664703" y="62230"/>
                  </a:lnTo>
                  <a:lnTo>
                    <a:pt x="66470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64703" y="157480"/>
                  </a:lnTo>
                  <a:lnTo>
                    <a:pt x="66470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66974" y="1297962"/>
                  </a:lnTo>
                  <a:lnTo>
                    <a:pt x="666974"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64703" y="1155722"/>
                  </a:lnTo>
                  <a:lnTo>
                    <a:pt x="664703" y="1139212"/>
                  </a:lnTo>
                  <a:lnTo>
                    <a:pt x="387350" y="1139212"/>
                  </a:lnTo>
                  <a:close/>
                  <a:moveTo>
                    <a:pt x="664703" y="1235732"/>
                  </a:moveTo>
                  <a:lnTo>
                    <a:pt x="5536108" y="1235732"/>
                  </a:lnTo>
                  <a:lnTo>
                    <a:pt x="5536108" y="1296691"/>
                  </a:lnTo>
                  <a:lnTo>
                    <a:pt x="664703" y="1296691"/>
                  </a:lnTo>
                  <a:lnTo>
                    <a:pt x="664703" y="1235732"/>
                  </a:lnTo>
                  <a:close/>
                  <a:moveTo>
                    <a:pt x="664703" y="1139211"/>
                  </a:moveTo>
                  <a:lnTo>
                    <a:pt x="5536108" y="1139211"/>
                  </a:lnTo>
                  <a:lnTo>
                    <a:pt x="5536108" y="1155722"/>
                  </a:lnTo>
                  <a:lnTo>
                    <a:pt x="664703" y="1155722"/>
                  </a:lnTo>
                  <a:lnTo>
                    <a:pt x="664703" y="1139211"/>
                  </a:lnTo>
                  <a:close/>
                  <a:moveTo>
                    <a:pt x="6371274" y="689632"/>
                  </a:moveTo>
                  <a:lnTo>
                    <a:pt x="6371274" y="1028722"/>
                  </a:lnTo>
                  <a:cubicBezTo>
                    <a:pt x="6371274" y="1143022"/>
                    <a:pt x="6278564" y="1235732"/>
                    <a:pt x="6164264" y="1235732"/>
                  </a:cubicBezTo>
                  <a:lnTo>
                    <a:pt x="5536108" y="1235732"/>
                  </a:lnTo>
                  <a:lnTo>
                    <a:pt x="5536108" y="1296692"/>
                  </a:lnTo>
                  <a:lnTo>
                    <a:pt x="6164264" y="1296692"/>
                  </a:lnTo>
                  <a:cubicBezTo>
                    <a:pt x="6312854" y="1296692"/>
                    <a:pt x="6433504" y="1176042"/>
                    <a:pt x="6433504" y="1027452"/>
                  </a:cubicBezTo>
                  <a:lnTo>
                    <a:pt x="6433504" y="689632"/>
                  </a:lnTo>
                  <a:lnTo>
                    <a:pt x="6371274" y="689632"/>
                  </a:lnTo>
                  <a:close/>
                  <a:moveTo>
                    <a:pt x="6274754" y="909342"/>
                  </a:moveTo>
                  <a:cubicBezTo>
                    <a:pt x="6274754" y="1036342"/>
                    <a:pt x="6171884" y="1139212"/>
                    <a:pt x="6044884" y="1139212"/>
                  </a:cubicBezTo>
                  <a:lnTo>
                    <a:pt x="5536108" y="1139212"/>
                  </a:lnTo>
                  <a:lnTo>
                    <a:pt x="5536108" y="1155722"/>
                  </a:lnTo>
                  <a:lnTo>
                    <a:pt x="6044884" y="1155722"/>
                  </a:lnTo>
                  <a:cubicBezTo>
                    <a:pt x="6180774" y="1155722"/>
                    <a:pt x="6291264" y="1045232"/>
                    <a:pt x="6291264" y="909342"/>
                  </a:cubicBezTo>
                  <a:lnTo>
                    <a:pt x="6291264" y="689632"/>
                  </a:lnTo>
                  <a:lnTo>
                    <a:pt x="6274754" y="689632"/>
                  </a:lnTo>
                  <a:lnTo>
                    <a:pt x="6274754" y="909342"/>
                  </a:lnTo>
                  <a:close/>
                  <a:moveTo>
                    <a:pt x="6371274" y="510108"/>
                  </a:moveTo>
                  <a:lnTo>
                    <a:pt x="6432234" y="510108"/>
                  </a:lnTo>
                  <a:lnTo>
                    <a:pt x="6432234" y="689632"/>
                  </a:lnTo>
                  <a:lnTo>
                    <a:pt x="6371274" y="689632"/>
                  </a:lnTo>
                  <a:lnTo>
                    <a:pt x="6371274" y="510108"/>
                  </a:lnTo>
                  <a:close/>
                  <a:moveTo>
                    <a:pt x="6274754" y="510108"/>
                  </a:moveTo>
                  <a:lnTo>
                    <a:pt x="6291264" y="510108"/>
                  </a:lnTo>
                  <a:lnTo>
                    <a:pt x="6291264" y="689632"/>
                  </a:lnTo>
                  <a:lnTo>
                    <a:pt x="6274754" y="689632"/>
                  </a:lnTo>
                  <a:lnTo>
                    <a:pt x="6274754" y="510108"/>
                  </a:lnTo>
                  <a:close/>
                  <a:moveTo>
                    <a:pt x="6164264" y="60960"/>
                  </a:moveTo>
                  <a:cubicBezTo>
                    <a:pt x="6278564" y="60960"/>
                    <a:pt x="6371274" y="153670"/>
                    <a:pt x="6371274" y="267970"/>
                  </a:cubicBezTo>
                  <a:lnTo>
                    <a:pt x="6371274" y="510108"/>
                  </a:lnTo>
                  <a:lnTo>
                    <a:pt x="6432234" y="510108"/>
                  </a:lnTo>
                  <a:lnTo>
                    <a:pt x="6432234" y="269240"/>
                  </a:lnTo>
                  <a:cubicBezTo>
                    <a:pt x="6432234" y="120650"/>
                    <a:pt x="6311584" y="0"/>
                    <a:pt x="6162994" y="0"/>
                  </a:cubicBezTo>
                  <a:lnTo>
                    <a:pt x="5533837" y="0"/>
                  </a:lnTo>
                  <a:lnTo>
                    <a:pt x="5533837" y="60960"/>
                  </a:lnTo>
                  <a:lnTo>
                    <a:pt x="6164264" y="60960"/>
                  </a:lnTo>
                  <a:close/>
                  <a:moveTo>
                    <a:pt x="6044884" y="142240"/>
                  </a:moveTo>
                  <a:lnTo>
                    <a:pt x="5536108" y="142240"/>
                  </a:lnTo>
                  <a:lnTo>
                    <a:pt x="5536108" y="158750"/>
                  </a:lnTo>
                  <a:lnTo>
                    <a:pt x="6044884" y="158750"/>
                  </a:lnTo>
                  <a:cubicBezTo>
                    <a:pt x="6171884" y="158750"/>
                    <a:pt x="6274754" y="261620"/>
                    <a:pt x="6274754" y="388620"/>
                  </a:cubicBezTo>
                  <a:lnTo>
                    <a:pt x="6274754" y="510146"/>
                  </a:lnTo>
                  <a:lnTo>
                    <a:pt x="6291264" y="510146"/>
                  </a:lnTo>
                  <a:lnTo>
                    <a:pt x="6291264" y="387350"/>
                  </a:lnTo>
                  <a:cubicBezTo>
                    <a:pt x="6291264" y="251460"/>
                    <a:pt x="6180774" y="142240"/>
                    <a:pt x="6044884" y="142240"/>
                  </a:cubicBezTo>
                  <a:close/>
                  <a:moveTo>
                    <a:pt x="664703" y="0"/>
                  </a:moveTo>
                  <a:lnTo>
                    <a:pt x="5536108" y="0"/>
                  </a:lnTo>
                  <a:lnTo>
                    <a:pt x="5536108" y="60960"/>
                  </a:lnTo>
                  <a:lnTo>
                    <a:pt x="664703" y="60960"/>
                  </a:lnTo>
                  <a:lnTo>
                    <a:pt x="664703" y="0"/>
                  </a:lnTo>
                  <a:close/>
                  <a:moveTo>
                    <a:pt x="664703" y="142240"/>
                  </a:moveTo>
                  <a:lnTo>
                    <a:pt x="5536108" y="142240"/>
                  </a:lnTo>
                  <a:lnTo>
                    <a:pt x="5536108" y="158750"/>
                  </a:lnTo>
                  <a:lnTo>
                    <a:pt x="664703" y="158750"/>
                  </a:lnTo>
                  <a:lnTo>
                    <a:pt x="66470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70" name="CustomShape 7"/>
          <p:cNvSpPr/>
          <p:nvPr/>
        </p:nvSpPr>
        <p:spPr>
          <a:xfrm>
            <a:off x="0" y="3681360"/>
            <a:ext cx="7619760" cy="590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200" b="1"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BDA frequently supplements the in-class curriculum with off the campus field </a:t>
            </a:r>
            <a:r>
              <a:rPr lang="en-US" sz="1200" b="0" strike="noStrike" spc="-15">
                <a:solidFill>
                  <a:srgbClr val="000000"/>
                </a:solidFill>
                <a:latin typeface="Open Sans Light"/>
                <a:ea typeface="Open Sans Light"/>
              </a:rPr>
              <a:t>trips. </a:t>
            </a:r>
            <a:r>
              <a:rPr lang="en-US" sz="1200" b="0" strike="noStrike" spc="-1">
                <a:solidFill>
                  <a:srgbClr val="000000"/>
                </a:solidFill>
                <a:latin typeface="Open Sans Light"/>
                <a:ea typeface="Open Sans Light"/>
              </a:rPr>
              <a:t>Parents are required to give written permission for their child to attend each field </a:t>
            </a:r>
            <a:r>
              <a:rPr lang="en-US" sz="1200" b="0" strike="noStrike" spc="-21">
                <a:solidFill>
                  <a:srgbClr val="000000"/>
                </a:solidFill>
                <a:latin typeface="Open Sans Light"/>
                <a:ea typeface="Open Sans Light"/>
              </a:rPr>
              <a:t>trip. </a:t>
            </a:r>
            <a:r>
              <a:rPr lang="en-US" sz="1200" b="0" strike="noStrike" spc="-1">
                <a:solidFill>
                  <a:srgbClr val="000000"/>
                </a:solidFill>
                <a:latin typeface="Open Sans Light"/>
                <a:ea typeface="Open Sans Light"/>
              </a:rPr>
              <a:t>Notification of a field trip will be sent home in advance of the trip, with all pertinent trip information including, destination, date, time, reason for trip, cost, and mode </a:t>
            </a:r>
            <a:r>
              <a:rPr lang="en-US" sz="1200" b="0" strike="noStrike" spc="-46">
                <a:solidFill>
                  <a:srgbClr val="000000"/>
                </a:solidFill>
                <a:latin typeface="Open Sans Light"/>
                <a:ea typeface="Open Sans Light"/>
              </a:rPr>
              <a:t>of</a:t>
            </a:r>
            <a:r>
              <a:rPr lang="en-US" sz="1200" b="0" strike="noStrike" spc="239">
                <a:solidFill>
                  <a:srgbClr val="000000"/>
                </a:solidFill>
                <a:latin typeface="Open Sans Light"/>
                <a:ea typeface="Open Sans Light"/>
              </a:rPr>
              <a:t> </a:t>
            </a:r>
            <a:r>
              <a:rPr lang="en-US" sz="1200" b="0" strike="noStrike" spc="-1">
                <a:solidFill>
                  <a:srgbClr val="000000"/>
                </a:solidFill>
                <a:latin typeface="Open Sans Light"/>
                <a:ea typeface="Open Sans Light"/>
              </a:rPr>
              <a:t>transportation. Accompanying the notification paper, teachers will include a permission slip to be filled out, signed, and returned to the teacher prior to the date of the trip. </a:t>
            </a:r>
            <a:r>
              <a:rPr lang="en-US" sz="1200" b="0" strike="noStrike" spc="-21">
                <a:solidFill>
                  <a:srgbClr val="000000"/>
                </a:solidFill>
                <a:latin typeface="Open Sans Light"/>
                <a:ea typeface="Open Sans Light"/>
              </a:rPr>
              <a:t>The</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field trip permission slip must be filled out completely and accurately, and all trip costs must be paid in advance for your child to attend.</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spcBef>
                <a:spcPts val="400"/>
              </a:spcBef>
            </a:pPr>
            <a:r>
              <a:rPr lang="en-US" sz="1200" b="0" strike="noStrike" spc="-1">
                <a:solidFill>
                  <a:srgbClr val="000000"/>
                </a:solidFill>
                <a:latin typeface="Open Sans Light"/>
                <a:ea typeface="Open Sans Light"/>
              </a:rPr>
              <a:t>If your child is not scheduled to attend BDA on the day of a field trip and you wish for your child to participate in the trip, please discuss this with your child’s teacher at least three days prior to the date of the trip. Your child will be permitted to attend if required ratios can be maintained with his/her addition to the class. An additional day fee (-part time families), </a:t>
            </a:r>
            <a:r>
              <a:rPr lang="en-US" sz="1200" b="0" strike="noStrike" spc="-35">
                <a:solidFill>
                  <a:srgbClr val="000000"/>
                </a:solidFill>
                <a:latin typeface="Open Sans Light"/>
                <a:ea typeface="Open Sans Light"/>
              </a:rPr>
              <a:t>as </a:t>
            </a:r>
            <a:r>
              <a:rPr lang="en-US" sz="1200" b="0" strike="noStrike" spc="-1">
                <a:solidFill>
                  <a:srgbClr val="000000"/>
                </a:solidFill>
                <a:latin typeface="Open Sans Light"/>
                <a:ea typeface="Open Sans Light"/>
              </a:rPr>
              <a:t>well as the cost of the trip and signed permission slip will be due prior to the date of </a:t>
            </a:r>
            <a:r>
              <a:rPr lang="en-US" sz="1200" b="0" strike="noStrike" spc="-21">
                <a:solidFill>
                  <a:srgbClr val="000000"/>
                </a:solidFill>
                <a:latin typeface="Open Sans Light"/>
                <a:ea typeface="Open Sans Light"/>
              </a:rPr>
              <a:t>the</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trip.</a:t>
            </a:r>
            <a:endParaRPr lang="en-US" sz="1200" b="0" strike="noStrike" spc="-1">
              <a:latin typeface="Arial"/>
            </a:endParaRPr>
          </a:p>
          <a:p>
            <a:pPr marL="190440" algn="just">
              <a:lnSpc>
                <a:spcPct val="100000"/>
              </a:lnSpc>
              <a:spcBef>
                <a:spcPts val="400"/>
              </a:spcBef>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spcBef>
                <a:spcPts val="400"/>
              </a:spcBef>
            </a:pPr>
            <a:r>
              <a:rPr lang="en-US" sz="1200" b="0" strike="noStrike" spc="-1">
                <a:solidFill>
                  <a:srgbClr val="000000"/>
                </a:solidFill>
                <a:latin typeface="Open Sans Light"/>
                <a:ea typeface="Open Sans Light"/>
              </a:rPr>
              <a:t>A few keys to a successful field trip include: provide encouragement, participate in the activities, remember you are a role model, help supervise all children, assist your group with restroom visits, drive the speed limit, and dress appropriately. Thank you for helping with this very important part of your child’s education. </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If parents choose for their child not to go on a fieldtrip, there must be room for them to stay at BDA. If there is no room, parents will be responsible to find alternate care during that time.</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Fees and permission slips must be returned before children will be allowed to go on fieldtrips. Every effort will be made to get permission slips out 3-4 days in advance. (Please check parent pockets) Activities can also be found on the Calendar on the website.</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BDA will transport children in our van for field trips and may ask for parent volunteers to help drive. Child restraints will be required for all children and will need to be provided by the parent/guardian. We will follow state policy for car seats, i.e., if children are not </a:t>
            </a:r>
            <a:r>
              <a:rPr lang="en-US" sz="1200" b="0" strike="noStrike" spc="-66">
                <a:solidFill>
                  <a:srgbClr val="000000"/>
                </a:solidFill>
                <a:latin typeface="Open Sans Light"/>
                <a:ea typeface="Open Sans Light"/>
              </a:rPr>
              <a:t>5 </a:t>
            </a:r>
            <a:r>
              <a:rPr lang="en-US" sz="1200" b="0" strike="noStrike" spc="-1">
                <a:solidFill>
                  <a:srgbClr val="000000"/>
                </a:solidFill>
                <a:latin typeface="Open Sans Light"/>
                <a:ea typeface="Open Sans Light"/>
              </a:rPr>
              <a:t>years old and 40 pounds, they must be in car seat. If a car seat is not provided </a:t>
            </a:r>
            <a:r>
              <a:rPr lang="en-US" sz="1200" b="0" strike="noStrike" spc="-52">
                <a:solidFill>
                  <a:srgbClr val="000000"/>
                </a:solidFill>
                <a:latin typeface="Open Sans Light"/>
                <a:ea typeface="Open Sans Light"/>
              </a:rPr>
              <a:t>by </a:t>
            </a:r>
            <a:r>
              <a:rPr lang="en-US" sz="1200" b="0" strike="noStrike" spc="-1">
                <a:solidFill>
                  <a:srgbClr val="000000"/>
                </a:solidFill>
                <a:latin typeface="Open Sans Light"/>
                <a:ea typeface="Open Sans Light"/>
              </a:rPr>
              <a:t>parent, the child will need to stay back from fieldtrip.</a:t>
            </a:r>
            <a:endParaRPr lang="en-US" sz="1200" b="0" strike="noStrike" spc="-1">
              <a:latin typeface="Arial"/>
            </a:endParaRPr>
          </a:p>
        </p:txBody>
      </p:sp>
      <p:sp>
        <p:nvSpPr>
          <p:cNvPr id="471" name="CustomShape 8"/>
          <p:cNvSpPr/>
          <p:nvPr/>
        </p:nvSpPr>
        <p:spPr>
          <a:xfrm>
            <a:off x="152280" y="1039680"/>
            <a:ext cx="7467120" cy="191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7440" algn="ctr">
              <a:lnSpc>
                <a:spcPct val="100000"/>
              </a:lnSpc>
              <a:spcBef>
                <a:spcPts val="459"/>
              </a:spcBef>
            </a:pPr>
            <a:r>
              <a:rPr lang="en-US" sz="1200" b="1" u="sng" strike="noStrike" spc="-1">
                <a:solidFill>
                  <a:srgbClr val="000000"/>
                </a:solidFill>
                <a:uFillTx/>
                <a:latin typeface="Open Sans Light"/>
                <a:ea typeface="Open Sans Light"/>
              </a:rPr>
              <a:t>Transportation</a:t>
            </a:r>
            <a:r>
              <a:rPr lang="en-US" sz="1200" b="1" strike="noStrike" spc="-1">
                <a:solidFill>
                  <a:srgbClr val="000000"/>
                </a:solidFill>
                <a:latin typeface="Open Sans Light"/>
                <a:ea typeface="Open Sans Light"/>
              </a:rPr>
              <a:t>	</a:t>
            </a:r>
            <a:r>
              <a:rPr lang="en-US" sz="1200" b="1" i="1" strike="noStrike" spc="-1">
                <a:solidFill>
                  <a:srgbClr val="000000"/>
                </a:solidFill>
                <a:latin typeface="Open Sans Light"/>
                <a:ea typeface="Open Sans Light"/>
              </a:rPr>
              <a:t>67:42:16:15</a:t>
            </a:r>
            <a:endParaRPr lang="en-US" sz="1200" b="0" strike="noStrike" spc="-1">
              <a:latin typeface="Arial"/>
            </a:endParaRPr>
          </a:p>
          <a:p>
            <a:pPr>
              <a:lnSpc>
                <a:spcPct val="100000"/>
              </a:lnSpc>
            </a:pPr>
            <a:r>
              <a:rPr lang="en-US" sz="1200" b="1" i="1"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No transportation will be provided to and from BDA. </a:t>
            </a:r>
            <a:endParaRPr lang="en-US" sz="1200" b="0" strike="noStrike" spc="-1">
              <a:latin typeface="Arial"/>
            </a:endParaRPr>
          </a:p>
          <a:p>
            <a:pPr algn="ctr">
              <a:lnSpc>
                <a:spcPct val="100000"/>
              </a:lnSpc>
            </a:pPr>
            <a:r>
              <a:rPr lang="en-US" sz="1200" b="1" i="1" strike="noStrike" spc="-1">
                <a:solidFill>
                  <a:srgbClr val="000000"/>
                </a:solidFill>
                <a:latin typeface="Open Sans Light"/>
                <a:ea typeface="Open Sans Light"/>
              </a:rPr>
              <a:t> </a:t>
            </a:r>
            <a:endParaRPr lang="en-US" sz="1200" b="0" strike="noStrike" spc="-1">
              <a:latin typeface="Arial"/>
            </a:endParaRPr>
          </a:p>
          <a:p>
            <a:pPr algn="just">
              <a:lnSpc>
                <a:spcPct val="100000"/>
              </a:lnSpc>
            </a:pPr>
            <a:r>
              <a:rPr lang="en-US" sz="1200" b="0" strike="noStrike" spc="-1">
                <a:solidFill>
                  <a:srgbClr val="000000"/>
                </a:solidFill>
                <a:latin typeface="Open Sans Light"/>
                <a:ea typeface="Open Sans Light"/>
              </a:rPr>
              <a:t>BDA will transport morning preschoolers to and from the Garretson School Preschool Program with school age children.  Parents will be responsible to get children back to BDA from Garretson School if they chose to have children enrolled.   BDA offers a morning Preschool and Pre-K Program from 820am-1130am at no additional cost to parents (except supply fee).</a:t>
            </a:r>
            <a:endParaRPr lang="en-US" sz="1200" b="0" strike="noStrike" spc="-1">
              <a:latin typeface="Arial"/>
            </a:endParaRPr>
          </a:p>
          <a:p>
            <a:pPr algn="just">
              <a:lnSpc>
                <a:spcPct val="100000"/>
              </a:lnSpc>
            </a:pPr>
            <a:endParaRPr lang="en-US" sz="1200" b="0" strike="noStrike" spc="-1">
              <a:latin typeface="Arial"/>
            </a:endParaRPr>
          </a:p>
          <a:p>
            <a:pPr algn="just">
              <a:lnSpc>
                <a:spcPct val="100000"/>
              </a:lnSpc>
            </a:pPr>
            <a:r>
              <a:rPr lang="en-US" sz="1200" b="1" strike="noStrike" spc="-1">
                <a:solidFill>
                  <a:srgbClr val="000000"/>
                </a:solidFill>
                <a:latin typeface="Open Sans Light"/>
                <a:ea typeface="Open Sans Light"/>
              </a:rPr>
              <a:t>Revised 04/23/2024</a:t>
            </a:r>
            <a:endParaRPr lang="en-US" sz="1200" b="0" strike="noStrike" spc="-1">
              <a:latin typeface="Arial"/>
            </a:endParaRPr>
          </a:p>
        </p:txBody>
      </p:sp>
      <p:sp>
        <p:nvSpPr>
          <p:cNvPr id="472" name="CustomShape 9"/>
          <p:cNvSpPr/>
          <p:nvPr/>
        </p:nvSpPr>
        <p:spPr>
          <a:xfrm>
            <a:off x="2903226" y="3266662"/>
            <a:ext cx="17737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FIELD TRIPS</a:t>
            </a:r>
            <a:endParaRPr lang="en-US" sz="1400" b="0" strike="noStrike" spc="-1">
              <a:latin typeface="Arial"/>
            </a:endParaRPr>
          </a:p>
        </p:txBody>
      </p:sp>
      <p:sp>
        <p:nvSpPr>
          <p:cNvPr id="473" name="CustomShape 10"/>
          <p:cNvSpPr/>
          <p:nvPr/>
        </p:nvSpPr>
        <p:spPr>
          <a:xfrm>
            <a:off x="2922388" y="547685"/>
            <a:ext cx="177372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TRANSPORTATION</a:t>
            </a:r>
            <a:endParaRPr lang="en-US" sz="14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4" name="Group 1"/>
          <p:cNvGrpSpPr/>
          <p:nvPr/>
        </p:nvGrpSpPr>
        <p:grpSpPr>
          <a:xfrm>
            <a:off x="0" y="0"/>
            <a:ext cx="7772040" cy="10058040"/>
            <a:chOff x="0" y="0"/>
            <a:chExt cx="7772040" cy="10058040"/>
          </a:xfrm>
        </p:grpSpPr>
        <p:sp>
          <p:nvSpPr>
            <p:cNvPr id="475"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76" name="Group 3"/>
          <p:cNvGrpSpPr/>
          <p:nvPr/>
        </p:nvGrpSpPr>
        <p:grpSpPr>
          <a:xfrm>
            <a:off x="253080" y="322200"/>
            <a:ext cx="1905480" cy="481680"/>
            <a:chOff x="253080" y="322200"/>
            <a:chExt cx="1905480" cy="481680"/>
          </a:xfrm>
        </p:grpSpPr>
        <p:sp>
          <p:nvSpPr>
            <p:cNvPr id="477" name="CustomShape 4"/>
            <p:cNvSpPr/>
            <p:nvPr/>
          </p:nvSpPr>
          <p:spPr>
            <a:xfrm>
              <a:off x="253080" y="322200"/>
              <a:ext cx="1905480" cy="481680"/>
            </a:xfrm>
            <a:custGeom>
              <a:avLst/>
              <a:gdLst/>
              <a:ahLst/>
              <a:cxnLst/>
              <a:rect l="l" t="t" r="r" b="b"/>
              <a:pathLst>
                <a:path w="5133144" h="1297962">
                  <a:moveTo>
                    <a:pt x="60960" y="269240"/>
                  </a:moveTo>
                  <a:cubicBezTo>
                    <a:pt x="60960" y="154940"/>
                    <a:pt x="153670" y="62230"/>
                    <a:pt x="267970" y="62230"/>
                  </a:cubicBezTo>
                  <a:lnTo>
                    <a:pt x="627317" y="62230"/>
                  </a:lnTo>
                  <a:lnTo>
                    <a:pt x="62731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27317" y="157480"/>
                  </a:lnTo>
                  <a:lnTo>
                    <a:pt x="62731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29046" y="1297962"/>
                  </a:lnTo>
                  <a:lnTo>
                    <a:pt x="629046"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27317" y="1155722"/>
                  </a:lnTo>
                  <a:lnTo>
                    <a:pt x="627317" y="1139212"/>
                  </a:lnTo>
                  <a:lnTo>
                    <a:pt x="387350" y="1139212"/>
                  </a:lnTo>
                  <a:close/>
                  <a:moveTo>
                    <a:pt x="627317" y="1235732"/>
                  </a:moveTo>
                  <a:lnTo>
                    <a:pt x="4336526" y="1235732"/>
                  </a:lnTo>
                  <a:lnTo>
                    <a:pt x="4336526" y="1296691"/>
                  </a:lnTo>
                  <a:lnTo>
                    <a:pt x="627317" y="1296691"/>
                  </a:lnTo>
                  <a:lnTo>
                    <a:pt x="627317" y="1235732"/>
                  </a:lnTo>
                  <a:close/>
                  <a:moveTo>
                    <a:pt x="627317" y="1139211"/>
                  </a:moveTo>
                  <a:lnTo>
                    <a:pt x="4336526" y="1139211"/>
                  </a:lnTo>
                  <a:lnTo>
                    <a:pt x="4336526" y="1155722"/>
                  </a:lnTo>
                  <a:lnTo>
                    <a:pt x="627317" y="1155722"/>
                  </a:lnTo>
                  <a:lnTo>
                    <a:pt x="627317" y="1139211"/>
                  </a:lnTo>
                  <a:close/>
                  <a:moveTo>
                    <a:pt x="5070914" y="689632"/>
                  </a:moveTo>
                  <a:lnTo>
                    <a:pt x="5070914" y="1028722"/>
                  </a:lnTo>
                  <a:cubicBezTo>
                    <a:pt x="5070914" y="1143022"/>
                    <a:pt x="4978204" y="1235732"/>
                    <a:pt x="4863904" y="1235732"/>
                  </a:cubicBezTo>
                  <a:lnTo>
                    <a:pt x="4336526" y="1235732"/>
                  </a:lnTo>
                  <a:lnTo>
                    <a:pt x="4336526" y="1296692"/>
                  </a:lnTo>
                  <a:lnTo>
                    <a:pt x="4863904" y="1296692"/>
                  </a:lnTo>
                  <a:cubicBezTo>
                    <a:pt x="5012494" y="1296692"/>
                    <a:pt x="5133144" y="1176042"/>
                    <a:pt x="5133144" y="1027452"/>
                  </a:cubicBezTo>
                  <a:lnTo>
                    <a:pt x="5133144" y="689632"/>
                  </a:lnTo>
                  <a:lnTo>
                    <a:pt x="5070914" y="689632"/>
                  </a:lnTo>
                  <a:close/>
                  <a:moveTo>
                    <a:pt x="4974394" y="909342"/>
                  </a:moveTo>
                  <a:cubicBezTo>
                    <a:pt x="4974394" y="1036342"/>
                    <a:pt x="4871524" y="1139212"/>
                    <a:pt x="4744524" y="1139212"/>
                  </a:cubicBezTo>
                  <a:lnTo>
                    <a:pt x="4336526" y="1139212"/>
                  </a:lnTo>
                  <a:lnTo>
                    <a:pt x="4336526" y="1155722"/>
                  </a:lnTo>
                  <a:lnTo>
                    <a:pt x="4744524" y="1155722"/>
                  </a:lnTo>
                  <a:cubicBezTo>
                    <a:pt x="4880414" y="1155722"/>
                    <a:pt x="4990904" y="1045232"/>
                    <a:pt x="4990904" y="909342"/>
                  </a:cubicBezTo>
                  <a:lnTo>
                    <a:pt x="4990904" y="689632"/>
                  </a:lnTo>
                  <a:lnTo>
                    <a:pt x="4974394" y="689632"/>
                  </a:lnTo>
                  <a:lnTo>
                    <a:pt x="4974394" y="909342"/>
                  </a:lnTo>
                  <a:close/>
                  <a:moveTo>
                    <a:pt x="5070914" y="510108"/>
                  </a:moveTo>
                  <a:lnTo>
                    <a:pt x="5131874" y="510108"/>
                  </a:lnTo>
                  <a:lnTo>
                    <a:pt x="5131874" y="689632"/>
                  </a:lnTo>
                  <a:lnTo>
                    <a:pt x="5070914" y="689632"/>
                  </a:lnTo>
                  <a:lnTo>
                    <a:pt x="5070914" y="510108"/>
                  </a:lnTo>
                  <a:close/>
                  <a:moveTo>
                    <a:pt x="4974394" y="510108"/>
                  </a:moveTo>
                  <a:lnTo>
                    <a:pt x="4990904" y="510108"/>
                  </a:lnTo>
                  <a:lnTo>
                    <a:pt x="4990904" y="689632"/>
                  </a:lnTo>
                  <a:lnTo>
                    <a:pt x="4974394" y="689632"/>
                  </a:lnTo>
                  <a:lnTo>
                    <a:pt x="4974394" y="510108"/>
                  </a:lnTo>
                  <a:close/>
                  <a:moveTo>
                    <a:pt x="4863904" y="60960"/>
                  </a:moveTo>
                  <a:cubicBezTo>
                    <a:pt x="4978204" y="60960"/>
                    <a:pt x="5070914" y="153670"/>
                    <a:pt x="5070914" y="267970"/>
                  </a:cubicBezTo>
                  <a:lnTo>
                    <a:pt x="5070914" y="510108"/>
                  </a:lnTo>
                  <a:lnTo>
                    <a:pt x="5131874" y="510108"/>
                  </a:lnTo>
                  <a:lnTo>
                    <a:pt x="5131874" y="269240"/>
                  </a:lnTo>
                  <a:cubicBezTo>
                    <a:pt x="5131874" y="120650"/>
                    <a:pt x="5011224" y="0"/>
                    <a:pt x="4862634" y="0"/>
                  </a:cubicBezTo>
                  <a:lnTo>
                    <a:pt x="4334797" y="0"/>
                  </a:lnTo>
                  <a:lnTo>
                    <a:pt x="4334797" y="60960"/>
                  </a:lnTo>
                  <a:lnTo>
                    <a:pt x="4863904" y="60960"/>
                  </a:lnTo>
                  <a:close/>
                  <a:moveTo>
                    <a:pt x="4744524" y="142240"/>
                  </a:moveTo>
                  <a:lnTo>
                    <a:pt x="4336526" y="142240"/>
                  </a:lnTo>
                  <a:lnTo>
                    <a:pt x="4336526" y="158750"/>
                  </a:lnTo>
                  <a:lnTo>
                    <a:pt x="4744524" y="158750"/>
                  </a:lnTo>
                  <a:cubicBezTo>
                    <a:pt x="4871524" y="158750"/>
                    <a:pt x="4974394" y="261620"/>
                    <a:pt x="4974394" y="388620"/>
                  </a:cubicBezTo>
                  <a:lnTo>
                    <a:pt x="4974394" y="510146"/>
                  </a:lnTo>
                  <a:lnTo>
                    <a:pt x="4990904" y="510146"/>
                  </a:lnTo>
                  <a:lnTo>
                    <a:pt x="4990904" y="387350"/>
                  </a:lnTo>
                  <a:cubicBezTo>
                    <a:pt x="4990904" y="251460"/>
                    <a:pt x="4880414" y="142240"/>
                    <a:pt x="4744524" y="142240"/>
                  </a:cubicBezTo>
                  <a:close/>
                  <a:moveTo>
                    <a:pt x="627317" y="0"/>
                  </a:moveTo>
                  <a:lnTo>
                    <a:pt x="4336526" y="0"/>
                  </a:lnTo>
                  <a:lnTo>
                    <a:pt x="4336526" y="60960"/>
                  </a:lnTo>
                  <a:lnTo>
                    <a:pt x="627317" y="60960"/>
                  </a:lnTo>
                  <a:lnTo>
                    <a:pt x="627317" y="0"/>
                  </a:lnTo>
                  <a:close/>
                  <a:moveTo>
                    <a:pt x="627317" y="142240"/>
                  </a:moveTo>
                  <a:lnTo>
                    <a:pt x="4336526" y="142240"/>
                  </a:lnTo>
                  <a:lnTo>
                    <a:pt x="4336526" y="158750"/>
                  </a:lnTo>
                  <a:lnTo>
                    <a:pt x="627317" y="158750"/>
                  </a:lnTo>
                  <a:lnTo>
                    <a:pt x="62731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78" name="Group 5"/>
          <p:cNvGrpSpPr/>
          <p:nvPr/>
        </p:nvGrpSpPr>
        <p:grpSpPr>
          <a:xfrm>
            <a:off x="4987800" y="3738600"/>
            <a:ext cx="1998000" cy="481680"/>
            <a:chOff x="4987800" y="3738600"/>
            <a:chExt cx="1998000" cy="481680"/>
          </a:xfrm>
        </p:grpSpPr>
        <p:sp>
          <p:nvSpPr>
            <p:cNvPr id="479" name="CustomShape 6"/>
            <p:cNvSpPr/>
            <p:nvPr/>
          </p:nvSpPr>
          <p:spPr>
            <a:xfrm>
              <a:off x="4987800" y="3738600"/>
              <a:ext cx="1998000" cy="481680"/>
            </a:xfrm>
            <a:custGeom>
              <a:avLst/>
              <a:gdLst/>
              <a:ahLst/>
              <a:cxnLst/>
              <a:rect l="l" t="t" r="r" b="b"/>
              <a:pathLst>
                <a:path w="5381774" h="1297962">
                  <a:moveTo>
                    <a:pt x="60960" y="269240"/>
                  </a:moveTo>
                  <a:cubicBezTo>
                    <a:pt x="60960" y="154940"/>
                    <a:pt x="153670" y="62230"/>
                    <a:pt x="267970" y="62230"/>
                  </a:cubicBezTo>
                  <a:lnTo>
                    <a:pt x="634465" y="62230"/>
                  </a:lnTo>
                  <a:lnTo>
                    <a:pt x="634465"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34465" y="157480"/>
                  </a:lnTo>
                  <a:lnTo>
                    <a:pt x="634465"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36298" y="1297962"/>
                  </a:lnTo>
                  <a:lnTo>
                    <a:pt x="636298"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34465" y="1155722"/>
                  </a:lnTo>
                  <a:lnTo>
                    <a:pt x="634465" y="1139212"/>
                  </a:lnTo>
                  <a:lnTo>
                    <a:pt x="387350" y="1139212"/>
                  </a:lnTo>
                  <a:close/>
                  <a:moveTo>
                    <a:pt x="634465" y="1235732"/>
                  </a:moveTo>
                  <a:lnTo>
                    <a:pt x="4565888" y="1235732"/>
                  </a:lnTo>
                  <a:lnTo>
                    <a:pt x="4565888" y="1296691"/>
                  </a:lnTo>
                  <a:lnTo>
                    <a:pt x="634465" y="1296691"/>
                  </a:lnTo>
                  <a:lnTo>
                    <a:pt x="634465" y="1235732"/>
                  </a:lnTo>
                  <a:close/>
                  <a:moveTo>
                    <a:pt x="634465" y="1139211"/>
                  </a:moveTo>
                  <a:lnTo>
                    <a:pt x="4565888" y="1139211"/>
                  </a:lnTo>
                  <a:lnTo>
                    <a:pt x="4565888" y="1155722"/>
                  </a:lnTo>
                  <a:lnTo>
                    <a:pt x="634465" y="1155722"/>
                  </a:lnTo>
                  <a:lnTo>
                    <a:pt x="634465" y="1139211"/>
                  </a:lnTo>
                  <a:close/>
                  <a:moveTo>
                    <a:pt x="5319544" y="689632"/>
                  </a:moveTo>
                  <a:lnTo>
                    <a:pt x="5319544" y="1028722"/>
                  </a:lnTo>
                  <a:cubicBezTo>
                    <a:pt x="5319544" y="1143022"/>
                    <a:pt x="5226834" y="1235732"/>
                    <a:pt x="5112534" y="1235732"/>
                  </a:cubicBezTo>
                  <a:lnTo>
                    <a:pt x="4565888" y="1235732"/>
                  </a:lnTo>
                  <a:lnTo>
                    <a:pt x="4565888" y="1296692"/>
                  </a:lnTo>
                  <a:lnTo>
                    <a:pt x="5112534" y="1296692"/>
                  </a:lnTo>
                  <a:cubicBezTo>
                    <a:pt x="5261124" y="1296692"/>
                    <a:pt x="5381774" y="1176042"/>
                    <a:pt x="5381774" y="1027452"/>
                  </a:cubicBezTo>
                  <a:lnTo>
                    <a:pt x="5381774" y="689632"/>
                  </a:lnTo>
                  <a:lnTo>
                    <a:pt x="5319544" y="689632"/>
                  </a:lnTo>
                  <a:close/>
                  <a:moveTo>
                    <a:pt x="5223024" y="909342"/>
                  </a:moveTo>
                  <a:cubicBezTo>
                    <a:pt x="5223024" y="1036342"/>
                    <a:pt x="5120154" y="1139212"/>
                    <a:pt x="4993154" y="1139212"/>
                  </a:cubicBezTo>
                  <a:lnTo>
                    <a:pt x="4565888" y="1139212"/>
                  </a:lnTo>
                  <a:lnTo>
                    <a:pt x="4565888" y="1155722"/>
                  </a:lnTo>
                  <a:lnTo>
                    <a:pt x="4993154" y="1155722"/>
                  </a:lnTo>
                  <a:cubicBezTo>
                    <a:pt x="5129044" y="1155722"/>
                    <a:pt x="5239534" y="1045232"/>
                    <a:pt x="5239534" y="909342"/>
                  </a:cubicBezTo>
                  <a:lnTo>
                    <a:pt x="5239534" y="689632"/>
                  </a:lnTo>
                  <a:lnTo>
                    <a:pt x="5223024" y="689632"/>
                  </a:lnTo>
                  <a:lnTo>
                    <a:pt x="5223024" y="909342"/>
                  </a:lnTo>
                  <a:close/>
                  <a:moveTo>
                    <a:pt x="5319544" y="510108"/>
                  </a:moveTo>
                  <a:lnTo>
                    <a:pt x="5380504" y="510108"/>
                  </a:lnTo>
                  <a:lnTo>
                    <a:pt x="5380504" y="689632"/>
                  </a:lnTo>
                  <a:lnTo>
                    <a:pt x="5319544" y="689632"/>
                  </a:lnTo>
                  <a:lnTo>
                    <a:pt x="5319544" y="510108"/>
                  </a:lnTo>
                  <a:close/>
                  <a:moveTo>
                    <a:pt x="5223024" y="510108"/>
                  </a:moveTo>
                  <a:lnTo>
                    <a:pt x="5239534" y="510108"/>
                  </a:lnTo>
                  <a:lnTo>
                    <a:pt x="5239534" y="689632"/>
                  </a:lnTo>
                  <a:lnTo>
                    <a:pt x="5223024" y="689632"/>
                  </a:lnTo>
                  <a:lnTo>
                    <a:pt x="5223024" y="510108"/>
                  </a:lnTo>
                  <a:close/>
                  <a:moveTo>
                    <a:pt x="5112534" y="60960"/>
                  </a:moveTo>
                  <a:cubicBezTo>
                    <a:pt x="5226834" y="60960"/>
                    <a:pt x="5319544" y="153670"/>
                    <a:pt x="5319544" y="267970"/>
                  </a:cubicBezTo>
                  <a:lnTo>
                    <a:pt x="5319544" y="510108"/>
                  </a:lnTo>
                  <a:lnTo>
                    <a:pt x="5380504" y="510108"/>
                  </a:lnTo>
                  <a:lnTo>
                    <a:pt x="5380504" y="269240"/>
                  </a:lnTo>
                  <a:cubicBezTo>
                    <a:pt x="5380504" y="120650"/>
                    <a:pt x="5259854" y="0"/>
                    <a:pt x="5111264" y="0"/>
                  </a:cubicBezTo>
                  <a:lnTo>
                    <a:pt x="4564055" y="0"/>
                  </a:lnTo>
                  <a:lnTo>
                    <a:pt x="4564055" y="60960"/>
                  </a:lnTo>
                  <a:lnTo>
                    <a:pt x="5112534" y="60960"/>
                  </a:lnTo>
                  <a:close/>
                  <a:moveTo>
                    <a:pt x="4993154" y="142240"/>
                  </a:moveTo>
                  <a:lnTo>
                    <a:pt x="4565888" y="142240"/>
                  </a:lnTo>
                  <a:lnTo>
                    <a:pt x="4565888" y="158750"/>
                  </a:lnTo>
                  <a:lnTo>
                    <a:pt x="4993154" y="158750"/>
                  </a:lnTo>
                  <a:cubicBezTo>
                    <a:pt x="5120154" y="158750"/>
                    <a:pt x="5223024" y="261620"/>
                    <a:pt x="5223024" y="388620"/>
                  </a:cubicBezTo>
                  <a:lnTo>
                    <a:pt x="5223024" y="510146"/>
                  </a:lnTo>
                  <a:lnTo>
                    <a:pt x="5239534" y="510146"/>
                  </a:lnTo>
                  <a:lnTo>
                    <a:pt x="5239534" y="387350"/>
                  </a:lnTo>
                  <a:cubicBezTo>
                    <a:pt x="5239534" y="251460"/>
                    <a:pt x="5129044" y="142240"/>
                    <a:pt x="4993154" y="142240"/>
                  </a:cubicBezTo>
                  <a:close/>
                  <a:moveTo>
                    <a:pt x="634465" y="0"/>
                  </a:moveTo>
                  <a:lnTo>
                    <a:pt x="4565888" y="0"/>
                  </a:lnTo>
                  <a:lnTo>
                    <a:pt x="4565888" y="60960"/>
                  </a:lnTo>
                  <a:lnTo>
                    <a:pt x="634465" y="60960"/>
                  </a:lnTo>
                  <a:lnTo>
                    <a:pt x="634465" y="0"/>
                  </a:lnTo>
                  <a:close/>
                  <a:moveTo>
                    <a:pt x="634465" y="142240"/>
                  </a:moveTo>
                  <a:lnTo>
                    <a:pt x="4565888" y="142240"/>
                  </a:lnTo>
                  <a:lnTo>
                    <a:pt x="4565888" y="158750"/>
                  </a:lnTo>
                  <a:lnTo>
                    <a:pt x="634465" y="158750"/>
                  </a:lnTo>
                  <a:lnTo>
                    <a:pt x="634465"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480" name="Group 7"/>
          <p:cNvGrpSpPr/>
          <p:nvPr/>
        </p:nvGrpSpPr>
        <p:grpSpPr>
          <a:xfrm>
            <a:off x="167040" y="5730840"/>
            <a:ext cx="1551960" cy="481680"/>
            <a:chOff x="167040" y="5730840"/>
            <a:chExt cx="1551960" cy="481680"/>
          </a:xfrm>
        </p:grpSpPr>
        <p:sp>
          <p:nvSpPr>
            <p:cNvPr id="481" name="CustomShape 8"/>
            <p:cNvSpPr/>
            <p:nvPr/>
          </p:nvSpPr>
          <p:spPr>
            <a:xfrm>
              <a:off x="167040" y="5730840"/>
              <a:ext cx="1551960" cy="481680"/>
            </a:xfrm>
            <a:custGeom>
              <a:avLst/>
              <a:gdLst/>
              <a:ahLst/>
              <a:cxnLst/>
              <a:rect l="l" t="t" r="r" b="b"/>
              <a:pathLst>
                <a:path w="2691522" h="1297962">
                  <a:moveTo>
                    <a:pt x="60960" y="269240"/>
                  </a:moveTo>
                  <a:cubicBezTo>
                    <a:pt x="60960" y="154940"/>
                    <a:pt x="153670" y="62230"/>
                    <a:pt x="267970" y="62230"/>
                  </a:cubicBezTo>
                  <a:lnTo>
                    <a:pt x="557121" y="62230"/>
                  </a:lnTo>
                  <a:lnTo>
                    <a:pt x="557121"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557121" y="157480"/>
                  </a:lnTo>
                  <a:lnTo>
                    <a:pt x="557121"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557832" y="1297962"/>
                  </a:lnTo>
                  <a:lnTo>
                    <a:pt x="557832"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557121" y="1155722"/>
                  </a:lnTo>
                  <a:lnTo>
                    <a:pt x="557121" y="1139212"/>
                  </a:lnTo>
                  <a:lnTo>
                    <a:pt x="387350" y="1139212"/>
                  </a:lnTo>
                  <a:close/>
                  <a:moveTo>
                    <a:pt x="557121" y="1235732"/>
                  </a:moveTo>
                  <a:lnTo>
                    <a:pt x="2084130" y="1235732"/>
                  </a:lnTo>
                  <a:lnTo>
                    <a:pt x="2084130" y="1296691"/>
                  </a:lnTo>
                  <a:lnTo>
                    <a:pt x="557121" y="1296691"/>
                  </a:lnTo>
                  <a:lnTo>
                    <a:pt x="557121" y="1235732"/>
                  </a:lnTo>
                  <a:close/>
                  <a:moveTo>
                    <a:pt x="557121" y="1139211"/>
                  </a:moveTo>
                  <a:lnTo>
                    <a:pt x="2084130" y="1139211"/>
                  </a:lnTo>
                  <a:lnTo>
                    <a:pt x="2084130" y="1155722"/>
                  </a:lnTo>
                  <a:lnTo>
                    <a:pt x="557121" y="1155722"/>
                  </a:lnTo>
                  <a:lnTo>
                    <a:pt x="557121" y="1139211"/>
                  </a:lnTo>
                  <a:close/>
                  <a:moveTo>
                    <a:pt x="2629292" y="689632"/>
                  </a:moveTo>
                  <a:lnTo>
                    <a:pt x="2629292" y="1028722"/>
                  </a:lnTo>
                  <a:cubicBezTo>
                    <a:pt x="2629292" y="1143022"/>
                    <a:pt x="2536582" y="1235732"/>
                    <a:pt x="2422282" y="1235732"/>
                  </a:cubicBezTo>
                  <a:lnTo>
                    <a:pt x="2084130" y="1235732"/>
                  </a:lnTo>
                  <a:lnTo>
                    <a:pt x="2084130" y="1296692"/>
                  </a:lnTo>
                  <a:lnTo>
                    <a:pt x="2422282" y="1296692"/>
                  </a:lnTo>
                  <a:cubicBezTo>
                    <a:pt x="2570872" y="1296692"/>
                    <a:pt x="2691522" y="1176042"/>
                    <a:pt x="2691522" y="1027452"/>
                  </a:cubicBezTo>
                  <a:lnTo>
                    <a:pt x="2691522" y="689632"/>
                  </a:lnTo>
                  <a:lnTo>
                    <a:pt x="2629292" y="689632"/>
                  </a:lnTo>
                  <a:close/>
                  <a:moveTo>
                    <a:pt x="2532772" y="909342"/>
                  </a:moveTo>
                  <a:cubicBezTo>
                    <a:pt x="2532772" y="1036342"/>
                    <a:pt x="2429902" y="1139212"/>
                    <a:pt x="2302902" y="1139212"/>
                  </a:cubicBezTo>
                  <a:lnTo>
                    <a:pt x="2084130" y="1139212"/>
                  </a:lnTo>
                  <a:lnTo>
                    <a:pt x="2084130" y="1155722"/>
                  </a:lnTo>
                  <a:lnTo>
                    <a:pt x="2302902" y="1155722"/>
                  </a:lnTo>
                  <a:cubicBezTo>
                    <a:pt x="2438792" y="1155722"/>
                    <a:pt x="2549282" y="1045232"/>
                    <a:pt x="2549282" y="909342"/>
                  </a:cubicBezTo>
                  <a:lnTo>
                    <a:pt x="2549282" y="689632"/>
                  </a:lnTo>
                  <a:lnTo>
                    <a:pt x="2532772" y="689632"/>
                  </a:lnTo>
                  <a:lnTo>
                    <a:pt x="2532772" y="909342"/>
                  </a:lnTo>
                  <a:close/>
                  <a:moveTo>
                    <a:pt x="2629292" y="510108"/>
                  </a:moveTo>
                  <a:lnTo>
                    <a:pt x="2690252" y="510108"/>
                  </a:lnTo>
                  <a:lnTo>
                    <a:pt x="2690252" y="689632"/>
                  </a:lnTo>
                  <a:lnTo>
                    <a:pt x="2629292" y="689632"/>
                  </a:lnTo>
                  <a:lnTo>
                    <a:pt x="2629292" y="510108"/>
                  </a:lnTo>
                  <a:close/>
                  <a:moveTo>
                    <a:pt x="2532772" y="510108"/>
                  </a:moveTo>
                  <a:lnTo>
                    <a:pt x="2549282" y="510108"/>
                  </a:lnTo>
                  <a:lnTo>
                    <a:pt x="2549282" y="689632"/>
                  </a:lnTo>
                  <a:lnTo>
                    <a:pt x="2532772" y="689632"/>
                  </a:lnTo>
                  <a:lnTo>
                    <a:pt x="2532772" y="510108"/>
                  </a:lnTo>
                  <a:close/>
                  <a:moveTo>
                    <a:pt x="2422282" y="60960"/>
                  </a:moveTo>
                  <a:cubicBezTo>
                    <a:pt x="2536582" y="60960"/>
                    <a:pt x="2629292" y="153670"/>
                    <a:pt x="2629292" y="267970"/>
                  </a:cubicBezTo>
                  <a:lnTo>
                    <a:pt x="2629292" y="510108"/>
                  </a:lnTo>
                  <a:lnTo>
                    <a:pt x="2690252" y="510108"/>
                  </a:lnTo>
                  <a:lnTo>
                    <a:pt x="2690252" y="269240"/>
                  </a:lnTo>
                  <a:cubicBezTo>
                    <a:pt x="2690252" y="120650"/>
                    <a:pt x="2569602" y="0"/>
                    <a:pt x="2421012" y="0"/>
                  </a:cubicBezTo>
                  <a:lnTo>
                    <a:pt x="2083418" y="0"/>
                  </a:lnTo>
                  <a:lnTo>
                    <a:pt x="2083418" y="60960"/>
                  </a:lnTo>
                  <a:lnTo>
                    <a:pt x="2422282" y="60960"/>
                  </a:lnTo>
                  <a:close/>
                  <a:moveTo>
                    <a:pt x="2302902" y="142240"/>
                  </a:moveTo>
                  <a:lnTo>
                    <a:pt x="2084130" y="142240"/>
                  </a:lnTo>
                  <a:lnTo>
                    <a:pt x="2084130" y="158750"/>
                  </a:lnTo>
                  <a:lnTo>
                    <a:pt x="2302902" y="158750"/>
                  </a:lnTo>
                  <a:cubicBezTo>
                    <a:pt x="2429902" y="158750"/>
                    <a:pt x="2532772" y="261620"/>
                    <a:pt x="2532772" y="388620"/>
                  </a:cubicBezTo>
                  <a:lnTo>
                    <a:pt x="2532772" y="510146"/>
                  </a:lnTo>
                  <a:lnTo>
                    <a:pt x="2549282" y="510146"/>
                  </a:lnTo>
                  <a:lnTo>
                    <a:pt x="2549282" y="387350"/>
                  </a:lnTo>
                  <a:cubicBezTo>
                    <a:pt x="2549282" y="251460"/>
                    <a:pt x="2438792" y="142240"/>
                    <a:pt x="2302902" y="142240"/>
                  </a:cubicBezTo>
                  <a:close/>
                  <a:moveTo>
                    <a:pt x="557121" y="0"/>
                  </a:moveTo>
                  <a:lnTo>
                    <a:pt x="2084130" y="0"/>
                  </a:lnTo>
                  <a:lnTo>
                    <a:pt x="2084130" y="60960"/>
                  </a:lnTo>
                  <a:lnTo>
                    <a:pt x="557121" y="60960"/>
                  </a:lnTo>
                  <a:lnTo>
                    <a:pt x="557121" y="0"/>
                  </a:lnTo>
                  <a:close/>
                  <a:moveTo>
                    <a:pt x="557121" y="142240"/>
                  </a:moveTo>
                  <a:lnTo>
                    <a:pt x="2084130" y="142240"/>
                  </a:lnTo>
                  <a:lnTo>
                    <a:pt x="2084130" y="158750"/>
                  </a:lnTo>
                  <a:lnTo>
                    <a:pt x="557121" y="158750"/>
                  </a:lnTo>
                  <a:lnTo>
                    <a:pt x="55712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82" name="CustomShape 9"/>
          <p:cNvSpPr/>
          <p:nvPr/>
        </p:nvSpPr>
        <p:spPr>
          <a:xfrm>
            <a:off x="384480" y="450000"/>
            <a:ext cx="164268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CONFIDENTIALITY</a:t>
            </a:r>
            <a:endParaRPr lang="en-US" sz="1400" b="0" strike="noStrike" spc="-1">
              <a:latin typeface="Arial"/>
            </a:endParaRPr>
          </a:p>
        </p:txBody>
      </p:sp>
      <p:sp>
        <p:nvSpPr>
          <p:cNvPr id="483" name="CustomShape 10"/>
          <p:cNvSpPr/>
          <p:nvPr/>
        </p:nvSpPr>
        <p:spPr>
          <a:xfrm>
            <a:off x="5122800" y="3852360"/>
            <a:ext cx="17737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Data Privacy</a:t>
            </a:r>
            <a:endParaRPr lang="en-US" sz="1400" b="0" strike="noStrike" spc="-1">
              <a:latin typeface="Arial"/>
            </a:endParaRPr>
          </a:p>
        </p:txBody>
      </p:sp>
      <p:sp>
        <p:nvSpPr>
          <p:cNvPr id="484" name="CustomShape 11"/>
          <p:cNvSpPr/>
          <p:nvPr/>
        </p:nvSpPr>
        <p:spPr>
          <a:xfrm>
            <a:off x="253080" y="5852520"/>
            <a:ext cx="122436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Court Orders</a:t>
            </a:r>
            <a:endParaRPr lang="en-US" sz="1400" b="0" strike="noStrike" spc="-1">
              <a:latin typeface="Arial"/>
            </a:endParaRPr>
          </a:p>
        </p:txBody>
      </p:sp>
      <p:sp>
        <p:nvSpPr>
          <p:cNvPr id="485" name="CustomShape 12"/>
          <p:cNvSpPr/>
          <p:nvPr/>
        </p:nvSpPr>
        <p:spPr>
          <a:xfrm>
            <a:off x="0" y="814068"/>
            <a:ext cx="7516962" cy="302569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190440" indent="54720" algn="just">
              <a:lnSpc>
                <a:spcPct val="100000"/>
              </a:lnSpc>
            </a:pPr>
            <a:r>
              <a:rPr lang="en-US" sz="1200" b="0" strike="noStrike" spc="-1">
                <a:solidFill>
                  <a:srgbClr val="000000"/>
                </a:solidFill>
                <a:latin typeface="Open Sans Light"/>
                <a:ea typeface="Open Sans Light"/>
              </a:rPr>
              <a:t>Within BDA, confidential and sensitive information will only be shared with employees of BDA who have a “need to know” in order to most appropriately and safely care </a:t>
            </a:r>
            <a:r>
              <a:rPr lang="en-US" sz="1200" b="0" strike="noStrike" spc="-21">
                <a:solidFill>
                  <a:srgbClr val="000000"/>
                </a:solidFill>
                <a:latin typeface="Open Sans Light"/>
                <a:ea typeface="Open Sans Light"/>
              </a:rPr>
              <a:t>for </a:t>
            </a:r>
            <a:r>
              <a:rPr lang="en-US" sz="1200" b="0" strike="noStrike" spc="-1">
                <a:solidFill>
                  <a:srgbClr val="000000"/>
                </a:solidFill>
                <a:latin typeface="Open Sans Light"/>
                <a:ea typeface="Open Sans Light"/>
              </a:rPr>
              <a:t>your child. Confidential and sensitive information about faculty, other parents </a:t>
            </a:r>
            <a:r>
              <a:rPr lang="en-US" sz="1200" b="0" strike="noStrike" spc="-15">
                <a:solidFill>
                  <a:srgbClr val="000000"/>
                </a:solidFill>
                <a:latin typeface="Open Sans Light"/>
                <a:ea typeface="Open Sans Light"/>
              </a:rPr>
              <a:t>and/or </a:t>
            </a:r>
            <a:r>
              <a:rPr lang="en-US" sz="1200" b="0" strike="noStrike" spc="-1">
                <a:solidFill>
                  <a:srgbClr val="000000"/>
                </a:solidFill>
                <a:latin typeface="Open Sans Light"/>
                <a:ea typeface="Open Sans Light"/>
              </a:rPr>
              <a:t>children will not be shared with parents, as BDA strives to protect everyone is right </a:t>
            </a:r>
            <a:r>
              <a:rPr lang="en-US" sz="1200" b="0" strike="noStrike" spc="-41">
                <a:solidFill>
                  <a:srgbClr val="000000"/>
                </a:solidFill>
                <a:latin typeface="Open Sans Light"/>
                <a:ea typeface="Open Sans Light"/>
              </a:rPr>
              <a:t>of </a:t>
            </a:r>
            <a:r>
              <a:rPr lang="en-US" sz="1200" b="0" strike="noStrike" spc="-1">
                <a:solidFill>
                  <a:srgbClr val="000000"/>
                </a:solidFill>
                <a:latin typeface="Open Sans Light"/>
                <a:ea typeface="Open Sans Light"/>
              </a:rPr>
              <a:t>privacy. Confidential information includes, but is not limited to: names, addresses, phone numbers, disability information, and HIV/AIDS status or other health</a:t>
            </a:r>
            <a:r>
              <a:rPr lang="en-US" sz="1200" b="0" strike="noStrike" spc="128">
                <a:solidFill>
                  <a:srgbClr val="000000"/>
                </a:solidFill>
                <a:latin typeface="Open Sans Light"/>
                <a:ea typeface="Open Sans Light"/>
              </a:rPr>
              <a:t> </a:t>
            </a:r>
            <a:r>
              <a:rPr lang="en-US" sz="1200" b="0" strike="noStrike" spc="-1">
                <a:solidFill>
                  <a:srgbClr val="000000"/>
                </a:solidFill>
                <a:latin typeface="Open Sans Light"/>
                <a:ea typeface="Open Sans Light"/>
              </a:rPr>
              <a:t>related information of anyone associated with BDA.</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indent="54720" algn="just">
              <a:lnSpc>
                <a:spcPct val="100000"/>
              </a:lnSpc>
            </a:pPr>
            <a:r>
              <a:rPr lang="en-US" sz="1200" b="0" strike="noStrike" spc="-1">
                <a:solidFill>
                  <a:srgbClr val="000000"/>
                </a:solidFill>
                <a:latin typeface="Open Sans Light"/>
                <a:ea typeface="Open Sans Light"/>
              </a:rPr>
              <a:t>Outside of BDA, confidential and sensitive information about a child will only be shared when the parent of the child has given express written consent, except where otherwise provided for by law. Parents will be provided with a document detailing the information that is to be shared outside of BDA, persons with whom the information will be shared, and the reason(s) for sharing the information.</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indent="54720" algn="just">
              <a:lnSpc>
                <a:spcPct val="100000"/>
              </a:lnSpc>
            </a:pPr>
            <a:r>
              <a:rPr lang="en-US" sz="1200" b="0" strike="noStrike" spc="-1">
                <a:solidFill>
                  <a:srgbClr val="000000"/>
                </a:solidFill>
                <a:latin typeface="Open Sans Light"/>
                <a:ea typeface="Open Sans Light"/>
              </a:rPr>
              <a:t>You may observe children at our center who are disabled or who exhibit behavior </a:t>
            </a:r>
            <a:r>
              <a:rPr lang="en-US" sz="1200" b="0" strike="noStrike" spc="-15">
                <a:solidFill>
                  <a:srgbClr val="000000"/>
                </a:solidFill>
                <a:latin typeface="Open Sans Light"/>
                <a:ea typeface="Open Sans Light"/>
              </a:rPr>
              <a:t>that </a:t>
            </a:r>
            <a:r>
              <a:rPr lang="en-US" sz="1200" b="0" strike="noStrike" spc="-1">
                <a:solidFill>
                  <a:srgbClr val="000000"/>
                </a:solidFill>
                <a:latin typeface="Open Sans Light"/>
                <a:ea typeface="Open Sans Light"/>
              </a:rPr>
              <a:t>may appear inappropriate (i.e. biting, hitting, and spitting). You may be curious</a:t>
            </a:r>
            <a:r>
              <a:rPr lang="en-US" sz="1200" b="0" strike="noStrike" spc="157">
                <a:solidFill>
                  <a:srgbClr val="000000"/>
                </a:solidFill>
                <a:latin typeface="Open Sans Light"/>
                <a:ea typeface="Open Sans Light"/>
              </a:rPr>
              <a:t> </a:t>
            </a:r>
            <a:r>
              <a:rPr lang="en-US" sz="1200" b="0" strike="noStrike" spc="-41">
                <a:solidFill>
                  <a:srgbClr val="000000"/>
                </a:solidFill>
                <a:latin typeface="Open Sans Light"/>
                <a:ea typeface="Open Sans Light"/>
              </a:rPr>
              <a:t>or </a:t>
            </a:r>
            <a:r>
              <a:rPr lang="en-US" sz="1200" b="0" strike="noStrike" spc="-1">
                <a:solidFill>
                  <a:srgbClr val="000000"/>
                </a:solidFill>
                <a:latin typeface="Open Sans Light"/>
                <a:ea typeface="Open Sans Light"/>
              </a:rPr>
              <a:t>concerned about the other child. Our Confidentiality Policy protects every child’s privacy. Employees of BDA are strictly prohibited from discussing anything about another child with you.</a:t>
            </a:r>
            <a:endParaRPr lang="en-US" sz="1200" b="0" strike="noStrike" spc="-1">
              <a:latin typeface="Arial"/>
            </a:endParaRPr>
          </a:p>
        </p:txBody>
      </p:sp>
      <p:sp>
        <p:nvSpPr>
          <p:cNvPr id="486" name="CustomShape 13"/>
          <p:cNvSpPr/>
          <p:nvPr/>
        </p:nvSpPr>
        <p:spPr>
          <a:xfrm>
            <a:off x="-2234" y="4098815"/>
            <a:ext cx="7350554"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7440" algn="ctr">
              <a:lnSpc>
                <a:spcPct val="100000"/>
              </a:lnSpc>
              <a:spcBef>
                <a:spcPts val="459"/>
              </a:spcBef>
            </a:pPr>
            <a:r>
              <a:rPr lang="en-US" sz="1200" b="1" u="sng" strike="noStrike" spc="-1">
                <a:solidFill>
                  <a:srgbClr val="000000"/>
                </a:solidFill>
                <a:uFillTx/>
                <a:latin typeface="Open Sans Light"/>
                <a:ea typeface="Open Sans Light"/>
              </a:rPr>
              <a:t>Data Privacy</a:t>
            </a:r>
            <a:r>
              <a:rPr lang="en-US" sz="1200" b="1" strike="noStrike" spc="-1">
                <a:solidFill>
                  <a:srgbClr val="000000"/>
                </a:solidFill>
                <a:latin typeface="Open Sans Light"/>
                <a:ea typeface="Open Sans Light"/>
              </a:rPr>
              <a:t>	</a:t>
            </a:r>
            <a:r>
              <a:rPr lang="en-US" sz="1200" b="1" i="1" strike="noStrike" spc="-1">
                <a:solidFill>
                  <a:srgbClr val="000000"/>
                </a:solidFill>
                <a:latin typeface="Open Sans Light"/>
                <a:ea typeface="Open Sans Light"/>
              </a:rPr>
              <a:t>67:42:16:14</a:t>
            </a:r>
            <a:endParaRPr lang="en-US" sz="1200" b="0" strike="noStrike" spc="-1">
              <a:latin typeface="Arial"/>
            </a:endParaRPr>
          </a:p>
          <a:p>
            <a:pPr>
              <a:lnSpc>
                <a:spcPct val="100000"/>
              </a:lnSpc>
            </a:pPr>
            <a:r>
              <a:rPr lang="en-US" sz="1200" b="1" i="1"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The only persons permitted to have access to your child’s record (name, address, phone number, health information, etc.) will be the parent/guardian, BDA employees, </a:t>
            </a:r>
            <a:r>
              <a:rPr lang="en-US" sz="1200" b="0" strike="noStrike" spc="-52">
                <a:solidFill>
                  <a:srgbClr val="000000"/>
                </a:solidFill>
                <a:latin typeface="Open Sans Light"/>
                <a:ea typeface="Open Sans Light"/>
              </a:rPr>
              <a:t>or </a:t>
            </a:r>
            <a:r>
              <a:rPr lang="en-US" sz="1200" b="0" strike="noStrike" spc="-1">
                <a:solidFill>
                  <a:srgbClr val="000000"/>
                </a:solidFill>
                <a:latin typeface="Open Sans Light"/>
                <a:ea typeface="Open Sans Light"/>
              </a:rPr>
              <a:t>state licensing examiners.</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Information will not be given to others without parent or legal guardian consent. Also, it is the policy of BDA not to disclose the names of children who may have caused injuries to others. This is a safeguard for each family’s data privacy.</a:t>
            </a:r>
            <a:endParaRPr lang="en-US" sz="1200" b="0" strike="noStrike" spc="-1">
              <a:latin typeface="Arial"/>
            </a:endParaRPr>
          </a:p>
        </p:txBody>
      </p:sp>
      <p:sp>
        <p:nvSpPr>
          <p:cNvPr id="487" name="CustomShape 14"/>
          <p:cNvSpPr/>
          <p:nvPr/>
        </p:nvSpPr>
        <p:spPr>
          <a:xfrm>
            <a:off x="257081" y="6095531"/>
            <a:ext cx="6989797" cy="365852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636840" algn="ctr">
              <a:lnSpc>
                <a:spcPct val="100000"/>
              </a:lnSpc>
              <a:spcBef>
                <a:spcPts val="465"/>
              </a:spcBef>
            </a:pPr>
            <a:r>
              <a:rPr lang="en-US" sz="1100" b="1" u="sng" strike="noStrike" spc="-1">
                <a:solidFill>
                  <a:srgbClr val="000000"/>
                </a:solidFill>
                <a:uFill>
                  <a:solidFill>
                    <a:srgbClr val="000000"/>
                  </a:solidFill>
                </a:uFill>
                <a:latin typeface="Century Gothic"/>
                <a:ea typeface="Arial"/>
              </a:rPr>
              <a:t>POLICY: COURT ORDERS EFFECTING ENROLLED CHILDREN</a:t>
            </a:r>
            <a:endParaRPr lang="en-US" sz="1100" b="0" strike="noStrike" spc="-1">
              <a:latin typeface="Arial"/>
            </a:endParaRPr>
          </a:p>
          <a:p>
            <a:pPr>
              <a:lnSpc>
                <a:spcPct val="100000"/>
              </a:lnSpc>
              <a:spcBef>
                <a:spcPts val="54"/>
              </a:spcBef>
            </a:pPr>
            <a:r>
              <a:rPr lang="en-US" sz="1100" b="1" strike="noStrike" spc="-1">
                <a:solidFill>
                  <a:srgbClr val="000000"/>
                </a:solidFill>
                <a:latin typeface="Century Gothic"/>
                <a:ea typeface="Arial"/>
              </a:rPr>
              <a:t> </a:t>
            </a:r>
            <a:endParaRPr lang="en-US" sz="1100" b="0" strike="noStrike" spc="-1">
              <a:latin typeface="Arial"/>
            </a:endParaRPr>
          </a:p>
          <a:p>
            <a:pPr marL="190440" algn="just">
              <a:lnSpc>
                <a:spcPct val="100000"/>
              </a:lnSpc>
            </a:pPr>
            <a:r>
              <a:rPr lang="en-US" sz="1100" b="0" strike="noStrike" spc="-1">
                <a:solidFill>
                  <a:srgbClr val="000000"/>
                </a:solidFill>
                <a:latin typeface="Century Gothic"/>
                <a:ea typeface="Arial"/>
              </a:rPr>
              <a:t>In cases where an enrolled child is the subject of a court order (ex… Custody Order, Restraining Order, or Protection from Abuse Order) BDA must be provided with a Certified Copy of the most recent order and all amendments thereto. The orders of the court will be strictly followed unless the custodial parent(s) requests a more liberal variation of the order in writing. In the case where both parents are afforded shared/joint custody by order of the court, both parents must sign the request for more liberal interpretation of the order.</a:t>
            </a:r>
            <a:endParaRPr lang="en-US" sz="1100" b="0" strike="noStrike" spc="-1">
              <a:latin typeface="Arial"/>
            </a:endParaRPr>
          </a:p>
          <a:p>
            <a:pPr>
              <a:lnSpc>
                <a:spcPct val="100000"/>
              </a:lnSpc>
            </a:pPr>
            <a:r>
              <a:rPr lang="en-US" sz="1100" b="0" strike="noStrike" spc="-1">
                <a:solidFill>
                  <a:srgbClr val="000000"/>
                </a:solidFill>
                <a:latin typeface="Century Gothic"/>
                <a:ea typeface="Arial"/>
              </a:rPr>
              <a:t> </a:t>
            </a:r>
            <a:endParaRPr lang="en-US" sz="1100" b="0" strike="noStrike" spc="-1">
              <a:latin typeface="Arial"/>
            </a:endParaRPr>
          </a:p>
          <a:p>
            <a:pPr marL="190440" algn="just">
              <a:lnSpc>
                <a:spcPct val="100000"/>
              </a:lnSpc>
            </a:pPr>
            <a:r>
              <a:rPr lang="en-US" sz="1100" b="0" strike="noStrike" spc="-1">
                <a:solidFill>
                  <a:srgbClr val="000000"/>
                </a:solidFill>
                <a:latin typeface="Century Gothic"/>
                <a:ea typeface="Arial"/>
              </a:rPr>
              <a:t>In the absence of a court order on file with BDA directors, both parents shall be </a:t>
            </a:r>
            <a:r>
              <a:rPr lang="en-US" sz="1100" b="0" strike="noStrike" spc="-15">
                <a:solidFill>
                  <a:srgbClr val="000000"/>
                </a:solidFill>
                <a:latin typeface="Century Gothic"/>
                <a:ea typeface="Arial"/>
              </a:rPr>
              <a:t>afforded </a:t>
            </a:r>
            <a:r>
              <a:rPr lang="en-US" sz="1100" b="0" strike="noStrike" spc="-1">
                <a:solidFill>
                  <a:srgbClr val="000000"/>
                </a:solidFill>
                <a:latin typeface="Century Gothic"/>
                <a:ea typeface="Arial"/>
              </a:rPr>
              <a:t>equal access to their child as stipulated by law. BDA cannot, without a court order, </a:t>
            </a:r>
            <a:r>
              <a:rPr lang="en-US" sz="1100" b="0" strike="noStrike" spc="-15">
                <a:solidFill>
                  <a:srgbClr val="000000"/>
                </a:solidFill>
                <a:latin typeface="Century Gothic"/>
                <a:ea typeface="Arial"/>
              </a:rPr>
              <a:t>limit </a:t>
            </a:r>
            <a:r>
              <a:rPr lang="en-US" sz="1100" b="0" strike="noStrike" spc="-1">
                <a:solidFill>
                  <a:srgbClr val="000000"/>
                </a:solidFill>
                <a:latin typeface="Century Gothic"/>
                <a:ea typeface="Arial"/>
              </a:rPr>
              <a:t>the access of a one parent by request of the other parent, regardless of the reason. If </a:t>
            </a:r>
            <a:r>
              <a:rPr lang="en-US" sz="1100" b="0" strike="noStrike" spc="-55">
                <a:solidFill>
                  <a:srgbClr val="000000"/>
                </a:solidFill>
                <a:latin typeface="Century Gothic"/>
                <a:ea typeface="Arial"/>
              </a:rPr>
              <a:t>a </a:t>
            </a:r>
            <a:r>
              <a:rPr lang="en-US" sz="1100" b="0" strike="noStrike" spc="-1">
                <a:solidFill>
                  <a:srgbClr val="000000"/>
                </a:solidFill>
                <a:latin typeface="Century Gothic"/>
                <a:ea typeface="Arial"/>
              </a:rPr>
              <a:t>situation presents itself, where one parent does not want the other parent to </a:t>
            </a:r>
            <a:r>
              <a:rPr lang="en-US" sz="1100" b="0" strike="noStrike" spc="-21">
                <a:solidFill>
                  <a:srgbClr val="000000"/>
                </a:solidFill>
                <a:latin typeface="Century Gothic"/>
                <a:ea typeface="Arial"/>
              </a:rPr>
              <a:t>have</a:t>
            </a:r>
            <a:r>
              <a:rPr lang="en-US" sz="1100" b="0" strike="noStrike" spc="287">
                <a:solidFill>
                  <a:srgbClr val="000000"/>
                </a:solidFill>
                <a:latin typeface="Century Gothic"/>
                <a:ea typeface="Arial"/>
              </a:rPr>
              <a:t> </a:t>
            </a:r>
            <a:r>
              <a:rPr lang="en-US" sz="1100" b="0" strike="noStrike" spc="-1">
                <a:solidFill>
                  <a:srgbClr val="000000"/>
                </a:solidFill>
                <a:latin typeface="Century Gothic"/>
                <a:ea typeface="Arial"/>
              </a:rPr>
              <a:t>access to their child, BDA suggests that the parent keep the child with them until a </a:t>
            </a:r>
            <a:r>
              <a:rPr lang="en-US" sz="1100" b="0" strike="noStrike" spc="-21">
                <a:solidFill>
                  <a:srgbClr val="000000"/>
                </a:solidFill>
                <a:latin typeface="Century Gothic"/>
                <a:ea typeface="Arial"/>
              </a:rPr>
              <a:t>court </a:t>
            </a:r>
            <a:r>
              <a:rPr lang="en-US" sz="1100" b="0" strike="noStrike" spc="-1">
                <a:solidFill>
                  <a:srgbClr val="000000"/>
                </a:solidFill>
                <a:latin typeface="Century Gothic"/>
                <a:ea typeface="Arial"/>
              </a:rPr>
              <a:t>order is issued.</a:t>
            </a:r>
            <a:endParaRPr lang="en-US" sz="1100" b="0" strike="noStrike" spc="-1">
              <a:latin typeface="Arial"/>
            </a:endParaRPr>
          </a:p>
          <a:p>
            <a:pPr>
              <a:lnSpc>
                <a:spcPct val="100000"/>
              </a:lnSpc>
            </a:pPr>
            <a:r>
              <a:rPr lang="en-US" sz="1100" b="0" strike="noStrike" spc="-1">
                <a:solidFill>
                  <a:srgbClr val="000000"/>
                </a:solidFill>
                <a:latin typeface="Century Gothic"/>
                <a:ea typeface="Arial"/>
              </a:rPr>
              <a:t> </a:t>
            </a:r>
            <a:endParaRPr lang="en-US" sz="1100" b="0" strike="noStrike" spc="-1">
              <a:latin typeface="Arial"/>
            </a:endParaRPr>
          </a:p>
          <a:p>
            <a:pPr marL="190440" algn="just">
              <a:lnSpc>
                <a:spcPct val="100000"/>
              </a:lnSpc>
            </a:pPr>
            <a:r>
              <a:rPr lang="en-US" sz="1100" b="0" strike="noStrike" spc="-1">
                <a:solidFill>
                  <a:srgbClr val="000000"/>
                </a:solidFill>
                <a:latin typeface="Century Gothic"/>
                <a:ea typeface="Arial"/>
              </a:rPr>
              <a:t>If conflicting court orders are presented, the most recently dated court order will be followed.</a:t>
            </a:r>
            <a:endParaRPr lang="en-US" sz="1100" b="0" strike="noStrike" spc="-1">
              <a:latin typeface="Arial"/>
            </a:endParaRPr>
          </a:p>
          <a:p>
            <a:pPr marL="190440" algn="just">
              <a:lnSpc>
                <a:spcPct val="100000"/>
              </a:lnSpc>
            </a:pPr>
            <a:r>
              <a:rPr lang="en-US" sz="1100" b="0" strike="noStrike" spc="-1">
                <a:solidFill>
                  <a:srgbClr val="000000"/>
                </a:solidFill>
                <a:latin typeface="Century Gothic"/>
                <a:ea typeface="Arial"/>
              </a:rPr>
              <a:t>Once presented with a Protection from Abuse Order or a Restraining Order, BDA </a:t>
            </a:r>
            <a:r>
              <a:rPr lang="en-US" sz="1100" b="0" strike="noStrike" spc="-46">
                <a:solidFill>
                  <a:srgbClr val="000000"/>
                </a:solidFill>
                <a:latin typeface="Century Gothic"/>
                <a:ea typeface="Arial"/>
              </a:rPr>
              <a:t>is </a:t>
            </a:r>
            <a:r>
              <a:rPr lang="en-US" sz="1100" b="0" strike="noStrike" spc="-1">
                <a:solidFill>
                  <a:srgbClr val="000000"/>
                </a:solidFill>
                <a:latin typeface="Century Gothic"/>
                <a:ea typeface="Arial"/>
              </a:rPr>
              <a:t>obligated to follow the order for the entire period it is in effect. Employees of </a:t>
            </a:r>
            <a:r>
              <a:rPr lang="en-US" sz="1100" b="0" strike="noStrike" spc="-21">
                <a:solidFill>
                  <a:srgbClr val="000000"/>
                </a:solidFill>
                <a:latin typeface="Century Gothic"/>
                <a:ea typeface="Arial"/>
              </a:rPr>
              <a:t>BDA </a:t>
            </a:r>
            <a:r>
              <a:rPr lang="en-US" sz="1100" b="0" strike="noStrike" spc="-1">
                <a:solidFill>
                  <a:srgbClr val="000000"/>
                </a:solidFill>
                <a:latin typeface="Century Gothic"/>
                <a:ea typeface="Arial"/>
              </a:rPr>
              <a:t>cannot,</a:t>
            </a:r>
            <a:r>
              <a:rPr lang="en-US" sz="1100" b="0" strike="noStrike" spc="239">
                <a:solidFill>
                  <a:srgbClr val="000000"/>
                </a:solidFill>
                <a:latin typeface="Century Gothic"/>
                <a:ea typeface="Arial"/>
              </a:rPr>
              <a:t> </a:t>
            </a:r>
            <a:r>
              <a:rPr lang="en-US" sz="1100" b="0" strike="noStrike" spc="-1">
                <a:solidFill>
                  <a:srgbClr val="000000"/>
                </a:solidFill>
                <a:latin typeface="Century Gothic"/>
                <a:ea typeface="Arial"/>
              </a:rPr>
              <a:t>at</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the</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request</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of</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anyone,</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except</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the</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issuing</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judge,</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allow</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a</a:t>
            </a:r>
            <a:r>
              <a:rPr lang="en-US" sz="1100" b="0" strike="noStrike" spc="242">
                <a:solidFill>
                  <a:srgbClr val="000000"/>
                </a:solidFill>
                <a:latin typeface="Century Gothic"/>
                <a:ea typeface="Arial"/>
              </a:rPr>
              <a:t> </a:t>
            </a:r>
            <a:r>
              <a:rPr lang="en-US" sz="1100" b="0" strike="noStrike" spc="-1">
                <a:solidFill>
                  <a:srgbClr val="000000"/>
                </a:solidFill>
                <a:latin typeface="Century Gothic"/>
                <a:ea typeface="Arial"/>
              </a:rPr>
              <a:t>Protection</a:t>
            </a:r>
            <a:r>
              <a:rPr lang="en-US" sz="1100" b="0" strike="noStrike" spc="242">
                <a:solidFill>
                  <a:srgbClr val="000000"/>
                </a:solidFill>
                <a:latin typeface="Century Gothic"/>
                <a:ea typeface="Arial"/>
              </a:rPr>
              <a:t> </a:t>
            </a:r>
            <a:r>
              <a:rPr lang="en-US" sz="1100" b="0" strike="noStrike" spc="-26">
                <a:solidFill>
                  <a:srgbClr val="000000"/>
                </a:solidFill>
                <a:latin typeface="Century Gothic"/>
                <a:ea typeface="Arial"/>
              </a:rPr>
              <a:t>from</a:t>
            </a:r>
            <a:r>
              <a:rPr lang="en-US" sz="1100" b="0" strike="noStrike" spc="-1">
                <a:solidFill>
                  <a:srgbClr val="000000"/>
                </a:solidFill>
                <a:latin typeface="Century Gothic"/>
                <a:ea typeface="Arial"/>
              </a:rPr>
              <a:t> Abuse Order and/or a Restraining Order to be violated. BDA will report any violations of these orders to the court.</a:t>
            </a:r>
            <a:endParaRPr lang="en-US" sz="1100" b="0" strike="noStrike" spc="-1">
              <a:latin typeface="Arial"/>
            </a:endParaRPr>
          </a:p>
          <a:p>
            <a:pPr>
              <a:lnSpc>
                <a:spcPct val="100000"/>
              </a:lnSpc>
            </a:pPr>
            <a:r>
              <a:rPr lang="en-US" sz="1100" b="1" strike="noStrike" spc="-1">
                <a:solidFill>
                  <a:srgbClr val="000000"/>
                </a:solidFill>
                <a:latin typeface="Century Gothic"/>
                <a:ea typeface="Arial"/>
              </a:rPr>
              <a:t> </a:t>
            </a:r>
            <a:endParaRPr lang="en-US" sz="1100" b="0" strike="noStrike" spc="-1">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8" name="Group 1"/>
          <p:cNvGrpSpPr/>
          <p:nvPr/>
        </p:nvGrpSpPr>
        <p:grpSpPr>
          <a:xfrm>
            <a:off x="0" y="-57240"/>
            <a:ext cx="7772040" cy="10058040"/>
            <a:chOff x="0" y="-57240"/>
            <a:chExt cx="7772040" cy="10058040"/>
          </a:xfrm>
        </p:grpSpPr>
        <p:sp>
          <p:nvSpPr>
            <p:cNvPr id="489" name="CustomShape 2"/>
            <p:cNvSpPr/>
            <p:nvPr/>
          </p:nvSpPr>
          <p:spPr>
            <a:xfrm>
              <a:off x="0" y="-5724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90" name="CustomShape 3"/>
          <p:cNvSpPr/>
          <p:nvPr/>
        </p:nvSpPr>
        <p:spPr>
          <a:xfrm>
            <a:off x="452880" y="1113120"/>
            <a:ext cx="6866640" cy="6822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endParaRPr lang="en-US" sz="1800" b="0" strike="noStrike" spc="-1">
              <a:latin typeface="Arial"/>
            </a:endParaRPr>
          </a:p>
          <a:p>
            <a:pPr marL="190440" algn="just">
              <a:lnSpc>
                <a:spcPct val="100000"/>
              </a:lnSpc>
            </a:pPr>
            <a:r>
              <a:rPr lang="en-US" sz="1400" b="0" strike="noStrike" spc="-1">
                <a:solidFill>
                  <a:srgbClr val="000000"/>
                </a:solidFill>
                <a:latin typeface="Open Sans Light"/>
                <a:ea typeface="Open Sans Light"/>
              </a:rPr>
              <a:t>BDA recognizes that biting is a developmentally appropriate behavior for children in </a:t>
            </a:r>
            <a:r>
              <a:rPr lang="en-US" sz="1400" b="0" strike="noStrike" spc="-26">
                <a:solidFill>
                  <a:srgbClr val="000000"/>
                </a:solidFill>
                <a:latin typeface="Open Sans Light"/>
                <a:ea typeface="Open Sans Light"/>
              </a:rPr>
              <a:t>the </a:t>
            </a:r>
            <a:r>
              <a:rPr lang="en-US" sz="1400" b="0" strike="noStrike" spc="-1">
                <a:solidFill>
                  <a:srgbClr val="000000"/>
                </a:solidFill>
                <a:latin typeface="Open Sans Light"/>
                <a:ea typeface="Open Sans Light"/>
              </a:rPr>
              <a:t>infant through 2 ½ year old classrooms. Parents with children in these classrooms should expect that their children may be bit or will bite another child. The </a:t>
            </a:r>
            <a:r>
              <a:rPr lang="en-US" sz="1400" b="0" strike="noStrike" spc="-15">
                <a:solidFill>
                  <a:srgbClr val="000000"/>
                </a:solidFill>
                <a:latin typeface="Open Sans Light"/>
                <a:ea typeface="Open Sans Light"/>
              </a:rPr>
              <a:t>staff </a:t>
            </a:r>
            <a:r>
              <a:rPr lang="en-US" sz="1400" b="0" strike="noStrike" spc="-1">
                <a:solidFill>
                  <a:srgbClr val="000000"/>
                </a:solidFill>
                <a:latin typeface="Open Sans Light"/>
                <a:ea typeface="Open Sans Light"/>
              </a:rPr>
              <a:t>understands that parents are concerned and can be upset when their child is involved </a:t>
            </a:r>
            <a:r>
              <a:rPr lang="en-US" sz="1400" b="0" strike="noStrike" spc="-35">
                <a:solidFill>
                  <a:srgbClr val="000000"/>
                </a:solidFill>
                <a:latin typeface="Open Sans Light"/>
                <a:ea typeface="Open Sans Light"/>
              </a:rPr>
              <a:t>in </a:t>
            </a:r>
            <a:r>
              <a:rPr lang="en-US" sz="1400" b="0" strike="noStrike" spc="-1">
                <a:solidFill>
                  <a:srgbClr val="000000"/>
                </a:solidFill>
                <a:latin typeface="Open Sans Light"/>
                <a:ea typeface="Open Sans Light"/>
              </a:rPr>
              <a:t>a biting incident. We ask that you remember this is a developmentally appropriate behavior, and that the staff is working to identify situations which, provoke, or elicit this behavior so it can be prevented in the future. The staff will not punish, or </a:t>
            </a:r>
            <a:r>
              <a:rPr lang="en-US" sz="1400" b="0" strike="noStrike" spc="-15">
                <a:solidFill>
                  <a:srgbClr val="000000"/>
                </a:solidFill>
                <a:latin typeface="Open Sans Light"/>
                <a:ea typeface="Open Sans Light"/>
              </a:rPr>
              <a:t>harshly </a:t>
            </a:r>
            <a:r>
              <a:rPr lang="en-US" sz="1400" b="0" strike="noStrike" spc="-1">
                <a:solidFill>
                  <a:srgbClr val="000000"/>
                </a:solidFill>
                <a:latin typeface="Open Sans Light"/>
                <a:ea typeface="Open Sans Light"/>
              </a:rPr>
              <a:t>discipline children in the younger classrooms for biting behavior; they will simply redirect the children to different activities in separate areas of the classroom. Parents </a:t>
            </a:r>
            <a:r>
              <a:rPr lang="en-US" sz="1400" b="0" strike="noStrike" spc="-26">
                <a:solidFill>
                  <a:srgbClr val="000000"/>
                </a:solidFill>
                <a:latin typeface="Open Sans Light"/>
                <a:ea typeface="Open Sans Light"/>
              </a:rPr>
              <a:t>are </a:t>
            </a:r>
            <a:r>
              <a:rPr lang="en-US" sz="1400" b="0" strike="noStrike" spc="-1">
                <a:solidFill>
                  <a:srgbClr val="000000"/>
                </a:solidFill>
                <a:latin typeface="Open Sans Light"/>
                <a:ea typeface="Open Sans Light"/>
              </a:rPr>
              <a:t>expected to work with staff to identify methods and strategies to curb this behavior.</a:t>
            </a:r>
            <a:endParaRPr lang="en-US" sz="1400" b="0" strike="noStrike" spc="-1">
              <a:latin typeface="Arial"/>
            </a:endParaRPr>
          </a:p>
          <a:p>
            <a:pPr>
              <a:lnSpc>
                <a:spcPct val="100000"/>
              </a:lnSpc>
            </a:pPr>
            <a:r>
              <a:rPr lang="en-US" sz="1400" b="0" strike="noStrike" spc="-1">
                <a:solidFill>
                  <a:srgbClr val="000000"/>
                </a:solidFill>
                <a:latin typeface="Open Sans Light"/>
                <a:ea typeface="Open Sans Light"/>
              </a:rPr>
              <a:t> </a:t>
            </a:r>
            <a:endParaRPr lang="en-US" sz="1400" b="0" strike="noStrike" spc="-1">
              <a:latin typeface="Arial"/>
            </a:endParaRPr>
          </a:p>
          <a:p>
            <a:pPr marL="190440" algn="just">
              <a:lnSpc>
                <a:spcPct val="100000"/>
              </a:lnSpc>
            </a:pPr>
            <a:r>
              <a:rPr lang="en-US" sz="1400" b="0" strike="noStrike" spc="-1">
                <a:solidFill>
                  <a:srgbClr val="000000"/>
                </a:solidFill>
                <a:latin typeface="Open Sans Light"/>
                <a:ea typeface="Open Sans Light"/>
              </a:rPr>
              <a:t>Parents will be notified by incident/accident report that a biting incident occurred during the day. The staff may not discuss with either parent the identity of </a:t>
            </a:r>
            <a:r>
              <a:rPr lang="en-US" sz="1400" b="0" strike="noStrike" spc="-26">
                <a:solidFill>
                  <a:srgbClr val="000000"/>
                </a:solidFill>
                <a:latin typeface="Open Sans Light"/>
                <a:ea typeface="Open Sans Light"/>
              </a:rPr>
              <a:t>the </a:t>
            </a:r>
            <a:r>
              <a:rPr lang="en-US" sz="1400" b="0" strike="noStrike" spc="-1">
                <a:solidFill>
                  <a:srgbClr val="000000"/>
                </a:solidFill>
                <a:latin typeface="Open Sans Light"/>
                <a:ea typeface="Open Sans Light"/>
              </a:rPr>
              <a:t>other child involved in the incident. This information is confidential </a:t>
            </a:r>
            <a:r>
              <a:rPr lang="en-US" sz="1400" b="0" strike="noStrike" spc="-26">
                <a:solidFill>
                  <a:srgbClr val="000000"/>
                </a:solidFill>
                <a:latin typeface="Open Sans Light"/>
                <a:ea typeface="Open Sans Light"/>
              </a:rPr>
              <a:t>and </a:t>
            </a:r>
            <a:r>
              <a:rPr lang="en-US" sz="1400" b="0" strike="noStrike" spc="-1">
                <a:solidFill>
                  <a:srgbClr val="000000"/>
                </a:solidFill>
                <a:latin typeface="Open Sans Light"/>
                <a:ea typeface="Open Sans Light"/>
              </a:rPr>
              <a:t>cannot be disclosed. The staff of BDA cannot discuss the medical history of any </a:t>
            </a:r>
            <a:r>
              <a:rPr lang="en-US" sz="1400" b="0" strike="noStrike" spc="-15">
                <a:solidFill>
                  <a:srgbClr val="000000"/>
                </a:solidFill>
                <a:latin typeface="Open Sans Light"/>
                <a:ea typeface="Open Sans Light"/>
              </a:rPr>
              <a:t>child </a:t>
            </a:r>
            <a:r>
              <a:rPr lang="en-US" sz="1400" b="0" strike="noStrike" spc="-1">
                <a:solidFill>
                  <a:srgbClr val="000000"/>
                </a:solidFill>
                <a:latin typeface="Open Sans Light"/>
                <a:ea typeface="Open Sans Light"/>
              </a:rPr>
              <a:t>involved in a biting incident with the other party. It is recommended that any child involved in a biting incident be seen by their family physician if the parents </a:t>
            </a:r>
            <a:r>
              <a:rPr lang="en-US" sz="1400" b="0" strike="noStrike" spc="-32">
                <a:solidFill>
                  <a:srgbClr val="000000"/>
                </a:solidFill>
                <a:latin typeface="Open Sans Light"/>
                <a:ea typeface="Open Sans Light"/>
              </a:rPr>
              <a:t>are </a:t>
            </a:r>
            <a:r>
              <a:rPr lang="en-US" sz="1400" b="0" strike="noStrike" spc="-1">
                <a:solidFill>
                  <a:srgbClr val="000000"/>
                </a:solidFill>
                <a:latin typeface="Open Sans Light"/>
                <a:ea typeface="Open Sans Light"/>
              </a:rPr>
              <a:t>concerned about communicable diseases possibly resulting from the biting incident</a:t>
            </a:r>
            <a:endParaRPr lang="en-US" sz="1400" b="0" strike="noStrike" spc="-1">
              <a:latin typeface="Arial"/>
            </a:endParaRPr>
          </a:p>
          <a:p>
            <a:pPr>
              <a:lnSpc>
                <a:spcPct val="100000"/>
              </a:lnSpc>
              <a:spcBef>
                <a:spcPts val="20"/>
              </a:spcBef>
            </a:pPr>
            <a:r>
              <a:rPr lang="en-US" sz="1400" b="0" strike="noStrike" spc="-1">
                <a:solidFill>
                  <a:srgbClr val="000000"/>
                </a:solidFill>
                <a:latin typeface="Open Sans Light"/>
                <a:ea typeface="Open Sans Light"/>
              </a:rPr>
              <a:t> </a:t>
            </a:r>
            <a:endParaRPr lang="en-US" sz="1400" b="0" strike="noStrike" spc="-1">
              <a:latin typeface="Arial"/>
            </a:endParaRPr>
          </a:p>
          <a:p>
            <a:pPr marL="190440">
              <a:lnSpc>
                <a:spcPct val="100000"/>
              </a:lnSpc>
            </a:pPr>
            <a:r>
              <a:rPr lang="en-US" sz="1400" b="1" strike="noStrike" spc="-1">
                <a:solidFill>
                  <a:srgbClr val="000000"/>
                </a:solidFill>
                <a:latin typeface="Open Sans Light"/>
                <a:ea typeface="Open Sans Light"/>
              </a:rPr>
              <a:t>Excessive biting (biting that occurs more frequently) or biting that results in breaks in the skin, will result in a meeting with parents to discuss a behavioral plan. BDA is open to suggestions from parents and is willing to work with families to discontinue biting habits. </a:t>
            </a:r>
            <a:endParaRPr lang="en-US" sz="1400" b="0" strike="noStrike" spc="-1">
              <a:latin typeface="Arial"/>
            </a:endParaRPr>
          </a:p>
          <a:p>
            <a:pPr marL="190440">
              <a:lnSpc>
                <a:spcPct val="100000"/>
              </a:lnSpc>
            </a:pPr>
            <a:r>
              <a:rPr lang="en-US" sz="1400" b="1" strike="noStrike" spc="-1">
                <a:solidFill>
                  <a:srgbClr val="000000"/>
                </a:solidFill>
                <a:latin typeface="Open Sans Light"/>
                <a:ea typeface="Open Sans Light"/>
              </a:rPr>
              <a:t>**Excessive biting in one day will result in child being sent home for other children’s safety. </a:t>
            </a:r>
            <a:endParaRPr lang="en-US" sz="1400" b="0" strike="noStrike" spc="-1">
              <a:latin typeface="Arial"/>
            </a:endParaRPr>
          </a:p>
          <a:p>
            <a:pPr marL="190440">
              <a:lnSpc>
                <a:spcPct val="100000"/>
              </a:lnSpc>
            </a:pPr>
            <a:r>
              <a:rPr lang="en-US" sz="1400" b="1" strike="noStrike" spc="-1">
                <a:solidFill>
                  <a:srgbClr val="000000"/>
                </a:solidFill>
                <a:latin typeface="Open Sans Light"/>
                <a:ea typeface="Open Sans Light"/>
              </a:rPr>
              <a:t>*Disciplinary action for excessive biting is at Director’s Discretion.</a:t>
            </a:r>
            <a:endParaRPr lang="en-US" sz="1400" b="0" strike="noStrike" spc="-1">
              <a:latin typeface="Arial"/>
            </a:endParaRPr>
          </a:p>
          <a:p>
            <a:pPr algn="just">
              <a:lnSpc>
                <a:spcPts val="1678"/>
              </a:lnSpc>
            </a:pPr>
            <a:endParaRPr lang="en-US" sz="1400" b="0" strike="noStrike" spc="-1">
              <a:latin typeface="Arial"/>
            </a:endParaRPr>
          </a:p>
          <a:p>
            <a:pPr algn="just">
              <a:lnSpc>
                <a:spcPts val="1678"/>
              </a:lnSpc>
            </a:pPr>
            <a:endParaRPr lang="en-US" sz="1400" b="0" strike="noStrike" spc="-1">
              <a:latin typeface="Arial"/>
            </a:endParaRPr>
          </a:p>
        </p:txBody>
      </p:sp>
      <p:sp>
        <p:nvSpPr>
          <p:cNvPr id="491" name="CustomShape 4"/>
          <p:cNvSpPr/>
          <p:nvPr/>
        </p:nvSpPr>
        <p:spPr>
          <a:xfrm>
            <a:off x="452880" y="7317720"/>
            <a:ext cx="6866640" cy="136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ts val="1678"/>
              </a:lnSpc>
            </a:pPr>
            <a:r>
              <a:rPr lang="en-US" sz="1400" b="0" strike="noStrike" spc="-1">
                <a:latin typeface="Open Sans Light"/>
                <a:ea typeface="Open Sans Light"/>
              </a:rPr>
              <a:t>Our primary concern at </a:t>
            </a:r>
            <a:r>
              <a:rPr lang="en-US" sz="1400" b="0" strike="noStrike" spc="-1">
                <a:solidFill>
                  <a:srgbClr val="000000"/>
                </a:solidFill>
                <a:latin typeface="Open Sans Light"/>
                <a:ea typeface="Open Sans Light"/>
              </a:rPr>
              <a:t>Blue Dragon Academy</a:t>
            </a:r>
            <a:r>
              <a:rPr lang="en-US" sz="1400" b="0" strike="noStrike" spc="-1">
                <a:latin typeface="Open Sans Light"/>
                <a:ea typeface="Open Sans Light"/>
              </a:rPr>
              <a:t> is the safety and health of the children and our staff. We take all biting situations seriously and use our knowledge as educators to handle these tough situations in positive, constructive, and meaningful ways to stop them </a:t>
            </a:r>
            <a:endParaRPr lang="en-US" sz="1400" b="0" strike="noStrike" spc="-1">
              <a:latin typeface="Arial"/>
            </a:endParaRPr>
          </a:p>
          <a:p>
            <a:pPr algn="just">
              <a:lnSpc>
                <a:spcPts val="1678"/>
              </a:lnSpc>
            </a:pPr>
            <a:r>
              <a:rPr lang="en-US" sz="1400" b="0" strike="noStrike" spc="-1">
                <a:latin typeface="Open Sans Light"/>
                <a:ea typeface="Open Sans Light"/>
              </a:rPr>
              <a:t>from occurring. Staff will always maintain close and constant supervision of the children.</a:t>
            </a:r>
            <a:endParaRPr lang="en-US" sz="1400" b="0" strike="noStrike" spc="-1">
              <a:latin typeface="Arial"/>
            </a:endParaRPr>
          </a:p>
        </p:txBody>
      </p:sp>
      <p:grpSp>
        <p:nvGrpSpPr>
          <p:cNvPr id="492" name="Group 5"/>
          <p:cNvGrpSpPr/>
          <p:nvPr/>
        </p:nvGrpSpPr>
        <p:grpSpPr>
          <a:xfrm>
            <a:off x="533880" y="631440"/>
            <a:ext cx="2324520" cy="481680"/>
            <a:chOff x="533880" y="631440"/>
            <a:chExt cx="2324520" cy="481680"/>
          </a:xfrm>
        </p:grpSpPr>
        <p:sp>
          <p:nvSpPr>
            <p:cNvPr id="493" name="CustomShape 6"/>
            <p:cNvSpPr/>
            <p:nvPr/>
          </p:nvSpPr>
          <p:spPr>
            <a:xfrm>
              <a:off x="533880" y="631440"/>
              <a:ext cx="2324520" cy="481680"/>
            </a:xfrm>
            <a:custGeom>
              <a:avLst/>
              <a:gdLst/>
              <a:ahLst/>
              <a:cxnLst/>
              <a:rect l="l" t="t" r="r" b="b"/>
              <a:pathLst>
                <a:path w="2691522" h="1297962">
                  <a:moveTo>
                    <a:pt x="60960" y="269240"/>
                  </a:moveTo>
                  <a:cubicBezTo>
                    <a:pt x="60960" y="154940"/>
                    <a:pt x="153670" y="62230"/>
                    <a:pt x="267970" y="62230"/>
                  </a:cubicBezTo>
                  <a:lnTo>
                    <a:pt x="557121" y="62230"/>
                  </a:lnTo>
                  <a:lnTo>
                    <a:pt x="557121"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557121" y="157480"/>
                  </a:lnTo>
                  <a:lnTo>
                    <a:pt x="557121"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557832" y="1297962"/>
                  </a:lnTo>
                  <a:lnTo>
                    <a:pt x="557832"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557121" y="1155722"/>
                  </a:lnTo>
                  <a:lnTo>
                    <a:pt x="557121" y="1139212"/>
                  </a:lnTo>
                  <a:lnTo>
                    <a:pt x="387350" y="1139212"/>
                  </a:lnTo>
                  <a:close/>
                  <a:moveTo>
                    <a:pt x="557121" y="1235732"/>
                  </a:moveTo>
                  <a:lnTo>
                    <a:pt x="2084130" y="1235732"/>
                  </a:lnTo>
                  <a:lnTo>
                    <a:pt x="2084130" y="1296691"/>
                  </a:lnTo>
                  <a:lnTo>
                    <a:pt x="557121" y="1296691"/>
                  </a:lnTo>
                  <a:lnTo>
                    <a:pt x="557121" y="1235732"/>
                  </a:lnTo>
                  <a:close/>
                  <a:moveTo>
                    <a:pt x="557121" y="1139211"/>
                  </a:moveTo>
                  <a:lnTo>
                    <a:pt x="2084130" y="1139211"/>
                  </a:lnTo>
                  <a:lnTo>
                    <a:pt x="2084130" y="1155722"/>
                  </a:lnTo>
                  <a:lnTo>
                    <a:pt x="557121" y="1155722"/>
                  </a:lnTo>
                  <a:lnTo>
                    <a:pt x="557121" y="1139211"/>
                  </a:lnTo>
                  <a:close/>
                  <a:moveTo>
                    <a:pt x="2629292" y="689632"/>
                  </a:moveTo>
                  <a:lnTo>
                    <a:pt x="2629292" y="1028722"/>
                  </a:lnTo>
                  <a:cubicBezTo>
                    <a:pt x="2629292" y="1143022"/>
                    <a:pt x="2536582" y="1235732"/>
                    <a:pt x="2422282" y="1235732"/>
                  </a:cubicBezTo>
                  <a:lnTo>
                    <a:pt x="2084130" y="1235732"/>
                  </a:lnTo>
                  <a:lnTo>
                    <a:pt x="2084130" y="1296692"/>
                  </a:lnTo>
                  <a:lnTo>
                    <a:pt x="2422282" y="1296692"/>
                  </a:lnTo>
                  <a:cubicBezTo>
                    <a:pt x="2570872" y="1296692"/>
                    <a:pt x="2691522" y="1176042"/>
                    <a:pt x="2691522" y="1027452"/>
                  </a:cubicBezTo>
                  <a:lnTo>
                    <a:pt x="2691522" y="689632"/>
                  </a:lnTo>
                  <a:lnTo>
                    <a:pt x="2629292" y="689632"/>
                  </a:lnTo>
                  <a:close/>
                  <a:moveTo>
                    <a:pt x="2532772" y="909342"/>
                  </a:moveTo>
                  <a:cubicBezTo>
                    <a:pt x="2532772" y="1036342"/>
                    <a:pt x="2429902" y="1139212"/>
                    <a:pt x="2302902" y="1139212"/>
                  </a:cubicBezTo>
                  <a:lnTo>
                    <a:pt x="2084130" y="1139212"/>
                  </a:lnTo>
                  <a:lnTo>
                    <a:pt x="2084130" y="1155722"/>
                  </a:lnTo>
                  <a:lnTo>
                    <a:pt x="2302902" y="1155722"/>
                  </a:lnTo>
                  <a:cubicBezTo>
                    <a:pt x="2438792" y="1155722"/>
                    <a:pt x="2549282" y="1045232"/>
                    <a:pt x="2549282" y="909342"/>
                  </a:cubicBezTo>
                  <a:lnTo>
                    <a:pt x="2549282" y="689632"/>
                  </a:lnTo>
                  <a:lnTo>
                    <a:pt x="2532772" y="689632"/>
                  </a:lnTo>
                  <a:lnTo>
                    <a:pt x="2532772" y="909342"/>
                  </a:lnTo>
                  <a:close/>
                  <a:moveTo>
                    <a:pt x="2629292" y="510108"/>
                  </a:moveTo>
                  <a:lnTo>
                    <a:pt x="2690252" y="510108"/>
                  </a:lnTo>
                  <a:lnTo>
                    <a:pt x="2690252" y="689632"/>
                  </a:lnTo>
                  <a:lnTo>
                    <a:pt x="2629292" y="689632"/>
                  </a:lnTo>
                  <a:lnTo>
                    <a:pt x="2629292" y="510108"/>
                  </a:lnTo>
                  <a:close/>
                  <a:moveTo>
                    <a:pt x="2532772" y="510108"/>
                  </a:moveTo>
                  <a:lnTo>
                    <a:pt x="2549282" y="510108"/>
                  </a:lnTo>
                  <a:lnTo>
                    <a:pt x="2549282" y="689632"/>
                  </a:lnTo>
                  <a:lnTo>
                    <a:pt x="2532772" y="689632"/>
                  </a:lnTo>
                  <a:lnTo>
                    <a:pt x="2532772" y="510108"/>
                  </a:lnTo>
                  <a:close/>
                  <a:moveTo>
                    <a:pt x="2422282" y="60960"/>
                  </a:moveTo>
                  <a:cubicBezTo>
                    <a:pt x="2536582" y="60960"/>
                    <a:pt x="2629292" y="153670"/>
                    <a:pt x="2629292" y="267970"/>
                  </a:cubicBezTo>
                  <a:lnTo>
                    <a:pt x="2629292" y="510108"/>
                  </a:lnTo>
                  <a:lnTo>
                    <a:pt x="2690252" y="510108"/>
                  </a:lnTo>
                  <a:lnTo>
                    <a:pt x="2690252" y="269240"/>
                  </a:lnTo>
                  <a:cubicBezTo>
                    <a:pt x="2690252" y="120650"/>
                    <a:pt x="2569602" y="0"/>
                    <a:pt x="2421012" y="0"/>
                  </a:cubicBezTo>
                  <a:lnTo>
                    <a:pt x="2083418" y="0"/>
                  </a:lnTo>
                  <a:lnTo>
                    <a:pt x="2083418" y="60960"/>
                  </a:lnTo>
                  <a:lnTo>
                    <a:pt x="2422282" y="60960"/>
                  </a:lnTo>
                  <a:close/>
                  <a:moveTo>
                    <a:pt x="2302902" y="142240"/>
                  </a:moveTo>
                  <a:lnTo>
                    <a:pt x="2084130" y="142240"/>
                  </a:lnTo>
                  <a:lnTo>
                    <a:pt x="2084130" y="158750"/>
                  </a:lnTo>
                  <a:lnTo>
                    <a:pt x="2302902" y="158750"/>
                  </a:lnTo>
                  <a:cubicBezTo>
                    <a:pt x="2429902" y="158750"/>
                    <a:pt x="2532772" y="261620"/>
                    <a:pt x="2532772" y="388620"/>
                  </a:cubicBezTo>
                  <a:lnTo>
                    <a:pt x="2532772" y="510146"/>
                  </a:lnTo>
                  <a:lnTo>
                    <a:pt x="2549282" y="510146"/>
                  </a:lnTo>
                  <a:lnTo>
                    <a:pt x="2549282" y="387350"/>
                  </a:lnTo>
                  <a:cubicBezTo>
                    <a:pt x="2549282" y="251460"/>
                    <a:pt x="2438792" y="142240"/>
                    <a:pt x="2302902" y="142240"/>
                  </a:cubicBezTo>
                  <a:close/>
                  <a:moveTo>
                    <a:pt x="557121" y="0"/>
                  </a:moveTo>
                  <a:lnTo>
                    <a:pt x="2084130" y="0"/>
                  </a:lnTo>
                  <a:lnTo>
                    <a:pt x="2084130" y="60960"/>
                  </a:lnTo>
                  <a:lnTo>
                    <a:pt x="557121" y="60960"/>
                  </a:lnTo>
                  <a:lnTo>
                    <a:pt x="557121" y="0"/>
                  </a:lnTo>
                  <a:close/>
                  <a:moveTo>
                    <a:pt x="557121" y="142240"/>
                  </a:moveTo>
                  <a:lnTo>
                    <a:pt x="2084130" y="142240"/>
                  </a:lnTo>
                  <a:lnTo>
                    <a:pt x="2084130" y="158750"/>
                  </a:lnTo>
                  <a:lnTo>
                    <a:pt x="557121" y="158750"/>
                  </a:lnTo>
                  <a:lnTo>
                    <a:pt x="55712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94" name="CustomShape 7"/>
          <p:cNvSpPr/>
          <p:nvPr/>
        </p:nvSpPr>
        <p:spPr>
          <a:xfrm>
            <a:off x="-248400" y="698040"/>
            <a:ext cx="3889080" cy="33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959"/>
              </a:lnSpc>
            </a:pPr>
            <a:r>
              <a:rPr lang="en-US" sz="1800" b="0" strike="noStrike" spc="-1">
                <a:solidFill>
                  <a:srgbClr val="D22376"/>
                </a:solidFill>
                <a:latin typeface="Open Sans Light Bold"/>
              </a:rPr>
              <a:t>BITING</a:t>
            </a:r>
            <a:endParaRPr lang="en-US" sz="1800" b="0" strike="noStrike" spc="-1">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5" name="Group 1"/>
          <p:cNvGrpSpPr/>
          <p:nvPr/>
        </p:nvGrpSpPr>
        <p:grpSpPr>
          <a:xfrm>
            <a:off x="0" y="0"/>
            <a:ext cx="7772040" cy="10058040"/>
            <a:chOff x="0" y="0"/>
            <a:chExt cx="7772040" cy="10058040"/>
          </a:xfrm>
        </p:grpSpPr>
        <p:sp>
          <p:nvSpPr>
            <p:cNvPr id="496"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497" name="CustomShape 3"/>
          <p:cNvSpPr/>
          <p:nvPr/>
        </p:nvSpPr>
        <p:spPr>
          <a:xfrm>
            <a:off x="68760" y="835920"/>
            <a:ext cx="7449120" cy="434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36840" algn="ctr">
              <a:lnSpc>
                <a:spcPct val="100000"/>
              </a:lnSpc>
              <a:spcBef>
                <a:spcPts val="1151"/>
              </a:spcBef>
            </a:pPr>
            <a:r>
              <a:rPr lang="en-US" sz="1200" b="1" u="sng" strike="noStrike" spc="-1">
                <a:solidFill>
                  <a:srgbClr val="000000"/>
                </a:solidFill>
                <a:uFillTx/>
                <a:latin typeface="Open Sans Light"/>
                <a:ea typeface="Open Sans Light"/>
              </a:rPr>
              <a:t>Behavior Management</a:t>
            </a:r>
            <a:r>
              <a:rPr lang="en-US" sz="1200" b="1" strike="noStrike" spc="-1">
                <a:solidFill>
                  <a:srgbClr val="000000"/>
                </a:solidFill>
                <a:latin typeface="Open Sans Light"/>
                <a:ea typeface="Open Sans Light"/>
              </a:rPr>
              <a:t> </a:t>
            </a:r>
            <a:r>
              <a:rPr lang="en-US" sz="1200" b="1" i="1" strike="noStrike" spc="-1">
                <a:solidFill>
                  <a:srgbClr val="000000"/>
                </a:solidFill>
                <a:latin typeface="Open Sans Light"/>
                <a:ea typeface="Open Sans Light"/>
              </a:rPr>
              <a:t>67:42:10:11</a:t>
            </a:r>
            <a:endParaRPr lang="en-US" sz="1200" b="0" strike="noStrike" spc="-1">
              <a:latin typeface="Arial"/>
            </a:endParaRPr>
          </a:p>
          <a:p>
            <a:pPr>
              <a:lnSpc>
                <a:spcPct val="100000"/>
              </a:lnSpc>
            </a:pPr>
            <a:r>
              <a:rPr lang="en-US" sz="1200" b="1" i="1" strike="noStrike" spc="-1">
                <a:solidFill>
                  <a:srgbClr val="000000"/>
                </a:solidFill>
                <a:latin typeface="Open Sans Light"/>
                <a:ea typeface="Open Sans Light"/>
              </a:rPr>
              <a:t> </a:t>
            </a:r>
            <a:endParaRPr lang="en-US" sz="1200" b="0" strike="noStrike" spc="-1">
              <a:latin typeface="Arial"/>
            </a:endParaRPr>
          </a:p>
          <a:p>
            <a:pPr marL="637560" algn="ctr">
              <a:lnSpc>
                <a:spcPct val="100000"/>
              </a:lnSpc>
              <a:spcBef>
                <a:spcPts val="459"/>
              </a:spcBef>
            </a:pPr>
            <a:r>
              <a:rPr lang="en-US" sz="1200" b="1" u="sng" strike="noStrike" spc="-1">
                <a:solidFill>
                  <a:srgbClr val="000000"/>
                </a:solidFill>
                <a:uFill>
                  <a:solidFill>
                    <a:srgbClr val="000000"/>
                  </a:solidFill>
                </a:uFill>
                <a:latin typeface="Open Sans Light"/>
                <a:ea typeface="Open Sans Light"/>
              </a:rPr>
              <a:t>Discipline</a:t>
            </a:r>
            <a:endParaRPr lang="en-US" sz="1200" b="0" strike="noStrike" spc="-1">
              <a:latin typeface="Arial"/>
            </a:endParaRPr>
          </a:p>
          <a:p>
            <a:pPr>
              <a:lnSpc>
                <a:spcPct val="100000"/>
              </a:lnSpc>
            </a:pPr>
            <a:r>
              <a:rPr lang="en-US" sz="1200" b="1"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At BDA, we believe that keeping children busy and actively engaged decreases </a:t>
            </a:r>
            <a:r>
              <a:rPr lang="en-US" sz="1200" b="0" strike="noStrike" spc="-26">
                <a:solidFill>
                  <a:srgbClr val="000000"/>
                </a:solidFill>
                <a:latin typeface="Open Sans Light"/>
                <a:ea typeface="Open Sans Light"/>
              </a:rPr>
              <a:t>the </a:t>
            </a:r>
            <a:r>
              <a:rPr lang="en-US" sz="1200" b="0" strike="noStrike" spc="-1">
                <a:solidFill>
                  <a:srgbClr val="000000"/>
                </a:solidFill>
                <a:latin typeface="Open Sans Light"/>
                <a:ea typeface="Open Sans Light"/>
              </a:rPr>
              <a:t>frequency of behavior problems in the classroom. Transition activities help the children move smoothly from one activity to another. Our teachers use only positive guidance and redirection. Setting consistent, clear, understandable limits fosters the child’s </a:t>
            </a:r>
            <a:r>
              <a:rPr lang="en-US" sz="1200" b="0" strike="noStrike" spc="-15">
                <a:solidFill>
                  <a:srgbClr val="000000"/>
                </a:solidFill>
                <a:latin typeface="Open Sans Light"/>
                <a:ea typeface="Open Sans Light"/>
              </a:rPr>
              <a:t>ability </a:t>
            </a:r>
            <a:r>
              <a:rPr lang="en-US" sz="1200" b="0" strike="noStrike" spc="-1">
                <a:solidFill>
                  <a:srgbClr val="000000"/>
                </a:solidFill>
                <a:latin typeface="Open Sans Light"/>
                <a:ea typeface="Open Sans Light"/>
              </a:rPr>
              <a:t>to become self –disciplined, which is our goal. We encourage staff to try to ignore negative behavior as much as possible (since much of it is an effort for attention) and reinforce appropriate behavior. Hopefully this will draw the child into the group </a:t>
            </a:r>
            <a:r>
              <a:rPr lang="en-US" sz="1200" b="0" strike="noStrike" spc="-32">
                <a:solidFill>
                  <a:srgbClr val="000000"/>
                </a:solidFill>
                <a:latin typeface="Open Sans Light"/>
                <a:ea typeface="Open Sans Light"/>
              </a:rPr>
              <a:t>and </a:t>
            </a:r>
            <a:r>
              <a:rPr lang="en-US" sz="1200" b="0" strike="noStrike" spc="-1">
                <a:solidFill>
                  <a:srgbClr val="000000"/>
                </a:solidFill>
                <a:latin typeface="Open Sans Light"/>
                <a:ea typeface="Open Sans Light"/>
              </a:rPr>
              <a:t>thus avoid the need for frequent discipline.  When these methods do not work, </a:t>
            </a:r>
            <a:r>
              <a:rPr lang="en-US" sz="1200" b="0" strike="noStrike" spc="-26">
                <a:solidFill>
                  <a:srgbClr val="000000"/>
                </a:solidFill>
                <a:latin typeface="Open Sans Light"/>
                <a:ea typeface="Open Sans Light"/>
              </a:rPr>
              <a:t>your child</a:t>
            </a:r>
            <a:r>
              <a:rPr lang="en-US" sz="1200" b="0" strike="noStrike" spc="-1">
                <a:solidFill>
                  <a:srgbClr val="000000"/>
                </a:solidFill>
                <a:latin typeface="Open Sans Light"/>
                <a:ea typeface="Open Sans Light"/>
              </a:rPr>
              <a:t> will be spoken to and removed from the situation as a first step. Children are born with enormous creativity! We feel that too much discipline (correcting a child for every little thing) destroys their spirit. By teaching the child that each choice they make has </a:t>
            </a:r>
            <a:r>
              <a:rPr lang="en-US" sz="1200" b="0" strike="noStrike" spc="-97">
                <a:solidFill>
                  <a:srgbClr val="000000"/>
                </a:solidFill>
                <a:latin typeface="Open Sans Light"/>
                <a:ea typeface="Open Sans Light"/>
              </a:rPr>
              <a:t>a </a:t>
            </a:r>
            <a:r>
              <a:rPr lang="en-US" sz="1200" b="0" strike="noStrike" spc="-1">
                <a:solidFill>
                  <a:srgbClr val="000000"/>
                </a:solidFill>
                <a:latin typeface="Open Sans Light"/>
                <a:ea typeface="Open Sans Light"/>
              </a:rPr>
              <a:t>direct consequence, they will begin to learn to be responsible for their own actions. </a:t>
            </a:r>
            <a:r>
              <a:rPr lang="en-US" sz="1200" b="0" strike="noStrike" spc="-92">
                <a:solidFill>
                  <a:srgbClr val="000000"/>
                </a:solidFill>
                <a:latin typeface="Open Sans Light"/>
                <a:ea typeface="Open Sans Light"/>
              </a:rPr>
              <a:t>A </a:t>
            </a:r>
            <a:r>
              <a:rPr lang="en-US" sz="1200" b="0" strike="noStrike" spc="-1">
                <a:solidFill>
                  <a:srgbClr val="000000"/>
                </a:solidFill>
                <a:latin typeface="Open Sans Light"/>
                <a:ea typeface="Open Sans Light"/>
              </a:rPr>
              <a:t>negative choice will result in a negative consequence. BDA prohibits </a:t>
            </a:r>
            <a:r>
              <a:rPr lang="en-US" sz="1200" b="0" strike="noStrike" spc="-15">
                <a:solidFill>
                  <a:srgbClr val="000000"/>
                </a:solidFill>
                <a:latin typeface="Open Sans Light"/>
                <a:ea typeface="Open Sans Light"/>
              </a:rPr>
              <a:t>corporal </a:t>
            </a:r>
            <a:r>
              <a:rPr lang="en-US" sz="1200" b="0" strike="noStrike" spc="-1">
                <a:solidFill>
                  <a:srgbClr val="000000"/>
                </a:solidFill>
                <a:latin typeface="Open Sans Light"/>
                <a:ea typeface="Open Sans Light"/>
              </a:rPr>
              <a:t>punishment of any kind, cruel, or severe punishment, humiliation, or verbal abuse. </a:t>
            </a:r>
            <a:r>
              <a:rPr lang="en-US" sz="1200" b="0" strike="noStrike" spc="-46">
                <a:solidFill>
                  <a:srgbClr val="000000"/>
                </a:solidFill>
                <a:latin typeface="Open Sans Light"/>
                <a:ea typeface="Open Sans Light"/>
              </a:rPr>
              <a:t>No</a:t>
            </a:r>
            <a:r>
              <a:rPr lang="en-US" sz="1200" b="0" strike="noStrike" spc="239">
                <a:solidFill>
                  <a:srgbClr val="000000"/>
                </a:solidFill>
                <a:latin typeface="Open Sans Light"/>
                <a:ea typeface="Open Sans Light"/>
              </a:rPr>
              <a:t> </a:t>
            </a:r>
            <a:r>
              <a:rPr lang="en-US" sz="1200" b="0" strike="noStrike" spc="-1">
                <a:solidFill>
                  <a:srgbClr val="000000"/>
                </a:solidFill>
                <a:latin typeface="Open Sans Light"/>
                <a:ea typeface="Open Sans Light"/>
              </a:rPr>
              <a:t>child will be denied food as a form of punishment nor punished for soiling or wetting their clothing. If a behavior problem presents itself, every attempt will be made </a:t>
            </a:r>
            <a:r>
              <a:rPr lang="en-US" sz="1200" b="0" strike="noStrike" spc="-35">
                <a:solidFill>
                  <a:srgbClr val="000000"/>
                </a:solidFill>
                <a:latin typeface="Open Sans Light"/>
                <a:ea typeface="Open Sans Light"/>
              </a:rPr>
              <a:t>to </a:t>
            </a:r>
            <a:r>
              <a:rPr lang="en-US" sz="1200" b="0" strike="noStrike" spc="-1">
                <a:solidFill>
                  <a:srgbClr val="000000"/>
                </a:solidFill>
                <a:latin typeface="Open Sans Light"/>
                <a:ea typeface="Open Sans Light"/>
              </a:rPr>
              <a:t>remedy the situation. However, dismissal of a child for behavior problems will be at the sole discretion of BDA staff.</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Please do not be discouraged if your child is disciplined. Children act out and test our limits at all stages of development. The behavior will pass if we are all consistent. You will be notified of any behavior we feel should be reinforced at home.</a:t>
            </a:r>
            <a:endParaRPr lang="en-US" sz="1200" b="0" strike="noStrike" spc="-1">
              <a:latin typeface="Arial"/>
            </a:endParaRPr>
          </a:p>
        </p:txBody>
      </p:sp>
      <p:sp>
        <p:nvSpPr>
          <p:cNvPr id="498" name="CustomShape 4"/>
          <p:cNvSpPr/>
          <p:nvPr/>
        </p:nvSpPr>
        <p:spPr>
          <a:xfrm>
            <a:off x="229984" y="5216217"/>
            <a:ext cx="7104600" cy="483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563400" algn="ctr">
              <a:lnSpc>
                <a:spcPct val="100000"/>
              </a:lnSpc>
              <a:spcBef>
                <a:spcPts val="459"/>
              </a:spcBef>
            </a:pPr>
            <a:r>
              <a:rPr lang="en-US" sz="1200" b="1" u="sng" strike="noStrike" spc="-1">
                <a:solidFill>
                  <a:srgbClr val="000000"/>
                </a:solidFill>
                <a:uFill>
                  <a:solidFill>
                    <a:srgbClr val="000000"/>
                  </a:solidFill>
                </a:uFill>
                <a:latin typeface="Open Sans Light"/>
                <a:ea typeface="Open Sans Light"/>
              </a:rPr>
              <a:t>When a child has continual behavioral issues with staff or other children, the director will bring it to the attention of the parent/guardian. We believe that working together to correct a behavior is in the best interest of the child and offers a greater chance of successful correction. </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Should the behavior threaten the safety and well-being of staff and other children (hitting, threatening, biting, throwing objects, etc.), the following actions will happen to determine If BDA is the best placement for your child: </a:t>
            </a:r>
            <a:endParaRPr lang="en-US" sz="1200" b="0" strike="noStrike" spc="-1">
              <a:latin typeface="Arial"/>
            </a:endParaRPr>
          </a:p>
          <a:p>
            <a:pPr marL="457200">
              <a:lnSpc>
                <a:spcPct val="100000"/>
              </a:lnSpc>
            </a:pPr>
            <a:r>
              <a:rPr lang="en-US" sz="1200" b="1" u="sng" strike="noStrike" spc="-1">
                <a:solidFill>
                  <a:srgbClr val="000000"/>
                </a:solidFill>
                <a:uFill>
                  <a:solidFill>
                    <a:srgbClr val="000000"/>
                  </a:solidFill>
                </a:uFill>
                <a:latin typeface="Open Sans Light"/>
                <a:ea typeface="Open Sans Light"/>
              </a:rPr>
              <a:t>1</a:t>
            </a:r>
            <a:r>
              <a:rPr lang="en-US" sz="1200" b="1" u="sng" strike="noStrike" spc="-1" baseline="30000">
                <a:solidFill>
                  <a:srgbClr val="000000"/>
                </a:solidFill>
                <a:uFill>
                  <a:solidFill>
                    <a:srgbClr val="000000"/>
                  </a:solidFill>
                </a:uFill>
                <a:latin typeface="Open Sans Light"/>
                <a:ea typeface="Open Sans Light"/>
              </a:rPr>
              <a:t>st</a:t>
            </a:r>
            <a:r>
              <a:rPr lang="en-US" sz="1200" b="1" u="sng" strike="noStrike" spc="-1">
                <a:solidFill>
                  <a:srgbClr val="000000"/>
                </a:solidFill>
                <a:uFill>
                  <a:solidFill>
                    <a:srgbClr val="000000"/>
                  </a:solidFill>
                </a:uFill>
                <a:latin typeface="Open Sans Light"/>
                <a:ea typeface="Open Sans Light"/>
              </a:rPr>
              <a:t> Offense</a:t>
            </a:r>
            <a:r>
              <a:rPr lang="en-US" sz="1200" b="0" strike="noStrike" spc="-1">
                <a:solidFill>
                  <a:srgbClr val="000000"/>
                </a:solidFill>
                <a:latin typeface="Open Sans Light"/>
                <a:ea typeface="Open Sans Light"/>
              </a:rPr>
              <a:t>: The director will call parents/guardians and will ask for their child to be taken home Children will not be allowed to return the next day. Parent and teacher communication need to be had on how to handle when child return. </a:t>
            </a:r>
            <a:endParaRPr lang="en-US" sz="1200" b="0" strike="noStrike" spc="-1">
              <a:latin typeface="Arial"/>
            </a:endParaRPr>
          </a:p>
          <a:p>
            <a:pPr marL="457200">
              <a:lnSpc>
                <a:spcPct val="100000"/>
              </a:lnSpc>
            </a:pPr>
            <a:r>
              <a:rPr lang="en-US" sz="1200" b="1" u="sng" strike="noStrike" spc="-1">
                <a:solidFill>
                  <a:srgbClr val="000000"/>
                </a:solidFill>
                <a:uFill>
                  <a:solidFill>
                    <a:srgbClr val="000000"/>
                  </a:solidFill>
                </a:uFill>
                <a:latin typeface="Open Sans Light"/>
                <a:ea typeface="Open Sans Light"/>
              </a:rPr>
              <a:t>2</a:t>
            </a:r>
            <a:r>
              <a:rPr lang="en-US" sz="1200" b="1" u="sng" strike="noStrike" spc="-1" baseline="30000">
                <a:solidFill>
                  <a:srgbClr val="000000"/>
                </a:solidFill>
                <a:uFill>
                  <a:solidFill>
                    <a:srgbClr val="000000"/>
                  </a:solidFill>
                </a:uFill>
                <a:latin typeface="Open Sans Light"/>
                <a:ea typeface="Open Sans Light"/>
              </a:rPr>
              <a:t>nd</a:t>
            </a:r>
            <a:r>
              <a:rPr lang="en-US" sz="1200" b="1" u="sng" strike="noStrike" spc="-1">
                <a:solidFill>
                  <a:srgbClr val="000000"/>
                </a:solidFill>
                <a:uFill>
                  <a:solidFill>
                    <a:srgbClr val="000000"/>
                  </a:solidFill>
                </a:uFill>
                <a:latin typeface="Open Sans Light"/>
                <a:ea typeface="Open Sans Light"/>
              </a:rPr>
              <a:t> Offense</a:t>
            </a:r>
            <a:r>
              <a:rPr lang="en-US" sz="1200" b="0" strike="noStrike" spc="-1">
                <a:solidFill>
                  <a:srgbClr val="000000"/>
                </a:solidFill>
                <a:latin typeface="Open Sans Light"/>
                <a:ea typeface="Open Sans Light"/>
              </a:rPr>
              <a:t>: The director will call parents/guardians and will ask for their child to be taken home. The child will not return to BDA for 2 days and  until a meeting with director and parents takes place, where a joint behavioral plan is made. CHILD’s Services and State may need to be consulted. </a:t>
            </a:r>
            <a:endParaRPr lang="en-US" sz="1200" b="0" strike="noStrike" spc="-1">
              <a:latin typeface="Arial"/>
            </a:endParaRPr>
          </a:p>
          <a:p>
            <a:pPr marL="457200">
              <a:lnSpc>
                <a:spcPct val="100000"/>
              </a:lnSpc>
            </a:pPr>
            <a:r>
              <a:rPr lang="en-US" sz="1200" b="1" u="sng" strike="noStrike" spc="-1">
                <a:solidFill>
                  <a:srgbClr val="000000"/>
                </a:solidFill>
                <a:uFill>
                  <a:solidFill>
                    <a:srgbClr val="000000"/>
                  </a:solidFill>
                </a:uFill>
                <a:latin typeface="Open Sans Light"/>
                <a:ea typeface="Open Sans Light"/>
              </a:rPr>
              <a:t>3</a:t>
            </a:r>
            <a:r>
              <a:rPr lang="en-US" sz="1200" b="1" u="sng" strike="noStrike" spc="-1" baseline="30000">
                <a:solidFill>
                  <a:srgbClr val="000000"/>
                </a:solidFill>
                <a:uFill>
                  <a:solidFill>
                    <a:srgbClr val="000000"/>
                  </a:solidFill>
                </a:uFill>
                <a:latin typeface="Open Sans Light"/>
                <a:ea typeface="Open Sans Light"/>
              </a:rPr>
              <a:t>rd</a:t>
            </a:r>
            <a:r>
              <a:rPr lang="en-US" sz="1200" b="1" u="sng" strike="noStrike" spc="-1">
                <a:solidFill>
                  <a:srgbClr val="000000"/>
                </a:solidFill>
                <a:uFill>
                  <a:solidFill>
                    <a:srgbClr val="000000"/>
                  </a:solidFill>
                </a:uFill>
                <a:latin typeface="Open Sans Light"/>
                <a:ea typeface="Open Sans Light"/>
              </a:rPr>
              <a:t> Offense</a:t>
            </a:r>
            <a:r>
              <a:rPr lang="en-US" sz="1200" b="0" strike="noStrike" spc="-1">
                <a:solidFill>
                  <a:srgbClr val="000000"/>
                </a:solidFill>
                <a:latin typeface="Open Sans Light"/>
                <a:ea typeface="Open Sans Light"/>
              </a:rPr>
              <a:t>: The director will call parents/guardians and will ask for their child to be taken home. The director and parents will discuss terminating the child’s spot at BDA. Significant, immediate progress will have to be made in order to keep it. </a:t>
            </a:r>
            <a:endParaRPr lang="en-US" sz="1200" b="0" strike="noStrike" spc="-1">
              <a:latin typeface="Arial"/>
            </a:endParaRPr>
          </a:p>
          <a:p>
            <a:pPr marL="457200">
              <a:lnSpc>
                <a:spcPct val="100000"/>
              </a:lnSpc>
            </a:pPr>
            <a:endParaRPr lang="en-US" sz="1200" b="0" strike="noStrike" spc="-1">
              <a:latin typeface="Arial"/>
            </a:endParaRPr>
          </a:p>
          <a:p>
            <a:pPr>
              <a:lnSpc>
                <a:spcPct val="100000"/>
              </a:lnSpc>
            </a:pPr>
            <a:r>
              <a:rPr lang="en-US" sz="1050" b="0" strike="noStrike" spc="-1">
                <a:solidFill>
                  <a:srgbClr val="000000"/>
                </a:solidFill>
                <a:latin typeface="Open Sans Light"/>
                <a:ea typeface="Open Sans Light"/>
              </a:rPr>
              <a:t> ** WE REQUEST PARENTS TO PICK THEIR STUDENTS UP WITHIN ONE HOUR OF BEING CALLED as we are not always staffed to accommodate one on one supervision while waiting for parents to arrive. A late fee will be applied to your bill pick up is not within an hour. </a:t>
            </a:r>
            <a:endParaRPr lang="en-US" sz="1050" b="0" strike="noStrike" spc="-1">
              <a:latin typeface="Arial"/>
            </a:endParaRPr>
          </a:p>
          <a:p>
            <a:pPr>
              <a:lnSpc>
                <a:spcPct val="100000"/>
              </a:lnSpc>
            </a:pPr>
            <a:r>
              <a:rPr lang="en-US" sz="1050" b="1" strike="noStrike" spc="-1">
                <a:solidFill>
                  <a:srgbClr val="000000"/>
                </a:solidFill>
                <a:latin typeface="Open Sans Light"/>
                <a:ea typeface="Open Sans Light"/>
              </a:rPr>
              <a:t> </a:t>
            </a:r>
            <a:endParaRPr lang="en-US" sz="1050" b="0" strike="noStrike" spc="-1">
              <a:latin typeface="Arial"/>
            </a:endParaRPr>
          </a:p>
          <a:p>
            <a:pPr marL="190440">
              <a:lnSpc>
                <a:spcPct val="100000"/>
              </a:lnSpc>
            </a:pPr>
            <a:r>
              <a:rPr lang="en-US" sz="1050" b="0" strike="noStrike" spc="-1">
                <a:solidFill>
                  <a:srgbClr val="000000"/>
                </a:solidFill>
                <a:latin typeface="Open Sans Light"/>
                <a:ea typeface="Open Sans Light"/>
              </a:rPr>
              <a:t>Re-admission may be considered at the discretion of the director.</a:t>
            </a:r>
            <a:endParaRPr lang="en-US" sz="1050" b="0" strike="noStrike" spc="-1">
              <a:latin typeface="Arial"/>
            </a:endParaRPr>
          </a:p>
          <a:p>
            <a:pPr>
              <a:lnSpc>
                <a:spcPct val="100000"/>
              </a:lnSpc>
            </a:pPr>
            <a:r>
              <a:rPr lang="en-US" sz="1050" b="0" strike="noStrike" spc="-1">
                <a:solidFill>
                  <a:srgbClr val="000000"/>
                </a:solidFill>
                <a:latin typeface="Open Sans Light"/>
                <a:ea typeface="Open Sans Light"/>
              </a:rPr>
              <a:t> </a:t>
            </a:r>
            <a:endParaRPr lang="en-US" sz="1050" b="0" strike="noStrike" spc="-1">
              <a:latin typeface="Arial"/>
            </a:endParaRPr>
          </a:p>
          <a:p>
            <a:pPr marL="190440">
              <a:lnSpc>
                <a:spcPct val="100000"/>
              </a:lnSpc>
            </a:pPr>
            <a:r>
              <a:rPr lang="en-US" sz="1050" b="0" strike="noStrike" spc="-1">
                <a:solidFill>
                  <a:srgbClr val="000000"/>
                </a:solidFill>
                <a:latin typeface="Open Sans Light"/>
                <a:ea typeface="Open Sans Light"/>
              </a:rPr>
              <a:t>This policy is to ensure all children have a safe and positive learning experience at BDA and to keep staff safe from harm.</a:t>
            </a:r>
            <a:endParaRPr lang="en-US" sz="1050" b="0" strike="noStrike" spc="-1">
              <a:latin typeface="Arial"/>
            </a:endParaRPr>
          </a:p>
        </p:txBody>
      </p:sp>
      <p:grpSp>
        <p:nvGrpSpPr>
          <p:cNvPr id="499" name="Group 5"/>
          <p:cNvGrpSpPr/>
          <p:nvPr/>
        </p:nvGrpSpPr>
        <p:grpSpPr>
          <a:xfrm>
            <a:off x="446400" y="266400"/>
            <a:ext cx="3887280" cy="516960"/>
            <a:chOff x="446400" y="266400"/>
            <a:chExt cx="3887280" cy="516960"/>
          </a:xfrm>
        </p:grpSpPr>
        <p:sp>
          <p:nvSpPr>
            <p:cNvPr id="500" name="CustomShape 6"/>
            <p:cNvSpPr/>
            <p:nvPr/>
          </p:nvSpPr>
          <p:spPr>
            <a:xfrm>
              <a:off x="446400" y="266400"/>
              <a:ext cx="3887280" cy="516960"/>
            </a:xfrm>
            <a:custGeom>
              <a:avLst/>
              <a:gdLst/>
              <a:ahLst/>
              <a:cxnLst/>
              <a:rect l="l" t="t" r="r" b="b"/>
              <a:pathLst>
                <a:path w="7122696" h="1297962">
                  <a:moveTo>
                    <a:pt x="60960" y="269240"/>
                  </a:moveTo>
                  <a:cubicBezTo>
                    <a:pt x="60960" y="154940"/>
                    <a:pt x="153670" y="62230"/>
                    <a:pt x="267970" y="62230"/>
                  </a:cubicBezTo>
                  <a:lnTo>
                    <a:pt x="684517" y="62230"/>
                  </a:lnTo>
                  <a:lnTo>
                    <a:pt x="68451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84517" y="157480"/>
                  </a:lnTo>
                  <a:lnTo>
                    <a:pt x="68451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87075" y="1297962"/>
                  </a:lnTo>
                  <a:lnTo>
                    <a:pt x="68707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84517" y="1155722"/>
                  </a:lnTo>
                  <a:lnTo>
                    <a:pt x="684517" y="1139212"/>
                  </a:lnTo>
                  <a:lnTo>
                    <a:pt x="387350" y="1139212"/>
                  </a:lnTo>
                  <a:close/>
                  <a:moveTo>
                    <a:pt x="684517" y="1235732"/>
                  </a:moveTo>
                  <a:lnTo>
                    <a:pt x="6171888" y="1235732"/>
                  </a:lnTo>
                  <a:lnTo>
                    <a:pt x="6171888" y="1296691"/>
                  </a:lnTo>
                  <a:lnTo>
                    <a:pt x="684517" y="1296691"/>
                  </a:lnTo>
                  <a:lnTo>
                    <a:pt x="684517" y="1235732"/>
                  </a:lnTo>
                  <a:close/>
                  <a:moveTo>
                    <a:pt x="684517" y="1139211"/>
                  </a:moveTo>
                  <a:lnTo>
                    <a:pt x="6171888" y="1139211"/>
                  </a:lnTo>
                  <a:lnTo>
                    <a:pt x="6171888" y="1155722"/>
                  </a:lnTo>
                  <a:lnTo>
                    <a:pt x="684517" y="1155722"/>
                  </a:lnTo>
                  <a:lnTo>
                    <a:pt x="684517" y="1139211"/>
                  </a:lnTo>
                  <a:close/>
                  <a:moveTo>
                    <a:pt x="7060466" y="689632"/>
                  </a:moveTo>
                  <a:lnTo>
                    <a:pt x="7060466" y="1028722"/>
                  </a:lnTo>
                  <a:cubicBezTo>
                    <a:pt x="7060466" y="1143022"/>
                    <a:pt x="6967756" y="1235732"/>
                    <a:pt x="6853456" y="1235732"/>
                  </a:cubicBezTo>
                  <a:lnTo>
                    <a:pt x="6171888" y="1235732"/>
                  </a:lnTo>
                  <a:lnTo>
                    <a:pt x="6171888" y="1296692"/>
                  </a:lnTo>
                  <a:lnTo>
                    <a:pt x="6853456" y="1296692"/>
                  </a:lnTo>
                  <a:cubicBezTo>
                    <a:pt x="7002046" y="1296692"/>
                    <a:pt x="7122696" y="1176042"/>
                    <a:pt x="7122696" y="1027452"/>
                  </a:cubicBezTo>
                  <a:lnTo>
                    <a:pt x="7122696" y="689632"/>
                  </a:lnTo>
                  <a:lnTo>
                    <a:pt x="7060466" y="689632"/>
                  </a:lnTo>
                  <a:close/>
                  <a:moveTo>
                    <a:pt x="6963946" y="909342"/>
                  </a:moveTo>
                  <a:cubicBezTo>
                    <a:pt x="6963946" y="1036342"/>
                    <a:pt x="6861076" y="1139212"/>
                    <a:pt x="6734076" y="1139212"/>
                  </a:cubicBezTo>
                  <a:lnTo>
                    <a:pt x="6171888" y="1139212"/>
                  </a:lnTo>
                  <a:lnTo>
                    <a:pt x="6171888" y="1155722"/>
                  </a:lnTo>
                  <a:lnTo>
                    <a:pt x="6734076" y="1155722"/>
                  </a:lnTo>
                  <a:cubicBezTo>
                    <a:pt x="6869966" y="1155722"/>
                    <a:pt x="6980456" y="1045232"/>
                    <a:pt x="6980456" y="909342"/>
                  </a:cubicBezTo>
                  <a:lnTo>
                    <a:pt x="6980456" y="689632"/>
                  </a:lnTo>
                  <a:lnTo>
                    <a:pt x="6963946" y="689632"/>
                  </a:lnTo>
                  <a:lnTo>
                    <a:pt x="6963946" y="909342"/>
                  </a:lnTo>
                  <a:close/>
                  <a:moveTo>
                    <a:pt x="7060466" y="510108"/>
                  </a:moveTo>
                  <a:lnTo>
                    <a:pt x="7121426" y="510108"/>
                  </a:lnTo>
                  <a:lnTo>
                    <a:pt x="7121426" y="689632"/>
                  </a:lnTo>
                  <a:lnTo>
                    <a:pt x="7060466" y="689632"/>
                  </a:lnTo>
                  <a:lnTo>
                    <a:pt x="7060466" y="510108"/>
                  </a:lnTo>
                  <a:close/>
                  <a:moveTo>
                    <a:pt x="6963946" y="510108"/>
                  </a:moveTo>
                  <a:lnTo>
                    <a:pt x="6980456" y="510108"/>
                  </a:lnTo>
                  <a:lnTo>
                    <a:pt x="6980456" y="689632"/>
                  </a:lnTo>
                  <a:lnTo>
                    <a:pt x="6963946" y="689632"/>
                  </a:lnTo>
                  <a:lnTo>
                    <a:pt x="6963946" y="510108"/>
                  </a:lnTo>
                  <a:close/>
                  <a:moveTo>
                    <a:pt x="6853456" y="60960"/>
                  </a:moveTo>
                  <a:cubicBezTo>
                    <a:pt x="6967756" y="60960"/>
                    <a:pt x="7060466" y="153670"/>
                    <a:pt x="7060466" y="267970"/>
                  </a:cubicBezTo>
                  <a:lnTo>
                    <a:pt x="7060466" y="510108"/>
                  </a:lnTo>
                  <a:lnTo>
                    <a:pt x="7121426" y="510108"/>
                  </a:lnTo>
                  <a:lnTo>
                    <a:pt x="7121426" y="269240"/>
                  </a:lnTo>
                  <a:cubicBezTo>
                    <a:pt x="7121426" y="120650"/>
                    <a:pt x="7000776" y="0"/>
                    <a:pt x="6852186" y="0"/>
                  </a:cubicBezTo>
                  <a:lnTo>
                    <a:pt x="6169330" y="0"/>
                  </a:lnTo>
                  <a:lnTo>
                    <a:pt x="6169330" y="60960"/>
                  </a:lnTo>
                  <a:lnTo>
                    <a:pt x="6853456" y="60960"/>
                  </a:lnTo>
                  <a:close/>
                  <a:moveTo>
                    <a:pt x="6734076" y="142240"/>
                  </a:moveTo>
                  <a:lnTo>
                    <a:pt x="6171888" y="142240"/>
                  </a:lnTo>
                  <a:lnTo>
                    <a:pt x="6171888" y="158750"/>
                  </a:lnTo>
                  <a:lnTo>
                    <a:pt x="6734076" y="158750"/>
                  </a:lnTo>
                  <a:cubicBezTo>
                    <a:pt x="6861076" y="158750"/>
                    <a:pt x="6963946" y="261620"/>
                    <a:pt x="6963946" y="388620"/>
                  </a:cubicBezTo>
                  <a:lnTo>
                    <a:pt x="6963946" y="510146"/>
                  </a:lnTo>
                  <a:lnTo>
                    <a:pt x="6980456" y="510146"/>
                  </a:lnTo>
                  <a:lnTo>
                    <a:pt x="6980456" y="387350"/>
                  </a:lnTo>
                  <a:cubicBezTo>
                    <a:pt x="6980456" y="251460"/>
                    <a:pt x="6869966" y="142240"/>
                    <a:pt x="6734076" y="142240"/>
                  </a:cubicBezTo>
                  <a:close/>
                  <a:moveTo>
                    <a:pt x="684517" y="0"/>
                  </a:moveTo>
                  <a:lnTo>
                    <a:pt x="6171888" y="0"/>
                  </a:lnTo>
                  <a:lnTo>
                    <a:pt x="6171888" y="60960"/>
                  </a:lnTo>
                  <a:lnTo>
                    <a:pt x="684517" y="60960"/>
                  </a:lnTo>
                  <a:lnTo>
                    <a:pt x="684517" y="0"/>
                  </a:lnTo>
                  <a:close/>
                  <a:moveTo>
                    <a:pt x="684517" y="142240"/>
                  </a:moveTo>
                  <a:lnTo>
                    <a:pt x="6171888" y="142240"/>
                  </a:lnTo>
                  <a:lnTo>
                    <a:pt x="6171888" y="158750"/>
                  </a:lnTo>
                  <a:lnTo>
                    <a:pt x="684517" y="158750"/>
                  </a:lnTo>
                  <a:lnTo>
                    <a:pt x="68451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01" name="CustomShape 7"/>
          <p:cNvSpPr/>
          <p:nvPr/>
        </p:nvSpPr>
        <p:spPr>
          <a:xfrm>
            <a:off x="585360" y="404640"/>
            <a:ext cx="374724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BEHAVIOR MANAGEMENT/DISCIPLINE</a:t>
            </a:r>
            <a:endParaRPr lang="en-US" sz="1400" b="0" strike="noStrike" spc="-1">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CustomShape 1"/>
          <p:cNvSpPr/>
          <p:nvPr/>
        </p:nvSpPr>
        <p:spPr>
          <a:xfrm>
            <a:off x="152280" y="457200"/>
            <a:ext cx="7467120" cy="49999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100" b="1" u="sng" strike="noStrike" spc="-1">
                <a:solidFill>
                  <a:srgbClr val="000000"/>
                </a:solidFill>
                <a:uFillTx/>
                <a:latin typeface="Times New Roman"/>
                <a:ea typeface="Calibri"/>
              </a:rPr>
              <a:t>Appropriate and Inappropriate Behavior Policy for Blue Dragon Academy Children, Staff, and Parents</a:t>
            </a:r>
            <a:endParaRPr lang="en-US" sz="1100" b="0" strike="noStrike" spc="-1">
              <a:latin typeface="Arial"/>
            </a:endParaRPr>
          </a:p>
          <a:p>
            <a:pPr algn="ctr">
              <a:lnSpc>
                <a:spcPct val="100000"/>
              </a:lnSpc>
            </a:pPr>
            <a:endParaRPr lang="en-US" sz="1100" b="0" strike="noStrike" spc="-1">
              <a:latin typeface="Arial"/>
            </a:endParaRPr>
          </a:p>
          <a:p>
            <a:pPr algn="ctr">
              <a:lnSpc>
                <a:spcPct val="100000"/>
              </a:lnSpc>
            </a:pPr>
            <a:r>
              <a:rPr lang="en-US" sz="1100" b="0" strike="noStrike" spc="29">
                <a:solidFill>
                  <a:srgbClr val="222E2E"/>
                </a:solidFill>
                <a:latin typeface="Times New Roman"/>
                <a:ea typeface="Times New Roman"/>
              </a:rPr>
              <a:t>The heart of Blue Dragon Academy appropriate and inappropriate behavior policy is to encourage self-control, self-esteem, and respect for all children and adults in Blue Dragon Academy. </a:t>
            </a:r>
            <a:endParaRPr lang="en-US" sz="1100" b="0" strike="noStrike" spc="-1">
              <a:latin typeface="Arial"/>
            </a:endParaRPr>
          </a:p>
          <a:p>
            <a:pPr algn="ctr">
              <a:lnSpc>
                <a:spcPct val="100000"/>
              </a:lnSpc>
            </a:pPr>
            <a:endParaRPr lang="en-US" sz="1100" b="0" strike="noStrike" spc="-1">
              <a:latin typeface="Arial"/>
            </a:endParaRPr>
          </a:p>
          <a:p>
            <a:pPr>
              <a:lnSpc>
                <a:spcPct val="100000"/>
              </a:lnSpc>
            </a:pPr>
            <a:r>
              <a:rPr lang="en-US" sz="1100" b="1" u="sng" strike="noStrike" spc="-1">
                <a:solidFill>
                  <a:srgbClr val="000000"/>
                </a:solidFill>
                <a:uFillTx/>
                <a:latin typeface="Times New Roman"/>
                <a:ea typeface="Calibri"/>
              </a:rPr>
              <a:t>Appropriate behavior in Blue Dragon Academy consists of the following but is not limited to;</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Celebrating cultural and ethnic differences</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Ensuring all students can participate in all activities</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Ensuring that the learning activities are designed for a variety of abilities</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Ensuring all students and staff members are protected from any type of abusive language</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Modeling acceptance, diversity and independence</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Listening and respecting one another needs and wants </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Being responsible for showing up on time and being prepared</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Keeping the environment clean and organized</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Respecting materials and equipment of  BDA</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Respectfully using our bodies, and others</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Keeping our hands and feet to ourselves</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Use of appropriate language</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Responding appropriately to one another</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Being nice, warm and friendly to all</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Including everyone no matter their beliefs or background</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Encouraging one another to be the best they can be</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Using manners and being thankful for help when needed</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Dressing appropriately </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Making healthy choices</a:t>
            </a:r>
            <a:endParaRPr lang="en-US" sz="1100" b="0" strike="noStrike" spc="-1">
              <a:latin typeface="Arial"/>
            </a:endParaRPr>
          </a:p>
          <a:p>
            <a:pPr marL="342900" indent="-342265">
              <a:lnSpc>
                <a:spcPct val="100000"/>
              </a:lnSpc>
              <a:buClr>
                <a:srgbClr val="000000"/>
              </a:buClr>
              <a:buFont typeface="Calibri"/>
              <a:buChar char="-"/>
            </a:pPr>
            <a:r>
              <a:rPr lang="en-US" sz="1100" b="0" strike="noStrike" spc="-1">
                <a:solidFill>
                  <a:srgbClr val="000000"/>
                </a:solidFill>
                <a:latin typeface="Times New Roman"/>
                <a:ea typeface="Calibri"/>
              </a:rPr>
              <a:t>Being courteous of others</a:t>
            </a:r>
            <a:endParaRPr lang="en-US" sz="1100" b="0" strike="noStrike" spc="-1">
              <a:latin typeface="Arial"/>
            </a:endParaRPr>
          </a:p>
          <a:p>
            <a:pPr algn="ctr">
              <a:lnSpc>
                <a:spcPct val="100000"/>
              </a:lnSpc>
            </a:pPr>
            <a:endParaRPr lang="en-US" sz="1100" b="0" strike="noStrike" spc="-1">
              <a:latin typeface="Arial"/>
            </a:endParaRPr>
          </a:p>
          <a:p>
            <a:pPr algn="ctr">
              <a:lnSpc>
                <a:spcPct val="100000"/>
              </a:lnSpc>
            </a:pPr>
            <a:r>
              <a:rPr lang="en-US" sz="1100" b="1" strike="noStrike" spc="-1">
                <a:solidFill>
                  <a:srgbClr val="000000"/>
                </a:solidFill>
                <a:latin typeface="Times New Roman"/>
                <a:ea typeface="Calibri"/>
              </a:rPr>
              <a:t>Appropriate behavior means having respect for self, others, the environment and respect for learning.</a:t>
            </a:r>
            <a:endParaRPr lang="en-US" sz="1100" b="0" strike="noStrike" spc="-1">
              <a:latin typeface="Arial"/>
            </a:endParaRPr>
          </a:p>
          <a:p>
            <a:pPr algn="ctr">
              <a:lnSpc>
                <a:spcPct val="100000"/>
              </a:lnSpc>
            </a:pPr>
            <a:endParaRPr lang="en-US" sz="1100" b="0" strike="noStrike" spc="-1">
              <a:latin typeface="Arial"/>
            </a:endParaRPr>
          </a:p>
        </p:txBody>
      </p:sp>
      <p:sp>
        <p:nvSpPr>
          <p:cNvPr id="503" name="CustomShape 2"/>
          <p:cNvSpPr/>
          <p:nvPr/>
        </p:nvSpPr>
        <p:spPr>
          <a:xfrm>
            <a:off x="152280" y="5283720"/>
            <a:ext cx="7314840" cy="388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100" b="1" u="sng" strike="noStrike" spc="-1">
                <a:solidFill>
                  <a:srgbClr val="000000"/>
                </a:solidFill>
                <a:uFillTx/>
                <a:latin typeface="Times New Roman"/>
                <a:ea typeface="Calibri"/>
              </a:rPr>
              <a:t>Inappropriate behaviors are those behaviors that are no acceptable in Blue Dragon Academy. The following list defines some examples of inappropriate behaviors, but is not limited to:</a:t>
            </a:r>
            <a:endParaRPr lang="en-US" sz="1100" b="0" strike="noStrike" spc="-1">
              <a:latin typeface="Arial"/>
            </a:endParaRPr>
          </a:p>
          <a:p>
            <a:pPr>
              <a:lnSpc>
                <a:spcPct val="100000"/>
              </a:lnSpc>
            </a:pP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Angry or aggressive communications (verbal or written)</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Inappropriate language</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Disrupting behavior</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Unwelcome sexual conduct of any kind</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The use of any drugs</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Exposing oneself to others </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Repeated attempts to impose unwanted communication or contact </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A threat to harm one another</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A threat or actual damage to property</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Any act of physical violence</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Production of a weapon</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Violent critical incident </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Theft</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Mistreatment and inequality</a:t>
            </a:r>
            <a:endParaRPr lang="en-US" sz="1100" b="0" strike="noStrike" spc="-1">
              <a:latin typeface="Arial"/>
            </a:endParaRPr>
          </a:p>
          <a:p>
            <a:pPr marL="343080" indent="-342720">
              <a:lnSpc>
                <a:spcPct val="100000"/>
              </a:lnSpc>
              <a:buClr>
                <a:srgbClr val="000000"/>
              </a:buClr>
              <a:buFont typeface="Calibri"/>
              <a:buChar char="-"/>
            </a:pPr>
            <a:r>
              <a:rPr lang="en-US" sz="1100" b="0" strike="noStrike" spc="-1">
                <a:solidFill>
                  <a:srgbClr val="000000"/>
                </a:solidFill>
                <a:latin typeface="Times New Roman"/>
                <a:ea typeface="Calibri"/>
              </a:rPr>
              <a:t>Any type of abuse of neglect to a staff member or fellow student</a:t>
            </a:r>
            <a:endParaRPr lang="en-US" sz="1100" b="0" strike="noStrike" spc="-1">
              <a:latin typeface="Arial"/>
            </a:endParaRPr>
          </a:p>
          <a:p>
            <a:pPr>
              <a:lnSpc>
                <a:spcPct val="100000"/>
              </a:lnSpc>
            </a:pPr>
            <a:r>
              <a:rPr lang="en-US" sz="1100" b="0" strike="noStrike" spc="-1">
                <a:solidFill>
                  <a:srgbClr val="000000"/>
                </a:solidFill>
                <a:latin typeface="Times New Roman"/>
                <a:ea typeface="Calibri"/>
              </a:rPr>
              <a:t> </a:t>
            </a:r>
            <a:endParaRPr lang="en-US" sz="1100" b="0" strike="noStrike" spc="-1">
              <a:latin typeface="Arial"/>
            </a:endParaRPr>
          </a:p>
          <a:p>
            <a:pPr>
              <a:lnSpc>
                <a:spcPct val="100000"/>
              </a:lnSpc>
            </a:pPr>
            <a:r>
              <a:rPr lang="en-US" sz="1100" b="0" strike="noStrike" spc="-1">
                <a:solidFill>
                  <a:srgbClr val="000000"/>
                </a:solidFill>
                <a:latin typeface="Times New Roman"/>
                <a:ea typeface="Calibri"/>
              </a:rPr>
              <a:t>Inappropriate behavior will immediately be handled, and administration may choose to use the disciplinary phase policy, terminate an employee or discharge a student at any time if the situation cannot be rectified. </a:t>
            </a:r>
            <a:endParaRPr lang="en-US" sz="1100" b="0" strike="noStrike" spc="-1">
              <a:latin typeface="Arial"/>
            </a:endParaRPr>
          </a:p>
          <a:p>
            <a:pPr>
              <a:lnSpc>
                <a:spcPct val="100000"/>
              </a:lnSpc>
            </a:pPr>
            <a:r>
              <a:rPr lang="en-US" sz="1800" b="0" strike="noStrike" spc="-1">
                <a:solidFill>
                  <a:srgbClr val="000000"/>
                </a:solidFill>
                <a:latin typeface="Times New Roman"/>
                <a:ea typeface="Calibri"/>
              </a:rPr>
              <a:t> </a:t>
            </a:r>
            <a:endParaRPr lang="en-US" sz="1800" b="0" strike="noStrike" spc="-1">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4" name="Group 1"/>
          <p:cNvGrpSpPr/>
          <p:nvPr/>
        </p:nvGrpSpPr>
        <p:grpSpPr>
          <a:xfrm>
            <a:off x="0" y="0"/>
            <a:ext cx="7772040" cy="10058040"/>
            <a:chOff x="0" y="0"/>
            <a:chExt cx="7772040" cy="10058040"/>
          </a:xfrm>
        </p:grpSpPr>
        <p:sp>
          <p:nvSpPr>
            <p:cNvPr id="505"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06" name="Group 3"/>
          <p:cNvGrpSpPr/>
          <p:nvPr/>
        </p:nvGrpSpPr>
        <p:grpSpPr>
          <a:xfrm>
            <a:off x="2461618" y="266400"/>
            <a:ext cx="2839320" cy="516960"/>
            <a:chOff x="446040" y="266400"/>
            <a:chExt cx="2839320" cy="516960"/>
          </a:xfrm>
        </p:grpSpPr>
        <p:sp>
          <p:nvSpPr>
            <p:cNvPr id="507" name="CustomShape 4"/>
            <p:cNvSpPr/>
            <p:nvPr/>
          </p:nvSpPr>
          <p:spPr>
            <a:xfrm>
              <a:off x="446040" y="266400"/>
              <a:ext cx="2839320" cy="516960"/>
            </a:xfrm>
            <a:custGeom>
              <a:avLst/>
              <a:gdLst/>
              <a:ahLst/>
              <a:cxnLst/>
              <a:rect l="l" t="t" r="r" b="b"/>
              <a:pathLst>
                <a:path w="7122696" h="1297962">
                  <a:moveTo>
                    <a:pt x="60960" y="269240"/>
                  </a:moveTo>
                  <a:cubicBezTo>
                    <a:pt x="60960" y="154940"/>
                    <a:pt x="153670" y="62230"/>
                    <a:pt x="267970" y="62230"/>
                  </a:cubicBezTo>
                  <a:lnTo>
                    <a:pt x="684517" y="62230"/>
                  </a:lnTo>
                  <a:lnTo>
                    <a:pt x="68451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84517" y="157480"/>
                  </a:lnTo>
                  <a:lnTo>
                    <a:pt x="68451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87075" y="1297962"/>
                  </a:lnTo>
                  <a:lnTo>
                    <a:pt x="68707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84517" y="1155722"/>
                  </a:lnTo>
                  <a:lnTo>
                    <a:pt x="684517" y="1139212"/>
                  </a:lnTo>
                  <a:lnTo>
                    <a:pt x="387350" y="1139212"/>
                  </a:lnTo>
                  <a:close/>
                  <a:moveTo>
                    <a:pt x="684517" y="1235732"/>
                  </a:moveTo>
                  <a:lnTo>
                    <a:pt x="6171888" y="1235732"/>
                  </a:lnTo>
                  <a:lnTo>
                    <a:pt x="6171888" y="1296691"/>
                  </a:lnTo>
                  <a:lnTo>
                    <a:pt x="684517" y="1296691"/>
                  </a:lnTo>
                  <a:lnTo>
                    <a:pt x="684517" y="1235732"/>
                  </a:lnTo>
                  <a:close/>
                  <a:moveTo>
                    <a:pt x="684517" y="1139211"/>
                  </a:moveTo>
                  <a:lnTo>
                    <a:pt x="6171888" y="1139211"/>
                  </a:lnTo>
                  <a:lnTo>
                    <a:pt x="6171888" y="1155722"/>
                  </a:lnTo>
                  <a:lnTo>
                    <a:pt x="684517" y="1155722"/>
                  </a:lnTo>
                  <a:lnTo>
                    <a:pt x="684517" y="1139211"/>
                  </a:lnTo>
                  <a:close/>
                  <a:moveTo>
                    <a:pt x="7060466" y="689632"/>
                  </a:moveTo>
                  <a:lnTo>
                    <a:pt x="7060466" y="1028722"/>
                  </a:lnTo>
                  <a:cubicBezTo>
                    <a:pt x="7060466" y="1143022"/>
                    <a:pt x="6967756" y="1235732"/>
                    <a:pt x="6853456" y="1235732"/>
                  </a:cubicBezTo>
                  <a:lnTo>
                    <a:pt x="6171888" y="1235732"/>
                  </a:lnTo>
                  <a:lnTo>
                    <a:pt x="6171888" y="1296692"/>
                  </a:lnTo>
                  <a:lnTo>
                    <a:pt x="6853456" y="1296692"/>
                  </a:lnTo>
                  <a:cubicBezTo>
                    <a:pt x="7002046" y="1296692"/>
                    <a:pt x="7122696" y="1176042"/>
                    <a:pt x="7122696" y="1027452"/>
                  </a:cubicBezTo>
                  <a:lnTo>
                    <a:pt x="7122696" y="689632"/>
                  </a:lnTo>
                  <a:lnTo>
                    <a:pt x="7060466" y="689632"/>
                  </a:lnTo>
                  <a:close/>
                  <a:moveTo>
                    <a:pt x="6963946" y="909342"/>
                  </a:moveTo>
                  <a:cubicBezTo>
                    <a:pt x="6963946" y="1036342"/>
                    <a:pt x="6861076" y="1139212"/>
                    <a:pt x="6734076" y="1139212"/>
                  </a:cubicBezTo>
                  <a:lnTo>
                    <a:pt x="6171888" y="1139212"/>
                  </a:lnTo>
                  <a:lnTo>
                    <a:pt x="6171888" y="1155722"/>
                  </a:lnTo>
                  <a:lnTo>
                    <a:pt x="6734076" y="1155722"/>
                  </a:lnTo>
                  <a:cubicBezTo>
                    <a:pt x="6869966" y="1155722"/>
                    <a:pt x="6980456" y="1045232"/>
                    <a:pt x="6980456" y="909342"/>
                  </a:cubicBezTo>
                  <a:lnTo>
                    <a:pt x="6980456" y="689632"/>
                  </a:lnTo>
                  <a:lnTo>
                    <a:pt x="6963946" y="689632"/>
                  </a:lnTo>
                  <a:lnTo>
                    <a:pt x="6963946" y="909342"/>
                  </a:lnTo>
                  <a:close/>
                  <a:moveTo>
                    <a:pt x="7060466" y="510108"/>
                  </a:moveTo>
                  <a:lnTo>
                    <a:pt x="7121426" y="510108"/>
                  </a:lnTo>
                  <a:lnTo>
                    <a:pt x="7121426" y="689632"/>
                  </a:lnTo>
                  <a:lnTo>
                    <a:pt x="7060466" y="689632"/>
                  </a:lnTo>
                  <a:lnTo>
                    <a:pt x="7060466" y="510108"/>
                  </a:lnTo>
                  <a:close/>
                  <a:moveTo>
                    <a:pt x="6963946" y="510108"/>
                  </a:moveTo>
                  <a:lnTo>
                    <a:pt x="6980456" y="510108"/>
                  </a:lnTo>
                  <a:lnTo>
                    <a:pt x="6980456" y="689632"/>
                  </a:lnTo>
                  <a:lnTo>
                    <a:pt x="6963946" y="689632"/>
                  </a:lnTo>
                  <a:lnTo>
                    <a:pt x="6963946" y="510108"/>
                  </a:lnTo>
                  <a:close/>
                  <a:moveTo>
                    <a:pt x="6853456" y="60960"/>
                  </a:moveTo>
                  <a:cubicBezTo>
                    <a:pt x="6967756" y="60960"/>
                    <a:pt x="7060466" y="153670"/>
                    <a:pt x="7060466" y="267970"/>
                  </a:cubicBezTo>
                  <a:lnTo>
                    <a:pt x="7060466" y="510108"/>
                  </a:lnTo>
                  <a:lnTo>
                    <a:pt x="7121426" y="510108"/>
                  </a:lnTo>
                  <a:lnTo>
                    <a:pt x="7121426" y="269240"/>
                  </a:lnTo>
                  <a:cubicBezTo>
                    <a:pt x="7121426" y="120650"/>
                    <a:pt x="7000776" y="0"/>
                    <a:pt x="6852186" y="0"/>
                  </a:cubicBezTo>
                  <a:lnTo>
                    <a:pt x="6169330" y="0"/>
                  </a:lnTo>
                  <a:lnTo>
                    <a:pt x="6169330" y="60960"/>
                  </a:lnTo>
                  <a:lnTo>
                    <a:pt x="6853456" y="60960"/>
                  </a:lnTo>
                  <a:close/>
                  <a:moveTo>
                    <a:pt x="6734076" y="142240"/>
                  </a:moveTo>
                  <a:lnTo>
                    <a:pt x="6171888" y="142240"/>
                  </a:lnTo>
                  <a:lnTo>
                    <a:pt x="6171888" y="158750"/>
                  </a:lnTo>
                  <a:lnTo>
                    <a:pt x="6734076" y="158750"/>
                  </a:lnTo>
                  <a:cubicBezTo>
                    <a:pt x="6861076" y="158750"/>
                    <a:pt x="6963946" y="261620"/>
                    <a:pt x="6963946" y="388620"/>
                  </a:cubicBezTo>
                  <a:lnTo>
                    <a:pt x="6963946" y="510146"/>
                  </a:lnTo>
                  <a:lnTo>
                    <a:pt x="6980456" y="510146"/>
                  </a:lnTo>
                  <a:lnTo>
                    <a:pt x="6980456" y="387350"/>
                  </a:lnTo>
                  <a:cubicBezTo>
                    <a:pt x="6980456" y="251460"/>
                    <a:pt x="6869966" y="142240"/>
                    <a:pt x="6734076" y="142240"/>
                  </a:cubicBezTo>
                  <a:close/>
                  <a:moveTo>
                    <a:pt x="684517" y="0"/>
                  </a:moveTo>
                  <a:lnTo>
                    <a:pt x="6171888" y="0"/>
                  </a:lnTo>
                  <a:lnTo>
                    <a:pt x="6171888" y="60960"/>
                  </a:lnTo>
                  <a:lnTo>
                    <a:pt x="684517" y="60960"/>
                  </a:lnTo>
                  <a:lnTo>
                    <a:pt x="684517" y="0"/>
                  </a:lnTo>
                  <a:close/>
                  <a:moveTo>
                    <a:pt x="684517" y="142240"/>
                  </a:moveTo>
                  <a:lnTo>
                    <a:pt x="6171888" y="142240"/>
                  </a:lnTo>
                  <a:lnTo>
                    <a:pt x="6171888" y="158750"/>
                  </a:lnTo>
                  <a:lnTo>
                    <a:pt x="684517" y="158750"/>
                  </a:lnTo>
                  <a:lnTo>
                    <a:pt x="68451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08" name="CustomShape 5"/>
          <p:cNvSpPr/>
          <p:nvPr/>
        </p:nvSpPr>
        <p:spPr>
          <a:xfrm>
            <a:off x="2600938" y="404640"/>
            <a:ext cx="256068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CHILD ABUSE AND NEGLECT</a:t>
            </a:r>
            <a:endParaRPr lang="en-US" sz="1400" b="0" strike="noStrike" spc="-1">
              <a:latin typeface="Arial"/>
            </a:endParaRPr>
          </a:p>
        </p:txBody>
      </p:sp>
      <p:sp>
        <p:nvSpPr>
          <p:cNvPr id="509" name="CustomShape 6"/>
          <p:cNvSpPr/>
          <p:nvPr/>
        </p:nvSpPr>
        <p:spPr>
          <a:xfrm>
            <a:off x="304920" y="1213200"/>
            <a:ext cx="7162560" cy="58222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2450520">
              <a:lnSpc>
                <a:spcPct val="100000"/>
              </a:lnSpc>
              <a:spcBef>
                <a:spcPts val="459"/>
              </a:spcBef>
            </a:pPr>
            <a:r>
              <a:rPr lang="en-US" sz="1200" b="1" u="sng" strike="noStrike" spc="-1">
                <a:solidFill>
                  <a:srgbClr val="000000"/>
                </a:solidFill>
                <a:uFillTx/>
                <a:latin typeface="Open Sans Light"/>
                <a:ea typeface="Open Sans Light"/>
              </a:rPr>
              <a:t>Child Abuse and Neglect </a:t>
            </a:r>
            <a:r>
              <a:rPr lang="en-US" sz="1200" b="1" i="1" strike="noStrike" spc="-1">
                <a:solidFill>
                  <a:srgbClr val="000000"/>
                </a:solidFill>
                <a:latin typeface="Open Sans Light"/>
                <a:ea typeface="Open Sans Light"/>
              </a:rPr>
              <a:t>67:42:10:22</a:t>
            </a:r>
            <a:endParaRPr lang="en-US" sz="1200" b="0" strike="noStrike" spc="-1">
              <a:latin typeface="Arial"/>
            </a:endParaRPr>
          </a:p>
          <a:p>
            <a:pPr>
              <a:lnSpc>
                <a:spcPct val="100000"/>
              </a:lnSpc>
            </a:pPr>
            <a:r>
              <a:rPr lang="en-US" sz="1200" b="1" i="1" strike="noStrike" spc="-1">
                <a:solidFill>
                  <a:srgbClr val="000000"/>
                </a:solidFill>
                <a:latin typeface="Open Sans Light"/>
                <a:ea typeface="Open Sans Light"/>
              </a:rPr>
              <a:t> </a:t>
            </a:r>
            <a:endParaRPr lang="en-US" sz="1200" b="0" strike="noStrike" spc="-1">
              <a:latin typeface="Arial"/>
            </a:endParaRPr>
          </a:p>
          <a:p>
            <a:pPr marL="1426320">
              <a:lnSpc>
                <a:spcPct val="100000"/>
              </a:lnSpc>
            </a:pPr>
            <a:r>
              <a:rPr lang="en-US" sz="1200" b="1" strike="noStrike" spc="-1">
                <a:solidFill>
                  <a:srgbClr val="000000"/>
                </a:solidFill>
                <a:latin typeface="Open Sans Light"/>
                <a:ea typeface="Open Sans Light"/>
              </a:rPr>
              <a:t>MANDATED REPORTING OF CHILD ABUSE/NEGLECT</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Under the Child Protective Services Act, mandated reporters are required to report any suspicion of abuse or neglect to the appropriate authorities. The employees of BDA </a:t>
            </a:r>
            <a:r>
              <a:rPr lang="en-US" sz="1200" b="0" strike="noStrike" spc="-26">
                <a:solidFill>
                  <a:srgbClr val="000000"/>
                </a:solidFill>
                <a:latin typeface="Open Sans Light"/>
                <a:ea typeface="Open Sans Light"/>
              </a:rPr>
              <a:t>are </a:t>
            </a:r>
            <a:r>
              <a:rPr lang="en-US" sz="1200" b="0" strike="noStrike" spc="-1">
                <a:solidFill>
                  <a:srgbClr val="000000"/>
                </a:solidFill>
                <a:latin typeface="Open Sans Light"/>
                <a:ea typeface="Open Sans Light"/>
              </a:rPr>
              <a:t>considered mandated reporters, under this law. The employees of BDA are not</a:t>
            </a:r>
            <a:r>
              <a:rPr lang="en-US" sz="1200" b="0" strike="noStrike" spc="-21">
                <a:solidFill>
                  <a:srgbClr val="000000"/>
                </a:solidFill>
                <a:latin typeface="Open Sans Light"/>
                <a:ea typeface="Open Sans Light"/>
              </a:rPr>
              <a:t> </a:t>
            </a:r>
            <a:r>
              <a:rPr lang="en-US" sz="1200" b="0" strike="noStrike" spc="-1">
                <a:solidFill>
                  <a:srgbClr val="000000"/>
                </a:solidFill>
                <a:latin typeface="Open Sans Light"/>
                <a:ea typeface="Open Sans Light"/>
              </a:rPr>
              <a:t>required to discuss their suspicions with parents prior to reporting the matter to </a:t>
            </a:r>
            <a:r>
              <a:rPr lang="en-US" sz="1200" b="0" strike="noStrike" spc="-32">
                <a:solidFill>
                  <a:srgbClr val="000000"/>
                </a:solidFill>
                <a:latin typeface="Open Sans Light"/>
                <a:ea typeface="Open Sans Light"/>
              </a:rPr>
              <a:t>the </a:t>
            </a:r>
            <a:r>
              <a:rPr lang="en-US" sz="1200" b="0" strike="noStrike" spc="-1">
                <a:solidFill>
                  <a:srgbClr val="000000"/>
                </a:solidFill>
                <a:latin typeface="Open Sans Light"/>
                <a:ea typeface="Open Sans Light"/>
              </a:rPr>
              <a:t>appropriate authorities, nor are they required to investigate the cause of any suspicious marks, behavior or condition prior to making a report. Under the Act, mandated reporters can be held criminally responsible if they fail to report suspected abuse </a:t>
            </a:r>
            <a:r>
              <a:rPr lang="en-US" sz="1200" b="0" strike="noStrike" spc="-52">
                <a:solidFill>
                  <a:srgbClr val="000000"/>
                </a:solidFill>
                <a:latin typeface="Open Sans Light"/>
                <a:ea typeface="Open Sans Light"/>
              </a:rPr>
              <a:t>or </a:t>
            </a:r>
            <a:r>
              <a:rPr lang="en-US" sz="1200" b="0" strike="noStrike" spc="-1">
                <a:solidFill>
                  <a:srgbClr val="000000"/>
                </a:solidFill>
                <a:latin typeface="Open Sans Light"/>
                <a:ea typeface="Open Sans Light"/>
              </a:rPr>
              <a:t>neglect. We at BDA take this responsibility very seriously and will make all warranted reports to the appropriate authorities. The Child Protective Services Act is designed </a:t>
            </a:r>
            <a:r>
              <a:rPr lang="en-US" sz="1200" b="0" strike="noStrike" spc="-41">
                <a:solidFill>
                  <a:srgbClr val="000000"/>
                </a:solidFill>
                <a:latin typeface="Open Sans Light"/>
                <a:ea typeface="Open Sans Light"/>
              </a:rPr>
              <a:t>to </a:t>
            </a:r>
            <a:r>
              <a:rPr lang="en-US" sz="1200" b="0" strike="noStrike" spc="-1">
                <a:solidFill>
                  <a:srgbClr val="000000"/>
                </a:solidFill>
                <a:latin typeface="Open Sans Light"/>
                <a:ea typeface="Open Sans Light"/>
              </a:rPr>
              <a:t>protect the welfare and best interest of all children.</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As mandated reporters, the staff BDA cannot be held liable for reports made to Child Protective Services which are determined to be unfounded, provided the report was made in “good faith.”</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Causes for reporting suspected child abuse or neglect include, but are not limited to:</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343080" indent="-342720">
              <a:lnSpc>
                <a:spcPct val="100000"/>
              </a:lnSpc>
              <a:spcBef>
                <a:spcPts val="510"/>
              </a:spcBef>
              <a:buClr>
                <a:srgbClr val="000000"/>
              </a:buClr>
              <a:buFont typeface="Symbol"/>
              <a:buChar char=""/>
            </a:pPr>
            <a:r>
              <a:rPr lang="en-US" sz="1200" b="0" strike="noStrike" spc="-1">
                <a:solidFill>
                  <a:srgbClr val="000000"/>
                </a:solidFill>
                <a:latin typeface="Open Sans Light"/>
                <a:ea typeface="Open Sans Light"/>
              </a:rPr>
              <a:t>Unusual bruising, marks, or cuts on the child’s body</a:t>
            </a:r>
            <a:endParaRPr lang="en-US" sz="1200" b="0" strike="noStrike" spc="-1">
              <a:latin typeface="Arial"/>
            </a:endParaRPr>
          </a:p>
          <a:p>
            <a:pPr marL="343080" indent="-342720">
              <a:lnSpc>
                <a:spcPct val="100000"/>
              </a:lnSpc>
              <a:spcBef>
                <a:spcPts val="204"/>
              </a:spcBef>
              <a:buClr>
                <a:srgbClr val="000000"/>
              </a:buClr>
              <a:buFont typeface="Symbol"/>
              <a:buChar char=""/>
            </a:pPr>
            <a:r>
              <a:rPr lang="en-US" sz="1200" b="0" strike="noStrike" spc="-1">
                <a:solidFill>
                  <a:srgbClr val="000000"/>
                </a:solidFill>
                <a:latin typeface="Open Sans Light"/>
                <a:ea typeface="Open Sans Light"/>
              </a:rPr>
              <a:t>Severe verbal reprimands</a:t>
            </a:r>
            <a:endParaRPr lang="en-US" sz="1200" b="0" strike="noStrike" spc="-1">
              <a:latin typeface="Arial"/>
            </a:endParaRPr>
          </a:p>
          <a:p>
            <a:pPr marL="343080" indent="-342720">
              <a:lnSpc>
                <a:spcPct val="100000"/>
              </a:lnSpc>
              <a:spcBef>
                <a:spcPts val="201"/>
              </a:spcBef>
              <a:buClr>
                <a:srgbClr val="000000"/>
              </a:buClr>
              <a:buFont typeface="Symbol"/>
              <a:buChar char=""/>
            </a:pPr>
            <a:r>
              <a:rPr lang="en-US" sz="1200" b="0" strike="noStrike" spc="-1">
                <a:solidFill>
                  <a:srgbClr val="000000"/>
                </a:solidFill>
                <a:latin typeface="Open Sans Light"/>
                <a:ea typeface="Open Sans Light"/>
              </a:rPr>
              <a:t>Improper clothing relating to size, cleanliness, season</a:t>
            </a:r>
            <a:endParaRPr lang="en-US" sz="1200" b="0" strike="noStrike" spc="-1">
              <a:latin typeface="Arial"/>
            </a:endParaRPr>
          </a:p>
          <a:p>
            <a:pPr marL="343080" indent="-342720">
              <a:lnSpc>
                <a:spcPct val="100000"/>
              </a:lnSpc>
              <a:spcBef>
                <a:spcPts val="204"/>
              </a:spcBef>
              <a:buClr>
                <a:srgbClr val="000000"/>
              </a:buClr>
              <a:buFont typeface="Symbol"/>
              <a:buChar char=""/>
            </a:pPr>
            <a:r>
              <a:rPr lang="en-US" sz="1200" b="0" strike="noStrike" spc="-1">
                <a:solidFill>
                  <a:srgbClr val="000000"/>
                </a:solidFill>
                <a:latin typeface="Open Sans Light"/>
                <a:ea typeface="Open Sans Light"/>
              </a:rPr>
              <a:t>Transporting a child without appropriate child restraints (car seats, seat belts, etc.)</a:t>
            </a:r>
            <a:endParaRPr lang="en-US" sz="1200" b="0" strike="noStrike" spc="-1">
              <a:latin typeface="Arial"/>
            </a:endParaRPr>
          </a:p>
          <a:p>
            <a:pPr marL="343080" indent="-342720">
              <a:lnSpc>
                <a:spcPct val="100000"/>
              </a:lnSpc>
              <a:spcBef>
                <a:spcPts val="201"/>
              </a:spcBef>
              <a:buClr>
                <a:srgbClr val="000000"/>
              </a:buClr>
              <a:buFont typeface="Symbol"/>
              <a:buChar char=""/>
            </a:pPr>
            <a:r>
              <a:rPr lang="en-US" sz="1200" b="0" strike="noStrike" spc="-1">
                <a:solidFill>
                  <a:srgbClr val="000000"/>
                </a:solidFill>
                <a:latin typeface="Open Sans Light"/>
                <a:ea typeface="Open Sans Light"/>
              </a:rPr>
              <a:t>Dropping off or picking up a child while under the influence of illegal drugs or alcohol</a:t>
            </a:r>
            <a:endParaRPr lang="en-US" sz="1200" b="0" strike="noStrike" spc="-1">
              <a:latin typeface="Arial"/>
            </a:endParaRPr>
          </a:p>
          <a:p>
            <a:pPr marL="343080" indent="-342720">
              <a:lnSpc>
                <a:spcPct val="100000"/>
              </a:lnSpc>
              <a:spcBef>
                <a:spcPts val="204"/>
              </a:spcBef>
              <a:buClr>
                <a:srgbClr val="000000"/>
              </a:buClr>
              <a:buFont typeface="Symbol"/>
              <a:buChar char=""/>
            </a:pPr>
            <a:r>
              <a:rPr lang="en-US" sz="1200" b="0" strike="noStrike" spc="-1">
                <a:solidFill>
                  <a:srgbClr val="000000"/>
                </a:solidFill>
                <a:latin typeface="Open Sans Light"/>
                <a:ea typeface="Open Sans Light"/>
              </a:rPr>
              <a:t>Not providing appropriate meals including a drink for your child</a:t>
            </a:r>
            <a:endParaRPr lang="en-US" sz="1200" b="0" strike="noStrike" spc="-1">
              <a:latin typeface="Arial"/>
            </a:endParaRPr>
          </a:p>
          <a:p>
            <a:pPr marL="343080" indent="-342720">
              <a:lnSpc>
                <a:spcPct val="100000"/>
              </a:lnSpc>
              <a:spcBef>
                <a:spcPts val="201"/>
              </a:spcBef>
              <a:buClr>
                <a:srgbClr val="000000"/>
              </a:buClr>
              <a:buFont typeface="Symbol"/>
              <a:buChar char=""/>
            </a:pPr>
            <a:r>
              <a:rPr lang="en-US" sz="1200" b="0" strike="noStrike" spc="-1">
                <a:solidFill>
                  <a:srgbClr val="000000"/>
                </a:solidFill>
                <a:latin typeface="Open Sans Light"/>
                <a:ea typeface="Open Sans Light"/>
              </a:rPr>
              <a:t>Leaving a child unattended for any amount of time</a:t>
            </a:r>
            <a:endParaRPr lang="en-US" sz="1200" b="0" strike="noStrike" spc="-1">
              <a:latin typeface="Arial"/>
            </a:endParaRPr>
          </a:p>
          <a:p>
            <a:pPr marL="343080" indent="-342720">
              <a:lnSpc>
                <a:spcPct val="100000"/>
              </a:lnSpc>
              <a:spcBef>
                <a:spcPts val="201"/>
              </a:spcBef>
              <a:buClr>
                <a:srgbClr val="000000"/>
              </a:buClr>
              <a:buFont typeface="Symbol"/>
              <a:buChar char=""/>
            </a:pPr>
            <a:r>
              <a:rPr lang="en-US" sz="1200" b="0" strike="noStrike" spc="-1">
                <a:solidFill>
                  <a:srgbClr val="000000"/>
                </a:solidFill>
                <a:latin typeface="Open Sans Light"/>
                <a:ea typeface="Open Sans Light"/>
              </a:rPr>
              <a:t>Failure to attend to the special needs of a disabled child</a:t>
            </a:r>
            <a:endParaRPr lang="en-US" sz="1200" b="0" strike="noStrike" spc="-1">
              <a:latin typeface="Arial"/>
            </a:endParaRPr>
          </a:p>
          <a:p>
            <a:pPr marL="343080" indent="-342720">
              <a:lnSpc>
                <a:spcPct val="113000"/>
              </a:lnSpc>
              <a:spcBef>
                <a:spcPts val="204"/>
              </a:spcBef>
              <a:buClr>
                <a:srgbClr val="000000"/>
              </a:buClr>
              <a:buFont typeface="Symbol"/>
              <a:buChar char=""/>
            </a:pPr>
            <a:r>
              <a:rPr lang="en-US" sz="1200" b="0" strike="noStrike" spc="-1">
                <a:solidFill>
                  <a:srgbClr val="000000"/>
                </a:solidFill>
                <a:latin typeface="Open Sans Light"/>
                <a:ea typeface="Open Sans Light"/>
              </a:rPr>
              <a:t>Sending a sick child to school over medicated to hide symptoms, which would typically require the child to be kept at home until symptoms subside.</a:t>
            </a:r>
            <a:endParaRPr lang="en-US" sz="1200" b="0" strike="noStrike" spc="-1">
              <a:latin typeface="Arial"/>
            </a:endParaRPr>
          </a:p>
          <a:p>
            <a:pPr marL="343080" indent="-342720">
              <a:lnSpc>
                <a:spcPct val="100000"/>
              </a:lnSpc>
              <a:spcBef>
                <a:spcPts val="26"/>
              </a:spcBef>
              <a:buClr>
                <a:srgbClr val="000000"/>
              </a:buClr>
              <a:buFont typeface="Symbol"/>
              <a:buChar char=""/>
            </a:pPr>
            <a:r>
              <a:rPr lang="en-US" sz="1200" b="0" strike="noStrike" spc="-1">
                <a:solidFill>
                  <a:srgbClr val="000000"/>
                </a:solidFill>
                <a:latin typeface="Open Sans Light"/>
                <a:ea typeface="Open Sans Light"/>
              </a:rPr>
              <a:t>Not attending to child’s medical needs.</a:t>
            </a:r>
            <a:endParaRPr lang="en-US" sz="1200" b="0" strike="noStrike" spc="-1">
              <a:latin typeface="Arial"/>
            </a:endParaRPr>
          </a:p>
          <a:p>
            <a:pPr marL="343080" indent="-342720">
              <a:lnSpc>
                <a:spcPct val="100000"/>
              </a:lnSpc>
              <a:spcBef>
                <a:spcPts val="201"/>
              </a:spcBef>
              <a:buClr>
                <a:srgbClr val="000000"/>
              </a:buClr>
              <a:buFont typeface="Symbol"/>
              <a:buChar char=""/>
            </a:pPr>
            <a:r>
              <a:rPr lang="en-US" sz="1200" b="0" strike="noStrike" spc="-1">
                <a:solidFill>
                  <a:srgbClr val="000000"/>
                </a:solidFill>
                <a:latin typeface="Open Sans Light"/>
                <a:ea typeface="Open Sans Light"/>
              </a:rPr>
              <a:t>Children who exhibit behavior consistent with an abusive situation</a:t>
            </a:r>
            <a:endParaRPr lang="en-US" sz="1200" b="0" strike="noStrike" spc="-1">
              <a:latin typeface="Arial"/>
            </a:endParaRPr>
          </a:p>
        </p:txBody>
      </p:sp>
      <p:grpSp>
        <p:nvGrpSpPr>
          <p:cNvPr id="510" name="Group 7"/>
          <p:cNvGrpSpPr/>
          <p:nvPr/>
        </p:nvGrpSpPr>
        <p:grpSpPr>
          <a:xfrm>
            <a:off x="3373200" y="7571880"/>
            <a:ext cx="3027960" cy="481680"/>
            <a:chOff x="3373200" y="7571880"/>
            <a:chExt cx="3027960" cy="481680"/>
          </a:xfrm>
        </p:grpSpPr>
        <p:sp>
          <p:nvSpPr>
            <p:cNvPr id="511" name="CustomShape 8"/>
            <p:cNvSpPr/>
            <p:nvPr/>
          </p:nvSpPr>
          <p:spPr>
            <a:xfrm>
              <a:off x="3373200" y="7571880"/>
              <a:ext cx="3027960" cy="481680"/>
            </a:xfrm>
            <a:custGeom>
              <a:avLst/>
              <a:gdLst/>
              <a:ahLst/>
              <a:cxnLst/>
              <a:rect l="l" t="t" r="r" b="b"/>
              <a:pathLst>
                <a:path w="4696304" h="1297962">
                  <a:moveTo>
                    <a:pt x="60960" y="269240"/>
                  </a:moveTo>
                  <a:cubicBezTo>
                    <a:pt x="60960" y="154940"/>
                    <a:pt x="153670" y="62230"/>
                    <a:pt x="267970" y="62230"/>
                  </a:cubicBezTo>
                  <a:lnTo>
                    <a:pt x="614758" y="62230"/>
                  </a:lnTo>
                  <a:lnTo>
                    <a:pt x="614758"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14758" y="157480"/>
                  </a:lnTo>
                  <a:lnTo>
                    <a:pt x="614758"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16305" y="1297962"/>
                  </a:lnTo>
                  <a:lnTo>
                    <a:pt x="61630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14758" y="1155722"/>
                  </a:lnTo>
                  <a:lnTo>
                    <a:pt x="614758" y="1139212"/>
                  </a:lnTo>
                  <a:lnTo>
                    <a:pt x="387350" y="1139212"/>
                  </a:lnTo>
                  <a:close/>
                  <a:moveTo>
                    <a:pt x="614758" y="1235732"/>
                  </a:moveTo>
                  <a:lnTo>
                    <a:pt x="3933542" y="1235732"/>
                  </a:lnTo>
                  <a:lnTo>
                    <a:pt x="3933542" y="1296691"/>
                  </a:lnTo>
                  <a:lnTo>
                    <a:pt x="614758" y="1296691"/>
                  </a:lnTo>
                  <a:lnTo>
                    <a:pt x="614758" y="1235732"/>
                  </a:lnTo>
                  <a:close/>
                  <a:moveTo>
                    <a:pt x="614758" y="1139211"/>
                  </a:moveTo>
                  <a:lnTo>
                    <a:pt x="3933542" y="1139211"/>
                  </a:lnTo>
                  <a:lnTo>
                    <a:pt x="3933542" y="1155722"/>
                  </a:lnTo>
                  <a:lnTo>
                    <a:pt x="614758" y="1155722"/>
                  </a:lnTo>
                  <a:lnTo>
                    <a:pt x="614758" y="1139211"/>
                  </a:lnTo>
                  <a:close/>
                  <a:moveTo>
                    <a:pt x="4634075" y="689632"/>
                  </a:moveTo>
                  <a:lnTo>
                    <a:pt x="4634075" y="1028722"/>
                  </a:lnTo>
                  <a:cubicBezTo>
                    <a:pt x="4634075" y="1143022"/>
                    <a:pt x="4541365" y="1235732"/>
                    <a:pt x="4427065" y="1235732"/>
                  </a:cubicBezTo>
                  <a:lnTo>
                    <a:pt x="3933542" y="1235732"/>
                  </a:lnTo>
                  <a:lnTo>
                    <a:pt x="3933542" y="1296692"/>
                  </a:lnTo>
                  <a:lnTo>
                    <a:pt x="4427065" y="1296692"/>
                  </a:lnTo>
                  <a:cubicBezTo>
                    <a:pt x="4575654" y="1296692"/>
                    <a:pt x="4696304" y="1176042"/>
                    <a:pt x="4696304" y="1027452"/>
                  </a:cubicBezTo>
                  <a:lnTo>
                    <a:pt x="4696304" y="689632"/>
                  </a:lnTo>
                  <a:lnTo>
                    <a:pt x="4634075" y="689632"/>
                  </a:lnTo>
                  <a:close/>
                  <a:moveTo>
                    <a:pt x="4537554" y="909342"/>
                  </a:moveTo>
                  <a:cubicBezTo>
                    <a:pt x="4537554" y="1036342"/>
                    <a:pt x="4434684" y="1139212"/>
                    <a:pt x="4307684" y="1139212"/>
                  </a:cubicBezTo>
                  <a:lnTo>
                    <a:pt x="3933542" y="1139212"/>
                  </a:lnTo>
                  <a:lnTo>
                    <a:pt x="3933542" y="1155722"/>
                  </a:lnTo>
                  <a:lnTo>
                    <a:pt x="4307684" y="1155722"/>
                  </a:lnTo>
                  <a:cubicBezTo>
                    <a:pt x="4443575" y="1155722"/>
                    <a:pt x="4554065" y="1045232"/>
                    <a:pt x="4554065" y="909342"/>
                  </a:cubicBezTo>
                  <a:lnTo>
                    <a:pt x="4554065" y="689632"/>
                  </a:lnTo>
                  <a:lnTo>
                    <a:pt x="4537554" y="689632"/>
                  </a:lnTo>
                  <a:lnTo>
                    <a:pt x="4537554" y="909342"/>
                  </a:lnTo>
                  <a:close/>
                  <a:moveTo>
                    <a:pt x="4634075" y="510108"/>
                  </a:moveTo>
                  <a:lnTo>
                    <a:pt x="4695034" y="510108"/>
                  </a:lnTo>
                  <a:lnTo>
                    <a:pt x="4695034" y="689632"/>
                  </a:lnTo>
                  <a:lnTo>
                    <a:pt x="4634075" y="689632"/>
                  </a:lnTo>
                  <a:lnTo>
                    <a:pt x="4634075" y="510108"/>
                  </a:lnTo>
                  <a:close/>
                  <a:moveTo>
                    <a:pt x="4537554" y="510108"/>
                  </a:moveTo>
                  <a:lnTo>
                    <a:pt x="4554065" y="510108"/>
                  </a:lnTo>
                  <a:lnTo>
                    <a:pt x="4554065" y="689632"/>
                  </a:lnTo>
                  <a:lnTo>
                    <a:pt x="4537554" y="689632"/>
                  </a:lnTo>
                  <a:lnTo>
                    <a:pt x="4537554" y="510108"/>
                  </a:lnTo>
                  <a:close/>
                  <a:moveTo>
                    <a:pt x="4427065" y="60960"/>
                  </a:moveTo>
                  <a:cubicBezTo>
                    <a:pt x="4541365" y="60960"/>
                    <a:pt x="4634075" y="153670"/>
                    <a:pt x="4634075" y="267970"/>
                  </a:cubicBezTo>
                  <a:lnTo>
                    <a:pt x="4634075" y="510108"/>
                  </a:lnTo>
                  <a:lnTo>
                    <a:pt x="4695034" y="510108"/>
                  </a:lnTo>
                  <a:lnTo>
                    <a:pt x="4695034" y="269240"/>
                  </a:lnTo>
                  <a:cubicBezTo>
                    <a:pt x="4695034" y="120650"/>
                    <a:pt x="4574384" y="0"/>
                    <a:pt x="4425795" y="0"/>
                  </a:cubicBezTo>
                  <a:lnTo>
                    <a:pt x="3931994" y="0"/>
                  </a:lnTo>
                  <a:lnTo>
                    <a:pt x="3931994" y="60960"/>
                  </a:lnTo>
                  <a:lnTo>
                    <a:pt x="4427065" y="60960"/>
                  </a:lnTo>
                  <a:close/>
                  <a:moveTo>
                    <a:pt x="4307684" y="142240"/>
                  </a:moveTo>
                  <a:lnTo>
                    <a:pt x="3933542" y="142240"/>
                  </a:lnTo>
                  <a:lnTo>
                    <a:pt x="3933542" y="158750"/>
                  </a:lnTo>
                  <a:lnTo>
                    <a:pt x="4307684" y="158750"/>
                  </a:lnTo>
                  <a:cubicBezTo>
                    <a:pt x="4434684" y="158750"/>
                    <a:pt x="4537554" y="261620"/>
                    <a:pt x="4537554" y="388620"/>
                  </a:cubicBezTo>
                  <a:lnTo>
                    <a:pt x="4537554" y="510146"/>
                  </a:lnTo>
                  <a:lnTo>
                    <a:pt x="4554065" y="510146"/>
                  </a:lnTo>
                  <a:lnTo>
                    <a:pt x="4554065" y="387350"/>
                  </a:lnTo>
                  <a:cubicBezTo>
                    <a:pt x="4554065" y="251460"/>
                    <a:pt x="4443575" y="142240"/>
                    <a:pt x="4307684" y="142240"/>
                  </a:cubicBezTo>
                  <a:close/>
                  <a:moveTo>
                    <a:pt x="614758" y="0"/>
                  </a:moveTo>
                  <a:lnTo>
                    <a:pt x="3933542" y="0"/>
                  </a:lnTo>
                  <a:lnTo>
                    <a:pt x="3933542" y="60960"/>
                  </a:lnTo>
                  <a:lnTo>
                    <a:pt x="614758" y="60960"/>
                  </a:lnTo>
                  <a:lnTo>
                    <a:pt x="614758" y="0"/>
                  </a:lnTo>
                  <a:close/>
                  <a:moveTo>
                    <a:pt x="614758" y="142240"/>
                  </a:moveTo>
                  <a:lnTo>
                    <a:pt x="3933542" y="142240"/>
                  </a:lnTo>
                  <a:lnTo>
                    <a:pt x="3933542" y="158750"/>
                  </a:lnTo>
                  <a:lnTo>
                    <a:pt x="614758" y="158750"/>
                  </a:lnTo>
                  <a:lnTo>
                    <a:pt x="614758"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12" name="CustomShape 9"/>
          <p:cNvSpPr/>
          <p:nvPr/>
        </p:nvSpPr>
        <p:spPr>
          <a:xfrm>
            <a:off x="3477600" y="7693560"/>
            <a:ext cx="28191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SHAKEN BABY SYNDROME</a:t>
            </a:r>
            <a:endParaRPr lang="en-US" sz="1400" b="0" strike="noStrike" spc="-1">
              <a:latin typeface="Arial"/>
            </a:endParaRPr>
          </a:p>
        </p:txBody>
      </p:sp>
      <p:sp>
        <p:nvSpPr>
          <p:cNvPr id="513" name="CustomShape 10"/>
          <p:cNvSpPr/>
          <p:nvPr/>
        </p:nvSpPr>
        <p:spPr>
          <a:xfrm>
            <a:off x="1373040" y="8288280"/>
            <a:ext cx="6175080" cy="100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nSpc>
                <a:spcPct val="100000"/>
              </a:lnSpc>
              <a:spcBef>
                <a:spcPts val="400"/>
              </a:spcBef>
            </a:pPr>
            <a:r>
              <a:rPr lang="en-US" sz="1200" b="0" strike="noStrike" spc="-1">
                <a:solidFill>
                  <a:srgbClr val="000000"/>
                </a:solidFill>
                <a:latin typeface="Open Sans Light"/>
                <a:ea typeface="Open Sans Light"/>
              </a:rPr>
              <a:t>Shaken baby syndrome is caused by the brain moving back and forth inside the skull and being bumped, bruised or twisted. BDA requires any care provider, employee, or substitute who provides care and supervision to children under age 5, to be trained in recognizing what shaken baby syndrome is, how it is caused, what the symptoms of the syndrome are, and how to prevent shaken baby.</a:t>
            </a:r>
            <a:endParaRPr lang="en-US" sz="1200" b="0" strike="noStrike" spc="-1">
              <a:latin typeface="Arial"/>
            </a:endParaRPr>
          </a:p>
        </p:txBody>
      </p:sp>
      <p:grpSp>
        <p:nvGrpSpPr>
          <p:cNvPr id="514" name="Group 11"/>
          <p:cNvGrpSpPr/>
          <p:nvPr/>
        </p:nvGrpSpPr>
        <p:grpSpPr>
          <a:xfrm>
            <a:off x="2461978" y="266400"/>
            <a:ext cx="2839320" cy="516960"/>
            <a:chOff x="446400" y="266400"/>
            <a:chExt cx="2839320" cy="516960"/>
          </a:xfrm>
        </p:grpSpPr>
        <p:sp>
          <p:nvSpPr>
            <p:cNvPr id="515" name="CustomShape 12"/>
            <p:cNvSpPr/>
            <p:nvPr/>
          </p:nvSpPr>
          <p:spPr>
            <a:xfrm>
              <a:off x="446400" y="266400"/>
              <a:ext cx="2839320" cy="516960"/>
            </a:xfrm>
            <a:custGeom>
              <a:avLst/>
              <a:gdLst/>
              <a:ahLst/>
              <a:cxnLst/>
              <a:rect l="l" t="t" r="r" b="b"/>
              <a:pathLst>
                <a:path w="7122696" h="1297962">
                  <a:moveTo>
                    <a:pt x="60960" y="269240"/>
                  </a:moveTo>
                  <a:cubicBezTo>
                    <a:pt x="60960" y="154940"/>
                    <a:pt x="153670" y="62230"/>
                    <a:pt x="267970" y="62230"/>
                  </a:cubicBezTo>
                  <a:lnTo>
                    <a:pt x="684517" y="62230"/>
                  </a:lnTo>
                  <a:lnTo>
                    <a:pt x="68451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84517" y="157480"/>
                  </a:lnTo>
                  <a:lnTo>
                    <a:pt x="68451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87075" y="1297962"/>
                  </a:lnTo>
                  <a:lnTo>
                    <a:pt x="68707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84517" y="1155722"/>
                  </a:lnTo>
                  <a:lnTo>
                    <a:pt x="684517" y="1139212"/>
                  </a:lnTo>
                  <a:lnTo>
                    <a:pt x="387350" y="1139212"/>
                  </a:lnTo>
                  <a:close/>
                  <a:moveTo>
                    <a:pt x="684517" y="1235732"/>
                  </a:moveTo>
                  <a:lnTo>
                    <a:pt x="6171888" y="1235732"/>
                  </a:lnTo>
                  <a:lnTo>
                    <a:pt x="6171888" y="1296691"/>
                  </a:lnTo>
                  <a:lnTo>
                    <a:pt x="684517" y="1296691"/>
                  </a:lnTo>
                  <a:lnTo>
                    <a:pt x="684517" y="1235732"/>
                  </a:lnTo>
                  <a:close/>
                  <a:moveTo>
                    <a:pt x="684517" y="1139211"/>
                  </a:moveTo>
                  <a:lnTo>
                    <a:pt x="6171888" y="1139211"/>
                  </a:lnTo>
                  <a:lnTo>
                    <a:pt x="6171888" y="1155722"/>
                  </a:lnTo>
                  <a:lnTo>
                    <a:pt x="684517" y="1155722"/>
                  </a:lnTo>
                  <a:lnTo>
                    <a:pt x="684517" y="1139211"/>
                  </a:lnTo>
                  <a:close/>
                  <a:moveTo>
                    <a:pt x="7060466" y="689632"/>
                  </a:moveTo>
                  <a:lnTo>
                    <a:pt x="7060466" y="1028722"/>
                  </a:lnTo>
                  <a:cubicBezTo>
                    <a:pt x="7060466" y="1143022"/>
                    <a:pt x="6967756" y="1235732"/>
                    <a:pt x="6853456" y="1235732"/>
                  </a:cubicBezTo>
                  <a:lnTo>
                    <a:pt x="6171888" y="1235732"/>
                  </a:lnTo>
                  <a:lnTo>
                    <a:pt x="6171888" y="1296692"/>
                  </a:lnTo>
                  <a:lnTo>
                    <a:pt x="6853456" y="1296692"/>
                  </a:lnTo>
                  <a:cubicBezTo>
                    <a:pt x="7002046" y="1296692"/>
                    <a:pt x="7122696" y="1176042"/>
                    <a:pt x="7122696" y="1027452"/>
                  </a:cubicBezTo>
                  <a:lnTo>
                    <a:pt x="7122696" y="689632"/>
                  </a:lnTo>
                  <a:lnTo>
                    <a:pt x="7060466" y="689632"/>
                  </a:lnTo>
                  <a:close/>
                  <a:moveTo>
                    <a:pt x="6963946" y="909342"/>
                  </a:moveTo>
                  <a:cubicBezTo>
                    <a:pt x="6963946" y="1036342"/>
                    <a:pt x="6861076" y="1139212"/>
                    <a:pt x="6734076" y="1139212"/>
                  </a:cubicBezTo>
                  <a:lnTo>
                    <a:pt x="6171888" y="1139212"/>
                  </a:lnTo>
                  <a:lnTo>
                    <a:pt x="6171888" y="1155722"/>
                  </a:lnTo>
                  <a:lnTo>
                    <a:pt x="6734076" y="1155722"/>
                  </a:lnTo>
                  <a:cubicBezTo>
                    <a:pt x="6869966" y="1155722"/>
                    <a:pt x="6980456" y="1045232"/>
                    <a:pt x="6980456" y="909342"/>
                  </a:cubicBezTo>
                  <a:lnTo>
                    <a:pt x="6980456" y="689632"/>
                  </a:lnTo>
                  <a:lnTo>
                    <a:pt x="6963946" y="689632"/>
                  </a:lnTo>
                  <a:lnTo>
                    <a:pt x="6963946" y="909342"/>
                  </a:lnTo>
                  <a:close/>
                  <a:moveTo>
                    <a:pt x="7060466" y="510108"/>
                  </a:moveTo>
                  <a:lnTo>
                    <a:pt x="7121426" y="510108"/>
                  </a:lnTo>
                  <a:lnTo>
                    <a:pt x="7121426" y="689632"/>
                  </a:lnTo>
                  <a:lnTo>
                    <a:pt x="7060466" y="689632"/>
                  </a:lnTo>
                  <a:lnTo>
                    <a:pt x="7060466" y="510108"/>
                  </a:lnTo>
                  <a:close/>
                  <a:moveTo>
                    <a:pt x="6963946" y="510108"/>
                  </a:moveTo>
                  <a:lnTo>
                    <a:pt x="6980456" y="510108"/>
                  </a:lnTo>
                  <a:lnTo>
                    <a:pt x="6980456" y="689632"/>
                  </a:lnTo>
                  <a:lnTo>
                    <a:pt x="6963946" y="689632"/>
                  </a:lnTo>
                  <a:lnTo>
                    <a:pt x="6963946" y="510108"/>
                  </a:lnTo>
                  <a:close/>
                  <a:moveTo>
                    <a:pt x="6853456" y="60960"/>
                  </a:moveTo>
                  <a:cubicBezTo>
                    <a:pt x="6967756" y="60960"/>
                    <a:pt x="7060466" y="153670"/>
                    <a:pt x="7060466" y="267970"/>
                  </a:cubicBezTo>
                  <a:lnTo>
                    <a:pt x="7060466" y="510108"/>
                  </a:lnTo>
                  <a:lnTo>
                    <a:pt x="7121426" y="510108"/>
                  </a:lnTo>
                  <a:lnTo>
                    <a:pt x="7121426" y="269240"/>
                  </a:lnTo>
                  <a:cubicBezTo>
                    <a:pt x="7121426" y="120650"/>
                    <a:pt x="7000776" y="0"/>
                    <a:pt x="6852186" y="0"/>
                  </a:cubicBezTo>
                  <a:lnTo>
                    <a:pt x="6169330" y="0"/>
                  </a:lnTo>
                  <a:lnTo>
                    <a:pt x="6169330" y="60960"/>
                  </a:lnTo>
                  <a:lnTo>
                    <a:pt x="6853456" y="60960"/>
                  </a:lnTo>
                  <a:close/>
                  <a:moveTo>
                    <a:pt x="6734076" y="142240"/>
                  </a:moveTo>
                  <a:lnTo>
                    <a:pt x="6171888" y="142240"/>
                  </a:lnTo>
                  <a:lnTo>
                    <a:pt x="6171888" y="158750"/>
                  </a:lnTo>
                  <a:lnTo>
                    <a:pt x="6734076" y="158750"/>
                  </a:lnTo>
                  <a:cubicBezTo>
                    <a:pt x="6861076" y="158750"/>
                    <a:pt x="6963946" y="261620"/>
                    <a:pt x="6963946" y="388620"/>
                  </a:cubicBezTo>
                  <a:lnTo>
                    <a:pt x="6963946" y="510146"/>
                  </a:lnTo>
                  <a:lnTo>
                    <a:pt x="6980456" y="510146"/>
                  </a:lnTo>
                  <a:lnTo>
                    <a:pt x="6980456" y="387350"/>
                  </a:lnTo>
                  <a:cubicBezTo>
                    <a:pt x="6980456" y="251460"/>
                    <a:pt x="6869966" y="142240"/>
                    <a:pt x="6734076" y="142240"/>
                  </a:cubicBezTo>
                  <a:close/>
                  <a:moveTo>
                    <a:pt x="684517" y="0"/>
                  </a:moveTo>
                  <a:lnTo>
                    <a:pt x="6171888" y="0"/>
                  </a:lnTo>
                  <a:lnTo>
                    <a:pt x="6171888" y="60960"/>
                  </a:lnTo>
                  <a:lnTo>
                    <a:pt x="684517" y="60960"/>
                  </a:lnTo>
                  <a:lnTo>
                    <a:pt x="684517" y="0"/>
                  </a:lnTo>
                  <a:close/>
                  <a:moveTo>
                    <a:pt x="684517" y="142240"/>
                  </a:moveTo>
                  <a:lnTo>
                    <a:pt x="6171888" y="142240"/>
                  </a:lnTo>
                  <a:lnTo>
                    <a:pt x="6171888" y="158750"/>
                  </a:lnTo>
                  <a:lnTo>
                    <a:pt x="684517" y="158750"/>
                  </a:lnTo>
                  <a:lnTo>
                    <a:pt x="68451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6" name="Group 1"/>
          <p:cNvGrpSpPr/>
          <p:nvPr/>
        </p:nvGrpSpPr>
        <p:grpSpPr>
          <a:xfrm>
            <a:off x="0" y="0"/>
            <a:ext cx="7772040" cy="10058040"/>
            <a:chOff x="0" y="0"/>
            <a:chExt cx="7772040" cy="10058040"/>
          </a:xfrm>
        </p:grpSpPr>
        <p:sp>
          <p:nvSpPr>
            <p:cNvPr id="517"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18" name="Group 3"/>
          <p:cNvGrpSpPr/>
          <p:nvPr/>
        </p:nvGrpSpPr>
        <p:grpSpPr>
          <a:xfrm>
            <a:off x="625680" y="6833880"/>
            <a:ext cx="1913400" cy="481680"/>
            <a:chOff x="625680" y="6833880"/>
            <a:chExt cx="1913400" cy="481680"/>
          </a:xfrm>
        </p:grpSpPr>
        <p:sp>
          <p:nvSpPr>
            <p:cNvPr id="519" name="CustomShape 4"/>
            <p:cNvSpPr/>
            <p:nvPr/>
          </p:nvSpPr>
          <p:spPr>
            <a:xfrm>
              <a:off x="625680" y="6833880"/>
              <a:ext cx="1913400" cy="481680"/>
            </a:xfrm>
            <a:custGeom>
              <a:avLst/>
              <a:gdLst/>
              <a:ahLst/>
              <a:cxnLst/>
              <a:rect l="l" t="t" r="r" b="b"/>
              <a:pathLst>
                <a:path w="5154021" h="1297962">
                  <a:moveTo>
                    <a:pt x="60960" y="269240"/>
                  </a:moveTo>
                  <a:cubicBezTo>
                    <a:pt x="60960" y="154940"/>
                    <a:pt x="153670" y="62230"/>
                    <a:pt x="267970" y="62230"/>
                  </a:cubicBezTo>
                  <a:lnTo>
                    <a:pt x="627917" y="62230"/>
                  </a:lnTo>
                  <a:lnTo>
                    <a:pt x="62791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27917" y="157480"/>
                  </a:lnTo>
                  <a:lnTo>
                    <a:pt x="62791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29655" y="1297962"/>
                  </a:lnTo>
                  <a:lnTo>
                    <a:pt x="62965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27917" y="1155722"/>
                  </a:lnTo>
                  <a:lnTo>
                    <a:pt x="627917" y="1139212"/>
                  </a:lnTo>
                  <a:lnTo>
                    <a:pt x="387350" y="1139212"/>
                  </a:lnTo>
                  <a:close/>
                  <a:moveTo>
                    <a:pt x="627917" y="1235732"/>
                  </a:moveTo>
                  <a:lnTo>
                    <a:pt x="4355785" y="1235732"/>
                  </a:lnTo>
                  <a:lnTo>
                    <a:pt x="4355785" y="1296691"/>
                  </a:lnTo>
                  <a:lnTo>
                    <a:pt x="627917" y="1296691"/>
                  </a:lnTo>
                  <a:lnTo>
                    <a:pt x="627917" y="1235732"/>
                  </a:lnTo>
                  <a:close/>
                  <a:moveTo>
                    <a:pt x="627917" y="1139211"/>
                  </a:moveTo>
                  <a:lnTo>
                    <a:pt x="4355785" y="1139211"/>
                  </a:lnTo>
                  <a:lnTo>
                    <a:pt x="4355785" y="1155722"/>
                  </a:lnTo>
                  <a:lnTo>
                    <a:pt x="627917" y="1155722"/>
                  </a:lnTo>
                  <a:lnTo>
                    <a:pt x="627917" y="1139211"/>
                  </a:lnTo>
                  <a:close/>
                  <a:moveTo>
                    <a:pt x="5091791" y="689632"/>
                  </a:moveTo>
                  <a:lnTo>
                    <a:pt x="5091791" y="1028722"/>
                  </a:lnTo>
                  <a:cubicBezTo>
                    <a:pt x="5091791" y="1143022"/>
                    <a:pt x="4999081" y="1235732"/>
                    <a:pt x="4884781" y="1235732"/>
                  </a:cubicBezTo>
                  <a:lnTo>
                    <a:pt x="4355785" y="1235732"/>
                  </a:lnTo>
                  <a:lnTo>
                    <a:pt x="4355785" y="1296692"/>
                  </a:lnTo>
                  <a:lnTo>
                    <a:pt x="4884781" y="1296692"/>
                  </a:lnTo>
                  <a:cubicBezTo>
                    <a:pt x="5033371" y="1296692"/>
                    <a:pt x="5154021" y="1176042"/>
                    <a:pt x="5154021" y="1027452"/>
                  </a:cubicBezTo>
                  <a:lnTo>
                    <a:pt x="5154021" y="689632"/>
                  </a:lnTo>
                  <a:lnTo>
                    <a:pt x="5091791" y="689632"/>
                  </a:lnTo>
                  <a:close/>
                  <a:moveTo>
                    <a:pt x="4995271" y="909342"/>
                  </a:moveTo>
                  <a:cubicBezTo>
                    <a:pt x="4995271" y="1036342"/>
                    <a:pt x="4892401" y="1139212"/>
                    <a:pt x="4765401" y="1139212"/>
                  </a:cubicBezTo>
                  <a:lnTo>
                    <a:pt x="4355785" y="1139212"/>
                  </a:lnTo>
                  <a:lnTo>
                    <a:pt x="4355785" y="1155722"/>
                  </a:lnTo>
                  <a:lnTo>
                    <a:pt x="4765401" y="1155722"/>
                  </a:lnTo>
                  <a:cubicBezTo>
                    <a:pt x="4901291" y="1155722"/>
                    <a:pt x="5011781" y="1045232"/>
                    <a:pt x="5011781" y="909342"/>
                  </a:cubicBezTo>
                  <a:lnTo>
                    <a:pt x="5011781" y="689632"/>
                  </a:lnTo>
                  <a:lnTo>
                    <a:pt x="4995271" y="689632"/>
                  </a:lnTo>
                  <a:lnTo>
                    <a:pt x="4995271" y="909342"/>
                  </a:lnTo>
                  <a:close/>
                  <a:moveTo>
                    <a:pt x="5091791" y="510108"/>
                  </a:moveTo>
                  <a:lnTo>
                    <a:pt x="5152751" y="510108"/>
                  </a:lnTo>
                  <a:lnTo>
                    <a:pt x="5152751" y="689632"/>
                  </a:lnTo>
                  <a:lnTo>
                    <a:pt x="5091791" y="689632"/>
                  </a:lnTo>
                  <a:lnTo>
                    <a:pt x="5091791" y="510108"/>
                  </a:lnTo>
                  <a:close/>
                  <a:moveTo>
                    <a:pt x="4995271" y="510108"/>
                  </a:moveTo>
                  <a:lnTo>
                    <a:pt x="5011781" y="510108"/>
                  </a:lnTo>
                  <a:lnTo>
                    <a:pt x="5011781" y="689632"/>
                  </a:lnTo>
                  <a:lnTo>
                    <a:pt x="4995271" y="689632"/>
                  </a:lnTo>
                  <a:lnTo>
                    <a:pt x="4995271" y="510108"/>
                  </a:lnTo>
                  <a:close/>
                  <a:moveTo>
                    <a:pt x="4884781" y="60960"/>
                  </a:moveTo>
                  <a:cubicBezTo>
                    <a:pt x="4999081" y="60960"/>
                    <a:pt x="5091791" y="153670"/>
                    <a:pt x="5091791" y="267970"/>
                  </a:cubicBezTo>
                  <a:lnTo>
                    <a:pt x="5091791" y="510108"/>
                  </a:lnTo>
                  <a:lnTo>
                    <a:pt x="5152751" y="510108"/>
                  </a:lnTo>
                  <a:lnTo>
                    <a:pt x="5152751" y="269240"/>
                  </a:lnTo>
                  <a:cubicBezTo>
                    <a:pt x="5152751" y="120650"/>
                    <a:pt x="5032101" y="0"/>
                    <a:pt x="4883510" y="0"/>
                  </a:cubicBezTo>
                  <a:lnTo>
                    <a:pt x="4354047" y="0"/>
                  </a:lnTo>
                  <a:lnTo>
                    <a:pt x="4354047" y="60960"/>
                  </a:lnTo>
                  <a:lnTo>
                    <a:pt x="4884781" y="60960"/>
                  </a:lnTo>
                  <a:close/>
                  <a:moveTo>
                    <a:pt x="4765401" y="142240"/>
                  </a:moveTo>
                  <a:lnTo>
                    <a:pt x="4355785" y="142240"/>
                  </a:lnTo>
                  <a:lnTo>
                    <a:pt x="4355785" y="158750"/>
                  </a:lnTo>
                  <a:lnTo>
                    <a:pt x="4765401" y="158750"/>
                  </a:lnTo>
                  <a:cubicBezTo>
                    <a:pt x="4892401" y="158750"/>
                    <a:pt x="4995271" y="261620"/>
                    <a:pt x="4995271" y="388620"/>
                  </a:cubicBezTo>
                  <a:lnTo>
                    <a:pt x="4995271" y="510146"/>
                  </a:lnTo>
                  <a:lnTo>
                    <a:pt x="5011781" y="510146"/>
                  </a:lnTo>
                  <a:lnTo>
                    <a:pt x="5011781" y="387350"/>
                  </a:lnTo>
                  <a:cubicBezTo>
                    <a:pt x="5011781" y="251460"/>
                    <a:pt x="4901291" y="142240"/>
                    <a:pt x="4765401" y="142240"/>
                  </a:cubicBezTo>
                  <a:close/>
                  <a:moveTo>
                    <a:pt x="627917" y="0"/>
                  </a:moveTo>
                  <a:lnTo>
                    <a:pt x="4355785" y="0"/>
                  </a:lnTo>
                  <a:lnTo>
                    <a:pt x="4355785" y="60960"/>
                  </a:lnTo>
                  <a:lnTo>
                    <a:pt x="627917" y="60960"/>
                  </a:lnTo>
                  <a:lnTo>
                    <a:pt x="627917" y="0"/>
                  </a:lnTo>
                  <a:close/>
                  <a:moveTo>
                    <a:pt x="627917" y="142240"/>
                  </a:moveTo>
                  <a:lnTo>
                    <a:pt x="4355785" y="142240"/>
                  </a:lnTo>
                  <a:lnTo>
                    <a:pt x="4355785" y="158750"/>
                  </a:lnTo>
                  <a:lnTo>
                    <a:pt x="627917" y="158750"/>
                  </a:lnTo>
                  <a:lnTo>
                    <a:pt x="62791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20" name="CustomShape 5"/>
          <p:cNvSpPr/>
          <p:nvPr/>
        </p:nvSpPr>
        <p:spPr>
          <a:xfrm>
            <a:off x="752760" y="6977880"/>
            <a:ext cx="1658880" cy="486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19"/>
              </a:lnSpc>
            </a:pPr>
            <a:r>
              <a:rPr lang="en-US" sz="1369" b="0" strike="noStrike" spc="-1">
                <a:solidFill>
                  <a:srgbClr val="D22376"/>
                </a:solidFill>
                <a:latin typeface="Open Sans Light Bold"/>
              </a:rPr>
              <a:t>POTTY TRAINING</a:t>
            </a:r>
            <a:endParaRPr lang="en-US" sz="1369" b="0" strike="noStrike" spc="-1">
              <a:latin typeface="Arial"/>
            </a:endParaRPr>
          </a:p>
        </p:txBody>
      </p:sp>
      <p:sp>
        <p:nvSpPr>
          <p:cNvPr id="521" name="CustomShape 6"/>
          <p:cNvSpPr/>
          <p:nvPr/>
        </p:nvSpPr>
        <p:spPr>
          <a:xfrm>
            <a:off x="87197" y="7315200"/>
            <a:ext cx="7372412" cy="2646878"/>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ct val="100000"/>
              </a:lnSpc>
            </a:pPr>
            <a:endParaRPr lang="en-US" sz="1800" b="0" strike="noStrike" spc="-1">
              <a:latin typeface="Arial"/>
            </a:endParaRPr>
          </a:p>
          <a:p>
            <a:pPr marL="189865" algn="just">
              <a:lnSpc>
                <a:spcPct val="100000"/>
              </a:lnSpc>
            </a:pPr>
            <a:r>
              <a:rPr lang="en-US" sz="1100" b="0" strike="noStrike" spc="-1">
                <a:solidFill>
                  <a:srgbClr val="000000"/>
                </a:solidFill>
                <a:latin typeface="Open Sans Light"/>
                <a:ea typeface="Open Sans Light"/>
              </a:rPr>
              <a:t>Only disposable diapers will be used at BDA unless otherwise dictated by physician. All diapers are to be provided by the parent. Diapers will be changed every 2 hours or immediately as they become soiled. If not, enough diapers are supplied for the child, the center will provide diapers at a cost of </a:t>
            </a:r>
            <a:r>
              <a:rPr lang="en-US" sz="1100" b="0" strike="noStrike" spc="-1">
                <a:solidFill>
                  <a:srgbClr val="FF0000"/>
                </a:solidFill>
                <a:latin typeface="Open Sans Light"/>
                <a:ea typeface="Open Sans Light"/>
              </a:rPr>
              <a:t>$</a:t>
            </a:r>
            <a:r>
              <a:rPr lang="en-US" sz="1100" spc="-1">
                <a:solidFill>
                  <a:srgbClr val="FF0000"/>
                </a:solidFill>
                <a:latin typeface="Open Sans Light"/>
                <a:ea typeface="Open Sans Light"/>
              </a:rPr>
              <a:t>5</a:t>
            </a:r>
            <a:r>
              <a:rPr lang="en-US" sz="1100" b="0" strike="noStrike" spc="-1">
                <a:solidFill>
                  <a:srgbClr val="FF0000"/>
                </a:solidFill>
                <a:latin typeface="Open Sans Light"/>
                <a:ea typeface="Open Sans Light"/>
              </a:rPr>
              <a:t> </a:t>
            </a:r>
            <a:r>
              <a:rPr lang="en-US" sz="1100" b="0" strike="noStrike" spc="-1">
                <a:solidFill>
                  <a:srgbClr val="000000"/>
                </a:solidFill>
                <a:latin typeface="Open Sans Light"/>
                <a:ea typeface="Open Sans Light"/>
              </a:rPr>
              <a:t>each.</a:t>
            </a:r>
            <a:endParaRPr lang="en-US" sz="1100" b="0" strike="noStrike" spc="-1">
              <a:latin typeface="Arial"/>
            </a:endParaRPr>
          </a:p>
          <a:p>
            <a:pPr marL="189865" indent="43815" algn="just">
              <a:lnSpc>
                <a:spcPct val="100000"/>
              </a:lnSpc>
            </a:pPr>
            <a:endParaRPr lang="en-US" sz="1100" b="0" strike="noStrike" spc="-1">
              <a:latin typeface="Arial"/>
            </a:endParaRPr>
          </a:p>
          <a:p>
            <a:pPr marL="189865" indent="43815" algn="just">
              <a:lnSpc>
                <a:spcPct val="100000"/>
              </a:lnSpc>
            </a:pPr>
            <a:r>
              <a:rPr lang="en-US" sz="1100" b="0" strike="noStrike" spc="-1">
                <a:solidFill>
                  <a:srgbClr val="000000"/>
                </a:solidFill>
                <a:latin typeface="Open Sans Light"/>
                <a:ea typeface="Open Sans Light"/>
              </a:rPr>
              <a:t>Toilet training will take place per parent’s instruction and child show an interest in using the bathroom. When toilet training, three extra pairs of clothes are needed. When child has had 2nd accident of the day diaper/ pull up will be put on child</a:t>
            </a:r>
            <a:endParaRPr lang="en-US" sz="1100" b="0" strike="noStrike" spc="-1">
              <a:latin typeface="Arial"/>
            </a:endParaRPr>
          </a:p>
          <a:p>
            <a:pPr marL="189865" indent="43815" algn="just"/>
            <a:r>
              <a:rPr lang="en-US" sz="1100" b="1" strike="noStrike" spc="-1">
                <a:solidFill>
                  <a:srgbClr val="000000"/>
                </a:solidFill>
                <a:latin typeface="Open Sans Light"/>
                <a:ea typeface="Open Sans Light"/>
              </a:rPr>
              <a:t>We are no pull up center</a:t>
            </a:r>
            <a:r>
              <a:rPr lang="en-US" sz="1100" b="1" spc="-1">
                <a:solidFill>
                  <a:srgbClr val="000000"/>
                </a:solidFill>
                <a:latin typeface="Open Sans Light"/>
                <a:ea typeface="Open Sans Light"/>
              </a:rPr>
              <a:t> or </a:t>
            </a:r>
            <a:r>
              <a:rPr lang="en-US" sz="1100" b="1" spc="-1" err="1">
                <a:solidFill>
                  <a:srgbClr val="000000"/>
                </a:solidFill>
                <a:latin typeface="Open Sans Light"/>
                <a:ea typeface="Open Sans Light"/>
              </a:rPr>
              <a:t>swaddler</a:t>
            </a:r>
            <a:r>
              <a:rPr lang="en-US" sz="1100" b="1" spc="-1">
                <a:solidFill>
                  <a:srgbClr val="000000"/>
                </a:solidFill>
                <a:latin typeface="Open Sans Light"/>
                <a:ea typeface="Open Sans Light"/>
              </a:rPr>
              <a:t> 360 center..</a:t>
            </a:r>
            <a:r>
              <a:rPr lang="en-US" sz="1100" b="1" strike="noStrike" spc="-1">
                <a:solidFill>
                  <a:srgbClr val="000000"/>
                </a:solidFill>
                <a:latin typeface="Open Sans Light"/>
                <a:ea typeface="Open Sans Light"/>
              </a:rPr>
              <a:t> Children are to be in either underwear or diapers. </a:t>
            </a:r>
            <a:endParaRPr lang="en-US" sz="1100" b="0" strike="noStrike" spc="-1">
              <a:latin typeface="Arial"/>
            </a:endParaRPr>
          </a:p>
          <a:p>
            <a:pPr marL="189865" indent="43815" algn="just"/>
            <a:r>
              <a:rPr lang="en-US" sz="1100" b="1" spc="-1">
                <a:latin typeface="Open Sans Light"/>
                <a:ea typeface="Open Sans Light"/>
              </a:rPr>
              <a:t>Children arriving in pull ups or </a:t>
            </a:r>
            <a:r>
              <a:rPr lang="en-US" sz="1100" b="1" spc="-1" err="1">
                <a:latin typeface="Open Sans Light"/>
                <a:ea typeface="Open Sans Light"/>
              </a:rPr>
              <a:t>swaddler</a:t>
            </a:r>
            <a:r>
              <a:rPr lang="en-US" sz="1100" b="1" spc="-1">
                <a:latin typeface="Open Sans Light"/>
                <a:ea typeface="Open Sans Light"/>
              </a:rPr>
              <a:t> will need to be changed into </a:t>
            </a:r>
            <a:r>
              <a:rPr lang="en-US" sz="1100" b="1" spc="-1" err="1">
                <a:latin typeface="Open Sans Light"/>
                <a:ea typeface="Open Sans Light"/>
              </a:rPr>
              <a:t>diaipers</a:t>
            </a:r>
            <a:r>
              <a:rPr lang="en-US" sz="1100" b="1" spc="-1">
                <a:latin typeface="Open Sans Light"/>
                <a:ea typeface="Open Sans Light"/>
              </a:rPr>
              <a:t> or underwear before parents drop them off for the day. </a:t>
            </a:r>
            <a:endParaRPr lang="en-US" sz="1100" b="1" strike="noStrike" spc="-1">
              <a:latin typeface="Open Sans Light"/>
              <a:ea typeface="Open Sans Light"/>
            </a:endParaRPr>
          </a:p>
          <a:p>
            <a:pPr marL="189865" indent="43815" algn="just">
              <a:lnSpc>
                <a:spcPct val="100000"/>
              </a:lnSpc>
            </a:pPr>
            <a:endParaRPr lang="en-US" sz="1100" b="0" strike="noStrike" spc="-1">
              <a:latin typeface="Arial"/>
            </a:endParaRPr>
          </a:p>
          <a:p>
            <a:pPr>
              <a:spcBef>
                <a:spcPts val="20"/>
              </a:spcBef>
            </a:pPr>
            <a:endParaRPr lang="en-US" sz="1100" spc="-1">
              <a:solidFill>
                <a:srgbClr val="000000"/>
              </a:solidFill>
              <a:latin typeface="Arial"/>
              <a:ea typeface="Open Sans Light"/>
            </a:endParaRPr>
          </a:p>
          <a:p>
            <a:pPr marL="189865" indent="43815">
              <a:lnSpc>
                <a:spcPct val="100000"/>
              </a:lnSpc>
            </a:pPr>
            <a:r>
              <a:rPr lang="en-US" sz="1100" b="0" strike="noStrike" spc="-1">
                <a:solidFill>
                  <a:srgbClr val="000000"/>
                </a:solidFill>
                <a:latin typeface="Open Sans Light"/>
                <a:ea typeface="Open Sans Light"/>
              </a:rPr>
              <a:t>We do not supply clothing for children. If the child has no spare clothing, the parent will be called to bring some.</a:t>
            </a:r>
          </a:p>
          <a:p>
            <a:pPr marL="189865" indent="43815"/>
            <a:r>
              <a:rPr lang="en-US" sz="1100" spc="-1">
                <a:latin typeface="Open Sans Light"/>
                <a:ea typeface="Open Sans Light"/>
              </a:rPr>
              <a:t>Revised: 10-18-24 </a:t>
            </a:r>
          </a:p>
        </p:txBody>
      </p:sp>
      <p:sp>
        <p:nvSpPr>
          <p:cNvPr id="522" name="CustomShape 7"/>
          <p:cNvSpPr/>
          <p:nvPr/>
        </p:nvSpPr>
        <p:spPr>
          <a:xfrm>
            <a:off x="534600" y="3750840"/>
            <a:ext cx="6266880" cy="2127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678"/>
              </a:lnSpc>
            </a:pPr>
            <a:r>
              <a:rPr lang="en-US" sz="1200" b="0" strike="noStrike" spc="-1">
                <a:solidFill>
                  <a:srgbClr val="EA5D0B"/>
                </a:solidFill>
                <a:latin typeface="Open Sans Light Bold"/>
              </a:rPr>
              <a:t> </a:t>
            </a:r>
            <a:endParaRPr lang="en-US" sz="1200" b="0" strike="noStrike" spc="-1">
              <a:latin typeface="Arial"/>
            </a:endParaRPr>
          </a:p>
        </p:txBody>
      </p:sp>
      <p:sp>
        <p:nvSpPr>
          <p:cNvPr id="523" name="CustomShape 8"/>
          <p:cNvSpPr/>
          <p:nvPr/>
        </p:nvSpPr>
        <p:spPr>
          <a:xfrm>
            <a:off x="625680" y="4803480"/>
            <a:ext cx="7046640" cy="173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ctr">
              <a:lnSpc>
                <a:spcPct val="100000"/>
              </a:lnSpc>
            </a:pPr>
            <a:r>
              <a:rPr lang="en-US" sz="1200" b="0" strike="noStrike" spc="-1">
                <a:solidFill>
                  <a:srgbClr val="000000"/>
                </a:solidFill>
                <a:latin typeface="Open Sans Light"/>
                <a:ea typeface="Open Sans Light"/>
              </a:rPr>
              <a:t>BDA requires all staff to be trained in the area of Universal/Standard Precautions.</a:t>
            </a:r>
            <a:endParaRPr lang="en-US" sz="1200" b="0" strike="noStrike" spc="-1">
              <a:latin typeface="Arial"/>
            </a:endParaRPr>
          </a:p>
          <a:p>
            <a:pPr marL="207000" algn="ctr">
              <a:lnSpc>
                <a:spcPct val="100000"/>
              </a:lnSpc>
            </a:pPr>
            <a:r>
              <a:rPr lang="en-US" sz="1200" b="0" strike="noStrike" spc="-1">
                <a:solidFill>
                  <a:srgbClr val="000000"/>
                </a:solidFill>
                <a:latin typeface="Open Sans Light"/>
                <a:ea typeface="Open Sans Light"/>
              </a:rPr>
              <a:t>Universal/Standard Precautions are guidelines issued to prevent disease transmission for people in all walks of life, including childcare providers. The Universal/Standard Precautions require persons to have a barrier between any infectious substance and the workers skin, eyes, nose, and mouth. BDA childcare requires any care provider, employee, or substitute who provides care and supervision to children to follow the universal/standard precautions recommended by the Centers for Disease Control and Prevention (CDC) in handling any fluid that might contain blood or other body fluids. Universal/Standard Precautions require treating </a:t>
            </a:r>
            <a:r>
              <a:rPr lang="en-US" sz="1200" b="0" strike="noStrike" spc="-32">
                <a:solidFill>
                  <a:srgbClr val="000000"/>
                </a:solidFill>
                <a:latin typeface="Open Sans Light"/>
                <a:ea typeface="Open Sans Light"/>
              </a:rPr>
              <a:t>all </a:t>
            </a:r>
            <a:r>
              <a:rPr lang="en-US" sz="1200" b="0" strike="noStrike" spc="-1">
                <a:solidFill>
                  <a:srgbClr val="000000"/>
                </a:solidFill>
                <a:latin typeface="Open Sans Light"/>
                <a:ea typeface="Open Sans Light"/>
              </a:rPr>
              <a:t>blood and fluids that may contain blood or blood products as potentially infectious.</a:t>
            </a:r>
            <a:endParaRPr lang="en-US" sz="1200" b="0" strike="noStrike" spc="-1">
              <a:latin typeface="Arial"/>
            </a:endParaRPr>
          </a:p>
        </p:txBody>
      </p:sp>
      <p:sp>
        <p:nvSpPr>
          <p:cNvPr id="524" name="CustomShape 9"/>
          <p:cNvSpPr/>
          <p:nvPr/>
        </p:nvSpPr>
        <p:spPr>
          <a:xfrm>
            <a:off x="4118040" y="4321440"/>
            <a:ext cx="3306960" cy="4870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19"/>
              </a:lnSpc>
            </a:pPr>
            <a:r>
              <a:rPr lang="en-US" sz="1369" b="0" strike="noStrike" spc="-1">
                <a:solidFill>
                  <a:srgbClr val="D22376"/>
                </a:solidFill>
                <a:latin typeface="Open Sans Light Bold"/>
              </a:rPr>
              <a:t>DISPOSAL OF BIO-CONTANIMANTS</a:t>
            </a:r>
            <a:endParaRPr lang="en-US" sz="1369" b="0" strike="noStrike" spc="-1">
              <a:latin typeface="Arial"/>
            </a:endParaRPr>
          </a:p>
        </p:txBody>
      </p:sp>
      <p:grpSp>
        <p:nvGrpSpPr>
          <p:cNvPr id="525" name="Group 10"/>
          <p:cNvGrpSpPr/>
          <p:nvPr/>
        </p:nvGrpSpPr>
        <p:grpSpPr>
          <a:xfrm>
            <a:off x="4118040" y="4158720"/>
            <a:ext cx="3351960" cy="481680"/>
            <a:chOff x="4118040" y="4158720"/>
            <a:chExt cx="3351960" cy="481680"/>
          </a:xfrm>
        </p:grpSpPr>
        <p:sp>
          <p:nvSpPr>
            <p:cNvPr id="526" name="CustomShape 11"/>
            <p:cNvSpPr/>
            <p:nvPr/>
          </p:nvSpPr>
          <p:spPr>
            <a:xfrm>
              <a:off x="4118040" y="4158720"/>
              <a:ext cx="3351960" cy="481680"/>
            </a:xfrm>
            <a:custGeom>
              <a:avLst/>
              <a:gdLst/>
              <a:ahLst/>
              <a:cxnLst/>
              <a:rect l="l" t="t" r="r" b="b"/>
              <a:pathLst>
                <a:path w="5154021" h="1297962">
                  <a:moveTo>
                    <a:pt x="60960" y="269240"/>
                  </a:moveTo>
                  <a:cubicBezTo>
                    <a:pt x="60960" y="154940"/>
                    <a:pt x="153670" y="62230"/>
                    <a:pt x="267970" y="62230"/>
                  </a:cubicBezTo>
                  <a:lnTo>
                    <a:pt x="627917" y="62230"/>
                  </a:lnTo>
                  <a:lnTo>
                    <a:pt x="62791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27917" y="157480"/>
                  </a:lnTo>
                  <a:lnTo>
                    <a:pt x="62791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29655" y="1297962"/>
                  </a:lnTo>
                  <a:lnTo>
                    <a:pt x="62965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27917" y="1155722"/>
                  </a:lnTo>
                  <a:lnTo>
                    <a:pt x="627917" y="1139212"/>
                  </a:lnTo>
                  <a:lnTo>
                    <a:pt x="387350" y="1139212"/>
                  </a:lnTo>
                  <a:close/>
                  <a:moveTo>
                    <a:pt x="627917" y="1235732"/>
                  </a:moveTo>
                  <a:lnTo>
                    <a:pt x="4355785" y="1235732"/>
                  </a:lnTo>
                  <a:lnTo>
                    <a:pt x="4355785" y="1296691"/>
                  </a:lnTo>
                  <a:lnTo>
                    <a:pt x="627917" y="1296691"/>
                  </a:lnTo>
                  <a:lnTo>
                    <a:pt x="627917" y="1235732"/>
                  </a:lnTo>
                  <a:close/>
                  <a:moveTo>
                    <a:pt x="627917" y="1139211"/>
                  </a:moveTo>
                  <a:lnTo>
                    <a:pt x="4355785" y="1139211"/>
                  </a:lnTo>
                  <a:lnTo>
                    <a:pt x="4355785" y="1155722"/>
                  </a:lnTo>
                  <a:lnTo>
                    <a:pt x="627917" y="1155722"/>
                  </a:lnTo>
                  <a:lnTo>
                    <a:pt x="627917" y="1139211"/>
                  </a:lnTo>
                  <a:close/>
                  <a:moveTo>
                    <a:pt x="5091791" y="689632"/>
                  </a:moveTo>
                  <a:lnTo>
                    <a:pt x="5091791" y="1028722"/>
                  </a:lnTo>
                  <a:cubicBezTo>
                    <a:pt x="5091791" y="1143022"/>
                    <a:pt x="4999081" y="1235732"/>
                    <a:pt x="4884781" y="1235732"/>
                  </a:cubicBezTo>
                  <a:lnTo>
                    <a:pt x="4355785" y="1235732"/>
                  </a:lnTo>
                  <a:lnTo>
                    <a:pt x="4355785" y="1296692"/>
                  </a:lnTo>
                  <a:lnTo>
                    <a:pt x="4884781" y="1296692"/>
                  </a:lnTo>
                  <a:cubicBezTo>
                    <a:pt x="5033371" y="1296692"/>
                    <a:pt x="5154021" y="1176042"/>
                    <a:pt x="5154021" y="1027452"/>
                  </a:cubicBezTo>
                  <a:lnTo>
                    <a:pt x="5154021" y="689632"/>
                  </a:lnTo>
                  <a:lnTo>
                    <a:pt x="5091791" y="689632"/>
                  </a:lnTo>
                  <a:close/>
                  <a:moveTo>
                    <a:pt x="4995271" y="909342"/>
                  </a:moveTo>
                  <a:cubicBezTo>
                    <a:pt x="4995271" y="1036342"/>
                    <a:pt x="4892401" y="1139212"/>
                    <a:pt x="4765401" y="1139212"/>
                  </a:cubicBezTo>
                  <a:lnTo>
                    <a:pt x="4355785" y="1139212"/>
                  </a:lnTo>
                  <a:lnTo>
                    <a:pt x="4355785" y="1155722"/>
                  </a:lnTo>
                  <a:lnTo>
                    <a:pt x="4765401" y="1155722"/>
                  </a:lnTo>
                  <a:cubicBezTo>
                    <a:pt x="4901291" y="1155722"/>
                    <a:pt x="5011781" y="1045232"/>
                    <a:pt x="5011781" y="909342"/>
                  </a:cubicBezTo>
                  <a:lnTo>
                    <a:pt x="5011781" y="689632"/>
                  </a:lnTo>
                  <a:lnTo>
                    <a:pt x="4995271" y="689632"/>
                  </a:lnTo>
                  <a:lnTo>
                    <a:pt x="4995271" y="909342"/>
                  </a:lnTo>
                  <a:close/>
                  <a:moveTo>
                    <a:pt x="5091791" y="510108"/>
                  </a:moveTo>
                  <a:lnTo>
                    <a:pt x="5152751" y="510108"/>
                  </a:lnTo>
                  <a:lnTo>
                    <a:pt x="5152751" y="689632"/>
                  </a:lnTo>
                  <a:lnTo>
                    <a:pt x="5091791" y="689632"/>
                  </a:lnTo>
                  <a:lnTo>
                    <a:pt x="5091791" y="510108"/>
                  </a:lnTo>
                  <a:close/>
                  <a:moveTo>
                    <a:pt x="4995271" y="510108"/>
                  </a:moveTo>
                  <a:lnTo>
                    <a:pt x="5011781" y="510108"/>
                  </a:lnTo>
                  <a:lnTo>
                    <a:pt x="5011781" y="689632"/>
                  </a:lnTo>
                  <a:lnTo>
                    <a:pt x="4995271" y="689632"/>
                  </a:lnTo>
                  <a:lnTo>
                    <a:pt x="4995271" y="510108"/>
                  </a:lnTo>
                  <a:close/>
                  <a:moveTo>
                    <a:pt x="4884781" y="60960"/>
                  </a:moveTo>
                  <a:cubicBezTo>
                    <a:pt x="4999081" y="60960"/>
                    <a:pt x="5091791" y="153670"/>
                    <a:pt x="5091791" y="267970"/>
                  </a:cubicBezTo>
                  <a:lnTo>
                    <a:pt x="5091791" y="510108"/>
                  </a:lnTo>
                  <a:lnTo>
                    <a:pt x="5152751" y="510108"/>
                  </a:lnTo>
                  <a:lnTo>
                    <a:pt x="5152751" y="269240"/>
                  </a:lnTo>
                  <a:cubicBezTo>
                    <a:pt x="5152751" y="120650"/>
                    <a:pt x="5032101" y="0"/>
                    <a:pt x="4883510" y="0"/>
                  </a:cubicBezTo>
                  <a:lnTo>
                    <a:pt x="4354047" y="0"/>
                  </a:lnTo>
                  <a:lnTo>
                    <a:pt x="4354047" y="60960"/>
                  </a:lnTo>
                  <a:lnTo>
                    <a:pt x="4884781" y="60960"/>
                  </a:lnTo>
                  <a:close/>
                  <a:moveTo>
                    <a:pt x="4765401" y="142240"/>
                  </a:moveTo>
                  <a:lnTo>
                    <a:pt x="4355785" y="142240"/>
                  </a:lnTo>
                  <a:lnTo>
                    <a:pt x="4355785" y="158750"/>
                  </a:lnTo>
                  <a:lnTo>
                    <a:pt x="4765401" y="158750"/>
                  </a:lnTo>
                  <a:cubicBezTo>
                    <a:pt x="4892401" y="158750"/>
                    <a:pt x="4995271" y="261620"/>
                    <a:pt x="4995271" y="388620"/>
                  </a:cubicBezTo>
                  <a:lnTo>
                    <a:pt x="4995271" y="510146"/>
                  </a:lnTo>
                  <a:lnTo>
                    <a:pt x="5011781" y="510146"/>
                  </a:lnTo>
                  <a:lnTo>
                    <a:pt x="5011781" y="387350"/>
                  </a:lnTo>
                  <a:cubicBezTo>
                    <a:pt x="5011781" y="251460"/>
                    <a:pt x="4901291" y="142240"/>
                    <a:pt x="4765401" y="142240"/>
                  </a:cubicBezTo>
                  <a:close/>
                  <a:moveTo>
                    <a:pt x="627917" y="0"/>
                  </a:moveTo>
                  <a:lnTo>
                    <a:pt x="4355785" y="0"/>
                  </a:lnTo>
                  <a:lnTo>
                    <a:pt x="4355785" y="60960"/>
                  </a:lnTo>
                  <a:lnTo>
                    <a:pt x="627917" y="60960"/>
                  </a:lnTo>
                  <a:lnTo>
                    <a:pt x="627917" y="0"/>
                  </a:lnTo>
                  <a:close/>
                  <a:moveTo>
                    <a:pt x="627917" y="142240"/>
                  </a:moveTo>
                  <a:lnTo>
                    <a:pt x="4355785" y="142240"/>
                  </a:lnTo>
                  <a:lnTo>
                    <a:pt x="4355785" y="158750"/>
                  </a:lnTo>
                  <a:lnTo>
                    <a:pt x="627917" y="158750"/>
                  </a:lnTo>
                  <a:lnTo>
                    <a:pt x="62791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27" name="CustomShape 12"/>
          <p:cNvSpPr/>
          <p:nvPr/>
        </p:nvSpPr>
        <p:spPr>
          <a:xfrm>
            <a:off x="92160" y="1531800"/>
            <a:ext cx="7579800" cy="228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ctr">
              <a:lnSpc>
                <a:spcPct val="100000"/>
              </a:lnSpc>
            </a:pPr>
            <a:r>
              <a:rPr lang="en-US" sz="1200" b="0" strike="noStrike" spc="-1">
                <a:solidFill>
                  <a:srgbClr val="000000"/>
                </a:solidFill>
                <a:latin typeface="Open Sans Light"/>
                <a:ea typeface="Open Sans Light"/>
              </a:rPr>
              <a:t>Parents/Guardians will be notified of injuries through an incident </a:t>
            </a:r>
            <a:r>
              <a:rPr lang="en-US" sz="1200" b="0" strike="noStrike" spc="-15">
                <a:solidFill>
                  <a:srgbClr val="000000"/>
                </a:solidFill>
                <a:latin typeface="Open Sans Light"/>
                <a:ea typeface="Open Sans Light"/>
              </a:rPr>
              <a:t>report on Procare Parent Engagement app. </a:t>
            </a:r>
            <a:r>
              <a:rPr lang="en-US" sz="1200" b="0" strike="noStrike" spc="-1">
                <a:solidFill>
                  <a:srgbClr val="000000"/>
                </a:solidFill>
                <a:latin typeface="Open Sans Light"/>
                <a:ea typeface="Open Sans Light"/>
              </a:rPr>
              <a:t>Parents/Guardians will be notified immediately if a serious or questionable injury occurs.</a:t>
            </a:r>
            <a:endParaRPr lang="en-US" sz="1200" b="0" strike="noStrike" spc="-1">
              <a:latin typeface="Arial"/>
            </a:endParaRPr>
          </a:p>
          <a:p>
            <a:pPr>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Should your child be involved in an incident/accident during the school day, a staff member will complete an Incident/Accident Report and send on Procare Parent Engagement app.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 </a:t>
            </a:r>
            <a:endParaRPr lang="en-US" sz="1200" b="0" strike="noStrike" spc="-1">
              <a:latin typeface="Arial"/>
            </a:endParaRPr>
          </a:p>
          <a:p>
            <a:pPr marL="190440">
              <a:lnSpc>
                <a:spcPct val="100000"/>
              </a:lnSpc>
            </a:pPr>
            <a:r>
              <a:rPr lang="en-US" sz="1200" b="0" strike="noStrike" spc="-1">
                <a:solidFill>
                  <a:srgbClr val="000000"/>
                </a:solidFill>
                <a:latin typeface="Open Sans Light"/>
                <a:ea typeface="Open Sans Light"/>
              </a:rPr>
              <a:t>Parents or persons designated to act “in loco parents” are required to read </a:t>
            </a:r>
            <a:r>
              <a:rPr lang="en-US" sz="1200" b="0" strike="noStrike" spc="-35">
                <a:solidFill>
                  <a:srgbClr val="000000"/>
                </a:solidFill>
                <a:latin typeface="Open Sans Light"/>
                <a:ea typeface="Open Sans Light"/>
              </a:rPr>
              <a:t>any </a:t>
            </a:r>
            <a:r>
              <a:rPr lang="en-US" sz="1200" b="0" strike="noStrike" spc="-1">
                <a:solidFill>
                  <a:srgbClr val="000000"/>
                </a:solidFill>
                <a:latin typeface="Open Sans Light"/>
                <a:ea typeface="Open Sans Light"/>
              </a:rPr>
              <a:t>incident/accident reports, The classroom teacher will be able </a:t>
            </a:r>
            <a:r>
              <a:rPr lang="en-US" sz="1200" b="0" strike="noStrike" spc="-41">
                <a:solidFill>
                  <a:srgbClr val="000000"/>
                </a:solidFill>
                <a:latin typeface="Open Sans Light"/>
                <a:ea typeface="Open Sans Light"/>
              </a:rPr>
              <a:t>to </a:t>
            </a:r>
            <a:r>
              <a:rPr lang="en-US" sz="1200" b="0" strike="noStrike" spc="-1">
                <a:solidFill>
                  <a:srgbClr val="000000"/>
                </a:solidFill>
                <a:latin typeface="Open Sans Light"/>
                <a:ea typeface="Open Sans Light"/>
              </a:rPr>
              <a:t>briefly discuss the matter with you at pick-up. However, should you feel it necessary </a:t>
            </a:r>
            <a:r>
              <a:rPr lang="en-US" sz="1200" b="0" strike="noStrike" spc="-35">
                <a:solidFill>
                  <a:srgbClr val="000000"/>
                </a:solidFill>
                <a:latin typeface="Open Sans Light"/>
                <a:ea typeface="Open Sans Light"/>
              </a:rPr>
              <a:t>to </a:t>
            </a:r>
            <a:r>
              <a:rPr lang="en-US" sz="1200" b="0" strike="noStrike" spc="-1">
                <a:solidFill>
                  <a:srgbClr val="000000"/>
                </a:solidFill>
                <a:latin typeface="Open Sans Light"/>
                <a:ea typeface="Open Sans Light"/>
              </a:rPr>
              <a:t>have an in-depth discussion or meeting, it is most appropriate to schedule the </a:t>
            </a:r>
            <a:r>
              <a:rPr lang="en-US" sz="1200" b="0" strike="noStrike" spc="-15">
                <a:solidFill>
                  <a:srgbClr val="000000"/>
                </a:solidFill>
                <a:latin typeface="Open Sans Light"/>
                <a:ea typeface="Open Sans Light"/>
              </a:rPr>
              <a:t>meeting </a:t>
            </a:r>
            <a:r>
              <a:rPr lang="en-US" sz="1200" b="0" strike="noStrike" spc="-1">
                <a:solidFill>
                  <a:srgbClr val="000000"/>
                </a:solidFill>
                <a:latin typeface="Open Sans Light"/>
                <a:ea typeface="Open Sans Light"/>
              </a:rPr>
              <a:t>for a later date because the teacher is responsible for supervising the remaining children in the classroom. A telephone conference may be scheduled for later in </a:t>
            </a:r>
            <a:r>
              <a:rPr lang="en-US" sz="1200" b="0" strike="noStrike" spc="-32">
                <a:solidFill>
                  <a:srgbClr val="000000"/>
                </a:solidFill>
                <a:latin typeface="Open Sans Light"/>
                <a:ea typeface="Open Sans Light"/>
              </a:rPr>
              <a:t>the day</a:t>
            </a:r>
            <a:r>
              <a:rPr lang="en-US" sz="1200" b="0" strike="noStrike" spc="-1">
                <a:solidFill>
                  <a:srgbClr val="000000"/>
                </a:solidFill>
                <a:latin typeface="Open Sans Light"/>
                <a:ea typeface="Open Sans Light"/>
              </a:rPr>
              <a:t> or for the next day at nap/rest time if the parent(s) is unable to meet at the </a:t>
            </a:r>
            <a:r>
              <a:rPr lang="en-US" sz="1200" b="0" strike="noStrike" spc="-21">
                <a:solidFill>
                  <a:srgbClr val="000000"/>
                </a:solidFill>
                <a:latin typeface="Open Sans Light"/>
                <a:ea typeface="Open Sans Light"/>
              </a:rPr>
              <a:t>center</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during the course of the day.</a:t>
            </a:r>
            <a:endParaRPr lang="en-US" sz="1200" b="0" strike="noStrike" spc="-1">
              <a:latin typeface="Arial"/>
            </a:endParaRPr>
          </a:p>
        </p:txBody>
      </p:sp>
      <p:grpSp>
        <p:nvGrpSpPr>
          <p:cNvPr id="528" name="Group 13"/>
          <p:cNvGrpSpPr/>
          <p:nvPr/>
        </p:nvGrpSpPr>
        <p:grpSpPr>
          <a:xfrm>
            <a:off x="625680" y="867240"/>
            <a:ext cx="2082960" cy="481680"/>
            <a:chOff x="625680" y="867240"/>
            <a:chExt cx="2082960" cy="481680"/>
          </a:xfrm>
        </p:grpSpPr>
        <p:sp>
          <p:nvSpPr>
            <p:cNvPr id="529" name="CustomShape 14"/>
            <p:cNvSpPr/>
            <p:nvPr/>
          </p:nvSpPr>
          <p:spPr>
            <a:xfrm>
              <a:off x="625680" y="867240"/>
              <a:ext cx="2082960" cy="481680"/>
            </a:xfrm>
            <a:custGeom>
              <a:avLst/>
              <a:gdLst/>
              <a:ahLst/>
              <a:cxnLst/>
              <a:rect l="l" t="t" r="r" b="b"/>
              <a:pathLst>
                <a:path w="5154021" h="1297962">
                  <a:moveTo>
                    <a:pt x="60960" y="269240"/>
                  </a:moveTo>
                  <a:cubicBezTo>
                    <a:pt x="60960" y="154940"/>
                    <a:pt x="153670" y="62230"/>
                    <a:pt x="267970" y="62230"/>
                  </a:cubicBezTo>
                  <a:lnTo>
                    <a:pt x="627917" y="62230"/>
                  </a:lnTo>
                  <a:lnTo>
                    <a:pt x="627917"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27917" y="157480"/>
                  </a:lnTo>
                  <a:lnTo>
                    <a:pt x="627917"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29655" y="1297962"/>
                  </a:lnTo>
                  <a:lnTo>
                    <a:pt x="629655"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27917" y="1155722"/>
                  </a:lnTo>
                  <a:lnTo>
                    <a:pt x="627917" y="1139212"/>
                  </a:lnTo>
                  <a:lnTo>
                    <a:pt x="387350" y="1139212"/>
                  </a:lnTo>
                  <a:close/>
                  <a:moveTo>
                    <a:pt x="627917" y="1235732"/>
                  </a:moveTo>
                  <a:lnTo>
                    <a:pt x="4355785" y="1235732"/>
                  </a:lnTo>
                  <a:lnTo>
                    <a:pt x="4355785" y="1296691"/>
                  </a:lnTo>
                  <a:lnTo>
                    <a:pt x="627917" y="1296691"/>
                  </a:lnTo>
                  <a:lnTo>
                    <a:pt x="627917" y="1235732"/>
                  </a:lnTo>
                  <a:close/>
                  <a:moveTo>
                    <a:pt x="627917" y="1139211"/>
                  </a:moveTo>
                  <a:lnTo>
                    <a:pt x="4355785" y="1139211"/>
                  </a:lnTo>
                  <a:lnTo>
                    <a:pt x="4355785" y="1155722"/>
                  </a:lnTo>
                  <a:lnTo>
                    <a:pt x="627917" y="1155722"/>
                  </a:lnTo>
                  <a:lnTo>
                    <a:pt x="627917" y="1139211"/>
                  </a:lnTo>
                  <a:close/>
                  <a:moveTo>
                    <a:pt x="5091791" y="689632"/>
                  </a:moveTo>
                  <a:lnTo>
                    <a:pt x="5091791" y="1028722"/>
                  </a:lnTo>
                  <a:cubicBezTo>
                    <a:pt x="5091791" y="1143022"/>
                    <a:pt x="4999081" y="1235732"/>
                    <a:pt x="4884781" y="1235732"/>
                  </a:cubicBezTo>
                  <a:lnTo>
                    <a:pt x="4355785" y="1235732"/>
                  </a:lnTo>
                  <a:lnTo>
                    <a:pt x="4355785" y="1296692"/>
                  </a:lnTo>
                  <a:lnTo>
                    <a:pt x="4884781" y="1296692"/>
                  </a:lnTo>
                  <a:cubicBezTo>
                    <a:pt x="5033371" y="1296692"/>
                    <a:pt x="5154021" y="1176042"/>
                    <a:pt x="5154021" y="1027452"/>
                  </a:cubicBezTo>
                  <a:lnTo>
                    <a:pt x="5154021" y="689632"/>
                  </a:lnTo>
                  <a:lnTo>
                    <a:pt x="5091791" y="689632"/>
                  </a:lnTo>
                  <a:close/>
                  <a:moveTo>
                    <a:pt x="4995271" y="909342"/>
                  </a:moveTo>
                  <a:cubicBezTo>
                    <a:pt x="4995271" y="1036342"/>
                    <a:pt x="4892401" y="1139212"/>
                    <a:pt x="4765401" y="1139212"/>
                  </a:cubicBezTo>
                  <a:lnTo>
                    <a:pt x="4355785" y="1139212"/>
                  </a:lnTo>
                  <a:lnTo>
                    <a:pt x="4355785" y="1155722"/>
                  </a:lnTo>
                  <a:lnTo>
                    <a:pt x="4765401" y="1155722"/>
                  </a:lnTo>
                  <a:cubicBezTo>
                    <a:pt x="4901291" y="1155722"/>
                    <a:pt x="5011781" y="1045232"/>
                    <a:pt x="5011781" y="909342"/>
                  </a:cubicBezTo>
                  <a:lnTo>
                    <a:pt x="5011781" y="689632"/>
                  </a:lnTo>
                  <a:lnTo>
                    <a:pt x="4995271" y="689632"/>
                  </a:lnTo>
                  <a:lnTo>
                    <a:pt x="4995271" y="909342"/>
                  </a:lnTo>
                  <a:close/>
                  <a:moveTo>
                    <a:pt x="5091791" y="510108"/>
                  </a:moveTo>
                  <a:lnTo>
                    <a:pt x="5152751" y="510108"/>
                  </a:lnTo>
                  <a:lnTo>
                    <a:pt x="5152751" y="689632"/>
                  </a:lnTo>
                  <a:lnTo>
                    <a:pt x="5091791" y="689632"/>
                  </a:lnTo>
                  <a:lnTo>
                    <a:pt x="5091791" y="510108"/>
                  </a:lnTo>
                  <a:close/>
                  <a:moveTo>
                    <a:pt x="4995271" y="510108"/>
                  </a:moveTo>
                  <a:lnTo>
                    <a:pt x="5011781" y="510108"/>
                  </a:lnTo>
                  <a:lnTo>
                    <a:pt x="5011781" y="689632"/>
                  </a:lnTo>
                  <a:lnTo>
                    <a:pt x="4995271" y="689632"/>
                  </a:lnTo>
                  <a:lnTo>
                    <a:pt x="4995271" y="510108"/>
                  </a:lnTo>
                  <a:close/>
                  <a:moveTo>
                    <a:pt x="4884781" y="60960"/>
                  </a:moveTo>
                  <a:cubicBezTo>
                    <a:pt x="4999081" y="60960"/>
                    <a:pt x="5091791" y="153670"/>
                    <a:pt x="5091791" y="267970"/>
                  </a:cubicBezTo>
                  <a:lnTo>
                    <a:pt x="5091791" y="510108"/>
                  </a:lnTo>
                  <a:lnTo>
                    <a:pt x="5152751" y="510108"/>
                  </a:lnTo>
                  <a:lnTo>
                    <a:pt x="5152751" y="269240"/>
                  </a:lnTo>
                  <a:cubicBezTo>
                    <a:pt x="5152751" y="120650"/>
                    <a:pt x="5032101" y="0"/>
                    <a:pt x="4883510" y="0"/>
                  </a:cubicBezTo>
                  <a:lnTo>
                    <a:pt x="4354047" y="0"/>
                  </a:lnTo>
                  <a:lnTo>
                    <a:pt x="4354047" y="60960"/>
                  </a:lnTo>
                  <a:lnTo>
                    <a:pt x="4884781" y="60960"/>
                  </a:lnTo>
                  <a:close/>
                  <a:moveTo>
                    <a:pt x="4765401" y="142240"/>
                  </a:moveTo>
                  <a:lnTo>
                    <a:pt x="4355785" y="142240"/>
                  </a:lnTo>
                  <a:lnTo>
                    <a:pt x="4355785" y="158750"/>
                  </a:lnTo>
                  <a:lnTo>
                    <a:pt x="4765401" y="158750"/>
                  </a:lnTo>
                  <a:cubicBezTo>
                    <a:pt x="4892401" y="158750"/>
                    <a:pt x="4995271" y="261620"/>
                    <a:pt x="4995271" y="388620"/>
                  </a:cubicBezTo>
                  <a:lnTo>
                    <a:pt x="4995271" y="510146"/>
                  </a:lnTo>
                  <a:lnTo>
                    <a:pt x="5011781" y="510146"/>
                  </a:lnTo>
                  <a:lnTo>
                    <a:pt x="5011781" y="387350"/>
                  </a:lnTo>
                  <a:cubicBezTo>
                    <a:pt x="5011781" y="251460"/>
                    <a:pt x="4901291" y="142240"/>
                    <a:pt x="4765401" y="142240"/>
                  </a:cubicBezTo>
                  <a:close/>
                  <a:moveTo>
                    <a:pt x="627917" y="0"/>
                  </a:moveTo>
                  <a:lnTo>
                    <a:pt x="4355785" y="0"/>
                  </a:lnTo>
                  <a:lnTo>
                    <a:pt x="4355785" y="60960"/>
                  </a:lnTo>
                  <a:lnTo>
                    <a:pt x="627917" y="60960"/>
                  </a:lnTo>
                  <a:lnTo>
                    <a:pt x="627917" y="0"/>
                  </a:lnTo>
                  <a:close/>
                  <a:moveTo>
                    <a:pt x="627917" y="142240"/>
                  </a:moveTo>
                  <a:lnTo>
                    <a:pt x="4355785" y="142240"/>
                  </a:lnTo>
                  <a:lnTo>
                    <a:pt x="4355785" y="158750"/>
                  </a:lnTo>
                  <a:lnTo>
                    <a:pt x="627917" y="158750"/>
                  </a:lnTo>
                  <a:lnTo>
                    <a:pt x="62791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30" name="CustomShape 15"/>
          <p:cNvSpPr/>
          <p:nvPr/>
        </p:nvSpPr>
        <p:spPr>
          <a:xfrm>
            <a:off x="837720" y="989640"/>
            <a:ext cx="1658880" cy="2433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19"/>
              </a:lnSpc>
            </a:pPr>
            <a:r>
              <a:rPr lang="en-US" sz="1369" b="0" strike="noStrike" spc="-1">
                <a:solidFill>
                  <a:srgbClr val="D22376"/>
                </a:solidFill>
                <a:latin typeface="Open Sans Light Bold"/>
              </a:rPr>
              <a:t>INJURIES</a:t>
            </a:r>
            <a:endParaRPr lang="en-US" sz="1369" b="0" strike="noStrike" spc="-1">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1" name="Group 1"/>
          <p:cNvGrpSpPr/>
          <p:nvPr/>
        </p:nvGrpSpPr>
        <p:grpSpPr>
          <a:xfrm>
            <a:off x="0" y="0"/>
            <a:ext cx="7772040" cy="10058040"/>
            <a:chOff x="0" y="0"/>
            <a:chExt cx="7772040" cy="10058040"/>
          </a:xfrm>
        </p:grpSpPr>
        <p:sp>
          <p:nvSpPr>
            <p:cNvPr id="532"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33" name="Group 3"/>
          <p:cNvGrpSpPr/>
          <p:nvPr/>
        </p:nvGrpSpPr>
        <p:grpSpPr>
          <a:xfrm>
            <a:off x="439200" y="384840"/>
            <a:ext cx="2913840" cy="478440"/>
            <a:chOff x="439200" y="384840"/>
            <a:chExt cx="2913840" cy="478440"/>
          </a:xfrm>
        </p:grpSpPr>
        <p:sp>
          <p:nvSpPr>
            <p:cNvPr id="534" name="CustomShape 4"/>
            <p:cNvSpPr/>
            <p:nvPr/>
          </p:nvSpPr>
          <p:spPr>
            <a:xfrm>
              <a:off x="439200" y="384840"/>
              <a:ext cx="2913840" cy="478440"/>
            </a:xfrm>
            <a:custGeom>
              <a:avLst/>
              <a:gdLst/>
              <a:ahLst/>
              <a:cxnLst/>
              <a:rect l="l" t="t" r="r" b="b"/>
              <a:pathLst>
                <a:path w="7333302" h="1771718">
                  <a:moveTo>
                    <a:pt x="60960" y="269240"/>
                  </a:moveTo>
                  <a:cubicBezTo>
                    <a:pt x="60960" y="154940"/>
                    <a:pt x="153670" y="62230"/>
                    <a:pt x="267970" y="62230"/>
                  </a:cubicBezTo>
                  <a:lnTo>
                    <a:pt x="690572" y="62230"/>
                  </a:lnTo>
                  <a:lnTo>
                    <a:pt x="690572" y="0"/>
                  </a:lnTo>
                  <a:lnTo>
                    <a:pt x="269240" y="0"/>
                  </a:lnTo>
                  <a:cubicBezTo>
                    <a:pt x="120650" y="0"/>
                    <a:pt x="0" y="120650"/>
                    <a:pt x="0" y="269240"/>
                  </a:cubicBezTo>
                  <a:lnTo>
                    <a:pt x="0" y="516653"/>
                  </a:lnTo>
                  <a:lnTo>
                    <a:pt x="60960" y="516653"/>
                  </a:lnTo>
                  <a:lnTo>
                    <a:pt x="60960" y="269240"/>
                  </a:lnTo>
                  <a:close/>
                  <a:moveTo>
                    <a:pt x="157480" y="387350"/>
                  </a:moveTo>
                  <a:cubicBezTo>
                    <a:pt x="157480" y="260350"/>
                    <a:pt x="260350" y="157480"/>
                    <a:pt x="387350" y="157480"/>
                  </a:cubicBezTo>
                  <a:lnTo>
                    <a:pt x="690572" y="157480"/>
                  </a:lnTo>
                  <a:lnTo>
                    <a:pt x="690572" y="140970"/>
                  </a:lnTo>
                  <a:lnTo>
                    <a:pt x="387350" y="140970"/>
                  </a:lnTo>
                  <a:cubicBezTo>
                    <a:pt x="251460" y="140970"/>
                    <a:pt x="140970" y="251460"/>
                    <a:pt x="140970" y="387350"/>
                  </a:cubicBezTo>
                  <a:lnTo>
                    <a:pt x="140970" y="516501"/>
                  </a:lnTo>
                  <a:lnTo>
                    <a:pt x="157480" y="516501"/>
                  </a:lnTo>
                  <a:lnTo>
                    <a:pt x="157480" y="387350"/>
                  </a:lnTo>
                  <a:close/>
                  <a:moveTo>
                    <a:pt x="0" y="516501"/>
                  </a:moveTo>
                  <a:lnTo>
                    <a:pt x="60960" y="516501"/>
                  </a:lnTo>
                  <a:lnTo>
                    <a:pt x="60960" y="1163388"/>
                  </a:lnTo>
                  <a:lnTo>
                    <a:pt x="0" y="1163388"/>
                  </a:lnTo>
                  <a:lnTo>
                    <a:pt x="0" y="516501"/>
                  </a:lnTo>
                  <a:close/>
                  <a:moveTo>
                    <a:pt x="142240" y="516501"/>
                  </a:moveTo>
                  <a:lnTo>
                    <a:pt x="158750" y="516501"/>
                  </a:lnTo>
                  <a:lnTo>
                    <a:pt x="158750" y="1163388"/>
                  </a:lnTo>
                  <a:lnTo>
                    <a:pt x="142240" y="1163388"/>
                  </a:lnTo>
                  <a:lnTo>
                    <a:pt x="142240" y="516501"/>
                  </a:lnTo>
                  <a:close/>
                  <a:moveTo>
                    <a:pt x="269240" y="1709488"/>
                  </a:moveTo>
                  <a:cubicBezTo>
                    <a:pt x="154940" y="1709488"/>
                    <a:pt x="62230" y="1616778"/>
                    <a:pt x="62230" y="1502478"/>
                  </a:cubicBezTo>
                  <a:lnTo>
                    <a:pt x="62230" y="1163388"/>
                  </a:lnTo>
                  <a:lnTo>
                    <a:pt x="0" y="1163388"/>
                  </a:lnTo>
                  <a:lnTo>
                    <a:pt x="0" y="1502478"/>
                  </a:lnTo>
                  <a:cubicBezTo>
                    <a:pt x="0" y="1651068"/>
                    <a:pt x="120650" y="1771718"/>
                    <a:pt x="269240" y="1771718"/>
                  </a:cubicBezTo>
                  <a:lnTo>
                    <a:pt x="693218" y="1771718"/>
                  </a:lnTo>
                  <a:lnTo>
                    <a:pt x="693218" y="1709488"/>
                  </a:lnTo>
                  <a:lnTo>
                    <a:pt x="269240" y="1709488"/>
                  </a:lnTo>
                  <a:close/>
                  <a:moveTo>
                    <a:pt x="387350" y="1612968"/>
                  </a:moveTo>
                  <a:cubicBezTo>
                    <a:pt x="260350" y="1612968"/>
                    <a:pt x="157480" y="1510098"/>
                    <a:pt x="157480" y="1383098"/>
                  </a:cubicBezTo>
                  <a:lnTo>
                    <a:pt x="157480" y="1163388"/>
                  </a:lnTo>
                  <a:lnTo>
                    <a:pt x="140970" y="1163388"/>
                  </a:lnTo>
                  <a:lnTo>
                    <a:pt x="140970" y="1383098"/>
                  </a:lnTo>
                  <a:cubicBezTo>
                    <a:pt x="140970" y="1518988"/>
                    <a:pt x="251460" y="1629478"/>
                    <a:pt x="387350" y="1629478"/>
                  </a:cubicBezTo>
                  <a:lnTo>
                    <a:pt x="690572" y="1629478"/>
                  </a:lnTo>
                  <a:lnTo>
                    <a:pt x="690572" y="1612968"/>
                  </a:lnTo>
                  <a:lnTo>
                    <a:pt x="387350" y="1612968"/>
                  </a:lnTo>
                  <a:close/>
                  <a:moveTo>
                    <a:pt x="690572" y="1709488"/>
                  </a:moveTo>
                  <a:lnTo>
                    <a:pt x="6366172" y="1709488"/>
                  </a:lnTo>
                  <a:lnTo>
                    <a:pt x="6366172" y="1770448"/>
                  </a:lnTo>
                  <a:lnTo>
                    <a:pt x="690572" y="1770448"/>
                  </a:lnTo>
                  <a:lnTo>
                    <a:pt x="690572" y="1709488"/>
                  </a:lnTo>
                  <a:close/>
                  <a:moveTo>
                    <a:pt x="690572" y="1612968"/>
                  </a:moveTo>
                  <a:lnTo>
                    <a:pt x="6366172" y="1612968"/>
                  </a:lnTo>
                  <a:lnTo>
                    <a:pt x="6366172" y="1629478"/>
                  </a:lnTo>
                  <a:lnTo>
                    <a:pt x="690572" y="1629478"/>
                  </a:lnTo>
                  <a:lnTo>
                    <a:pt x="690572" y="1612968"/>
                  </a:lnTo>
                  <a:close/>
                  <a:moveTo>
                    <a:pt x="7271072" y="1163388"/>
                  </a:moveTo>
                  <a:lnTo>
                    <a:pt x="7271072" y="1502478"/>
                  </a:lnTo>
                  <a:cubicBezTo>
                    <a:pt x="7271072" y="1616778"/>
                    <a:pt x="7178362" y="1709488"/>
                    <a:pt x="7064062" y="1709488"/>
                  </a:cubicBezTo>
                  <a:lnTo>
                    <a:pt x="6366172" y="1709488"/>
                  </a:lnTo>
                  <a:lnTo>
                    <a:pt x="6366172" y="1770448"/>
                  </a:lnTo>
                  <a:lnTo>
                    <a:pt x="7064062" y="1770448"/>
                  </a:lnTo>
                  <a:cubicBezTo>
                    <a:pt x="7212652" y="1770448"/>
                    <a:pt x="7333302" y="1649798"/>
                    <a:pt x="7333302" y="1501208"/>
                  </a:cubicBezTo>
                  <a:lnTo>
                    <a:pt x="7333302" y="1163388"/>
                  </a:lnTo>
                  <a:lnTo>
                    <a:pt x="7271072" y="1163388"/>
                  </a:lnTo>
                  <a:close/>
                  <a:moveTo>
                    <a:pt x="7174552" y="1383098"/>
                  </a:moveTo>
                  <a:cubicBezTo>
                    <a:pt x="7174552" y="1510098"/>
                    <a:pt x="7071682" y="1612968"/>
                    <a:pt x="6944682" y="1612968"/>
                  </a:cubicBezTo>
                  <a:lnTo>
                    <a:pt x="6366172" y="1612968"/>
                  </a:lnTo>
                  <a:lnTo>
                    <a:pt x="6366172" y="1629478"/>
                  </a:lnTo>
                  <a:lnTo>
                    <a:pt x="6944682" y="1629478"/>
                  </a:lnTo>
                  <a:cubicBezTo>
                    <a:pt x="7080572" y="1629478"/>
                    <a:pt x="7191062" y="1518988"/>
                    <a:pt x="7191062" y="1383098"/>
                  </a:cubicBezTo>
                  <a:lnTo>
                    <a:pt x="7191062" y="1163388"/>
                  </a:lnTo>
                  <a:lnTo>
                    <a:pt x="7174552" y="1163388"/>
                  </a:lnTo>
                  <a:lnTo>
                    <a:pt x="7174552" y="1383098"/>
                  </a:lnTo>
                  <a:close/>
                  <a:moveTo>
                    <a:pt x="7271072" y="516501"/>
                  </a:moveTo>
                  <a:lnTo>
                    <a:pt x="7332032" y="516501"/>
                  </a:lnTo>
                  <a:lnTo>
                    <a:pt x="7332032" y="1163388"/>
                  </a:lnTo>
                  <a:lnTo>
                    <a:pt x="7271072" y="1163388"/>
                  </a:lnTo>
                  <a:lnTo>
                    <a:pt x="7271072" y="516501"/>
                  </a:lnTo>
                  <a:close/>
                  <a:moveTo>
                    <a:pt x="7174552" y="516501"/>
                  </a:moveTo>
                  <a:lnTo>
                    <a:pt x="7191062" y="516501"/>
                  </a:lnTo>
                  <a:lnTo>
                    <a:pt x="7191062" y="1163388"/>
                  </a:lnTo>
                  <a:lnTo>
                    <a:pt x="7174552" y="1163388"/>
                  </a:lnTo>
                  <a:lnTo>
                    <a:pt x="7174552" y="516501"/>
                  </a:lnTo>
                  <a:close/>
                  <a:moveTo>
                    <a:pt x="7064062" y="60960"/>
                  </a:moveTo>
                  <a:cubicBezTo>
                    <a:pt x="7178362" y="60960"/>
                    <a:pt x="7271072" y="153670"/>
                    <a:pt x="7271072" y="267970"/>
                  </a:cubicBezTo>
                  <a:lnTo>
                    <a:pt x="7271072" y="516501"/>
                  </a:lnTo>
                  <a:lnTo>
                    <a:pt x="7332032" y="516501"/>
                  </a:lnTo>
                  <a:lnTo>
                    <a:pt x="7332032" y="269240"/>
                  </a:lnTo>
                  <a:cubicBezTo>
                    <a:pt x="7332032" y="120650"/>
                    <a:pt x="7211382" y="0"/>
                    <a:pt x="7062791" y="0"/>
                  </a:cubicBezTo>
                  <a:lnTo>
                    <a:pt x="6363526" y="0"/>
                  </a:lnTo>
                  <a:lnTo>
                    <a:pt x="6363526" y="60960"/>
                  </a:lnTo>
                  <a:lnTo>
                    <a:pt x="7064062" y="60960"/>
                  </a:lnTo>
                  <a:close/>
                  <a:moveTo>
                    <a:pt x="6944682" y="142240"/>
                  </a:moveTo>
                  <a:lnTo>
                    <a:pt x="6366172" y="142240"/>
                  </a:lnTo>
                  <a:lnTo>
                    <a:pt x="6366172" y="158750"/>
                  </a:lnTo>
                  <a:lnTo>
                    <a:pt x="6944682" y="158750"/>
                  </a:lnTo>
                  <a:cubicBezTo>
                    <a:pt x="7071682" y="158750"/>
                    <a:pt x="7174552" y="261620"/>
                    <a:pt x="7174552" y="388620"/>
                  </a:cubicBezTo>
                  <a:lnTo>
                    <a:pt x="7174552" y="516653"/>
                  </a:lnTo>
                  <a:lnTo>
                    <a:pt x="7191062" y="516653"/>
                  </a:lnTo>
                  <a:lnTo>
                    <a:pt x="7191062" y="387350"/>
                  </a:lnTo>
                  <a:cubicBezTo>
                    <a:pt x="7191062" y="251460"/>
                    <a:pt x="7080572" y="142240"/>
                    <a:pt x="6944682" y="142240"/>
                  </a:cubicBezTo>
                  <a:close/>
                  <a:moveTo>
                    <a:pt x="690572" y="0"/>
                  </a:moveTo>
                  <a:lnTo>
                    <a:pt x="6366172" y="0"/>
                  </a:lnTo>
                  <a:lnTo>
                    <a:pt x="6366172" y="60960"/>
                  </a:lnTo>
                  <a:lnTo>
                    <a:pt x="690572" y="60960"/>
                  </a:lnTo>
                  <a:lnTo>
                    <a:pt x="690572" y="0"/>
                  </a:lnTo>
                  <a:close/>
                  <a:moveTo>
                    <a:pt x="690572" y="142240"/>
                  </a:moveTo>
                  <a:lnTo>
                    <a:pt x="6366172" y="142240"/>
                  </a:lnTo>
                  <a:lnTo>
                    <a:pt x="6366172" y="158750"/>
                  </a:lnTo>
                  <a:lnTo>
                    <a:pt x="690572" y="158750"/>
                  </a:lnTo>
                  <a:lnTo>
                    <a:pt x="690572"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35" name="Group 5"/>
          <p:cNvGrpSpPr/>
          <p:nvPr/>
        </p:nvGrpSpPr>
        <p:grpSpPr>
          <a:xfrm>
            <a:off x="174240" y="3452760"/>
            <a:ext cx="2335320" cy="428760"/>
            <a:chOff x="174240" y="3452760"/>
            <a:chExt cx="2335320" cy="428760"/>
          </a:xfrm>
        </p:grpSpPr>
        <p:sp>
          <p:nvSpPr>
            <p:cNvPr id="536" name="CustomShape 6"/>
            <p:cNvSpPr/>
            <p:nvPr/>
          </p:nvSpPr>
          <p:spPr>
            <a:xfrm>
              <a:off x="174240" y="3452760"/>
              <a:ext cx="2335320" cy="428760"/>
            </a:xfrm>
            <a:custGeom>
              <a:avLst/>
              <a:gdLst/>
              <a:ahLst/>
              <a:cxnLst/>
              <a:rect l="l" t="t" r="r" b="b"/>
              <a:pathLst>
                <a:path w="6291037" h="1155835">
                  <a:moveTo>
                    <a:pt x="60960" y="269240"/>
                  </a:moveTo>
                  <a:cubicBezTo>
                    <a:pt x="60960" y="154940"/>
                    <a:pt x="153670" y="62230"/>
                    <a:pt x="267970" y="62230"/>
                  </a:cubicBezTo>
                  <a:lnTo>
                    <a:pt x="660607" y="62230"/>
                  </a:lnTo>
                  <a:lnTo>
                    <a:pt x="660607" y="0"/>
                  </a:lnTo>
                  <a:lnTo>
                    <a:pt x="269240" y="0"/>
                  </a:lnTo>
                  <a:cubicBezTo>
                    <a:pt x="120650" y="0"/>
                    <a:pt x="0" y="120650"/>
                    <a:pt x="0" y="269240"/>
                  </a:cubicBezTo>
                  <a:lnTo>
                    <a:pt x="0" y="508194"/>
                  </a:lnTo>
                  <a:lnTo>
                    <a:pt x="60960" y="508194"/>
                  </a:lnTo>
                  <a:lnTo>
                    <a:pt x="60960" y="269240"/>
                  </a:lnTo>
                  <a:close/>
                  <a:moveTo>
                    <a:pt x="157480" y="387350"/>
                  </a:moveTo>
                  <a:cubicBezTo>
                    <a:pt x="157480" y="260350"/>
                    <a:pt x="260350" y="157480"/>
                    <a:pt x="387350" y="157480"/>
                  </a:cubicBezTo>
                  <a:lnTo>
                    <a:pt x="660607" y="157480"/>
                  </a:lnTo>
                  <a:lnTo>
                    <a:pt x="660607" y="140970"/>
                  </a:lnTo>
                  <a:lnTo>
                    <a:pt x="387350" y="140970"/>
                  </a:lnTo>
                  <a:cubicBezTo>
                    <a:pt x="251460" y="140970"/>
                    <a:pt x="140970" y="251460"/>
                    <a:pt x="140970" y="387350"/>
                  </a:cubicBezTo>
                  <a:lnTo>
                    <a:pt x="140970" y="508190"/>
                  </a:lnTo>
                  <a:lnTo>
                    <a:pt x="157480" y="508190"/>
                  </a:lnTo>
                  <a:lnTo>
                    <a:pt x="157480" y="387350"/>
                  </a:lnTo>
                  <a:close/>
                  <a:moveTo>
                    <a:pt x="0" y="508190"/>
                  </a:moveTo>
                  <a:lnTo>
                    <a:pt x="60960" y="508190"/>
                  </a:lnTo>
                  <a:lnTo>
                    <a:pt x="60960" y="547505"/>
                  </a:lnTo>
                  <a:lnTo>
                    <a:pt x="0" y="547505"/>
                  </a:lnTo>
                  <a:lnTo>
                    <a:pt x="0" y="508190"/>
                  </a:lnTo>
                  <a:close/>
                  <a:moveTo>
                    <a:pt x="142240" y="508190"/>
                  </a:moveTo>
                  <a:lnTo>
                    <a:pt x="158750" y="508190"/>
                  </a:lnTo>
                  <a:lnTo>
                    <a:pt x="158750" y="547505"/>
                  </a:lnTo>
                  <a:lnTo>
                    <a:pt x="142240" y="547505"/>
                  </a:lnTo>
                  <a:lnTo>
                    <a:pt x="142240" y="508190"/>
                  </a:lnTo>
                  <a:close/>
                  <a:moveTo>
                    <a:pt x="269240" y="1093604"/>
                  </a:moveTo>
                  <a:cubicBezTo>
                    <a:pt x="154940" y="1093604"/>
                    <a:pt x="62230" y="1000895"/>
                    <a:pt x="62230" y="886595"/>
                  </a:cubicBezTo>
                  <a:lnTo>
                    <a:pt x="62230" y="547505"/>
                  </a:lnTo>
                  <a:lnTo>
                    <a:pt x="0" y="547505"/>
                  </a:lnTo>
                  <a:lnTo>
                    <a:pt x="0" y="886595"/>
                  </a:lnTo>
                  <a:cubicBezTo>
                    <a:pt x="0" y="1035185"/>
                    <a:pt x="120650" y="1155835"/>
                    <a:pt x="269240" y="1155835"/>
                  </a:cubicBezTo>
                  <a:lnTo>
                    <a:pt x="662818" y="1155835"/>
                  </a:lnTo>
                  <a:lnTo>
                    <a:pt x="662818" y="1093605"/>
                  </a:lnTo>
                  <a:lnTo>
                    <a:pt x="269240" y="1093605"/>
                  </a:lnTo>
                  <a:close/>
                  <a:moveTo>
                    <a:pt x="387350" y="997084"/>
                  </a:moveTo>
                  <a:cubicBezTo>
                    <a:pt x="260350" y="997084"/>
                    <a:pt x="157480" y="894215"/>
                    <a:pt x="157480" y="767215"/>
                  </a:cubicBezTo>
                  <a:lnTo>
                    <a:pt x="157480" y="547505"/>
                  </a:lnTo>
                  <a:lnTo>
                    <a:pt x="140970" y="547505"/>
                  </a:lnTo>
                  <a:lnTo>
                    <a:pt x="140970" y="767215"/>
                  </a:lnTo>
                  <a:cubicBezTo>
                    <a:pt x="140970" y="903105"/>
                    <a:pt x="251460" y="1013595"/>
                    <a:pt x="387350" y="1013595"/>
                  </a:cubicBezTo>
                  <a:lnTo>
                    <a:pt x="660607" y="1013595"/>
                  </a:lnTo>
                  <a:lnTo>
                    <a:pt x="660607" y="997085"/>
                  </a:lnTo>
                  <a:lnTo>
                    <a:pt x="387350" y="997085"/>
                  </a:lnTo>
                  <a:close/>
                  <a:moveTo>
                    <a:pt x="660607" y="1093604"/>
                  </a:moveTo>
                  <a:lnTo>
                    <a:pt x="5404683" y="1093604"/>
                  </a:lnTo>
                  <a:lnTo>
                    <a:pt x="5404683" y="1154565"/>
                  </a:lnTo>
                  <a:lnTo>
                    <a:pt x="660607" y="1154565"/>
                  </a:lnTo>
                  <a:lnTo>
                    <a:pt x="660607" y="1093605"/>
                  </a:lnTo>
                  <a:close/>
                  <a:moveTo>
                    <a:pt x="660607" y="997084"/>
                  </a:moveTo>
                  <a:lnTo>
                    <a:pt x="5404683" y="997084"/>
                  </a:lnTo>
                  <a:lnTo>
                    <a:pt x="5404683" y="1013595"/>
                  </a:lnTo>
                  <a:lnTo>
                    <a:pt x="660607" y="1013595"/>
                  </a:lnTo>
                  <a:lnTo>
                    <a:pt x="660607" y="997084"/>
                  </a:lnTo>
                  <a:close/>
                  <a:moveTo>
                    <a:pt x="6228807" y="547505"/>
                  </a:moveTo>
                  <a:lnTo>
                    <a:pt x="6228807" y="886595"/>
                  </a:lnTo>
                  <a:cubicBezTo>
                    <a:pt x="6228807" y="1000895"/>
                    <a:pt x="6136097" y="1093605"/>
                    <a:pt x="6021797" y="1093605"/>
                  </a:cubicBezTo>
                  <a:lnTo>
                    <a:pt x="5404683" y="1093605"/>
                  </a:lnTo>
                  <a:lnTo>
                    <a:pt x="5404683" y="1154565"/>
                  </a:lnTo>
                  <a:lnTo>
                    <a:pt x="6021797" y="1154565"/>
                  </a:lnTo>
                  <a:cubicBezTo>
                    <a:pt x="6170387" y="1154565"/>
                    <a:pt x="6291037" y="1033915"/>
                    <a:pt x="6291037" y="885325"/>
                  </a:cubicBezTo>
                  <a:lnTo>
                    <a:pt x="6291037" y="547505"/>
                  </a:lnTo>
                  <a:lnTo>
                    <a:pt x="6228807" y="547505"/>
                  </a:lnTo>
                  <a:close/>
                  <a:moveTo>
                    <a:pt x="6132287" y="767215"/>
                  </a:moveTo>
                  <a:cubicBezTo>
                    <a:pt x="6132287" y="894215"/>
                    <a:pt x="6029417" y="997085"/>
                    <a:pt x="5902417" y="997085"/>
                  </a:cubicBezTo>
                  <a:lnTo>
                    <a:pt x="5404683" y="997085"/>
                  </a:lnTo>
                  <a:lnTo>
                    <a:pt x="5404683" y="1013595"/>
                  </a:lnTo>
                  <a:lnTo>
                    <a:pt x="5902417" y="1013595"/>
                  </a:lnTo>
                  <a:cubicBezTo>
                    <a:pt x="6038307" y="1013595"/>
                    <a:pt x="6148797" y="903105"/>
                    <a:pt x="6148797" y="767215"/>
                  </a:cubicBezTo>
                  <a:lnTo>
                    <a:pt x="6148797" y="547505"/>
                  </a:lnTo>
                  <a:lnTo>
                    <a:pt x="6132287" y="547505"/>
                  </a:lnTo>
                  <a:lnTo>
                    <a:pt x="6132287" y="767215"/>
                  </a:lnTo>
                  <a:close/>
                  <a:moveTo>
                    <a:pt x="6228807" y="508190"/>
                  </a:moveTo>
                  <a:lnTo>
                    <a:pt x="6289767" y="508190"/>
                  </a:lnTo>
                  <a:lnTo>
                    <a:pt x="6289767" y="547505"/>
                  </a:lnTo>
                  <a:lnTo>
                    <a:pt x="6228807" y="547505"/>
                  </a:lnTo>
                  <a:lnTo>
                    <a:pt x="6228807" y="508190"/>
                  </a:lnTo>
                  <a:close/>
                  <a:moveTo>
                    <a:pt x="6132287" y="508190"/>
                  </a:moveTo>
                  <a:lnTo>
                    <a:pt x="6148797" y="508190"/>
                  </a:lnTo>
                  <a:lnTo>
                    <a:pt x="6148797" y="547505"/>
                  </a:lnTo>
                  <a:lnTo>
                    <a:pt x="6132287" y="547505"/>
                  </a:lnTo>
                  <a:lnTo>
                    <a:pt x="6132287" y="508190"/>
                  </a:lnTo>
                  <a:close/>
                  <a:moveTo>
                    <a:pt x="6021797" y="60960"/>
                  </a:moveTo>
                  <a:cubicBezTo>
                    <a:pt x="6136097" y="60960"/>
                    <a:pt x="6228807" y="153670"/>
                    <a:pt x="6228807" y="267970"/>
                  </a:cubicBezTo>
                  <a:lnTo>
                    <a:pt x="6228807" y="508190"/>
                  </a:lnTo>
                  <a:lnTo>
                    <a:pt x="6289767" y="508190"/>
                  </a:lnTo>
                  <a:lnTo>
                    <a:pt x="6289767" y="269240"/>
                  </a:lnTo>
                  <a:cubicBezTo>
                    <a:pt x="6289767" y="120650"/>
                    <a:pt x="6169117" y="0"/>
                    <a:pt x="6020527" y="0"/>
                  </a:cubicBezTo>
                  <a:lnTo>
                    <a:pt x="5402471" y="0"/>
                  </a:lnTo>
                  <a:lnTo>
                    <a:pt x="5402471" y="60960"/>
                  </a:lnTo>
                  <a:lnTo>
                    <a:pt x="6021797" y="60960"/>
                  </a:lnTo>
                  <a:close/>
                  <a:moveTo>
                    <a:pt x="5902417" y="142240"/>
                  </a:moveTo>
                  <a:lnTo>
                    <a:pt x="5404683" y="142240"/>
                  </a:lnTo>
                  <a:lnTo>
                    <a:pt x="5404683" y="158750"/>
                  </a:lnTo>
                  <a:lnTo>
                    <a:pt x="5902417" y="158750"/>
                  </a:lnTo>
                  <a:cubicBezTo>
                    <a:pt x="6029417" y="158750"/>
                    <a:pt x="6132287" y="261620"/>
                    <a:pt x="6132287" y="388620"/>
                  </a:cubicBezTo>
                  <a:lnTo>
                    <a:pt x="6132287" y="508194"/>
                  </a:lnTo>
                  <a:lnTo>
                    <a:pt x="6148797" y="508194"/>
                  </a:lnTo>
                  <a:lnTo>
                    <a:pt x="6148797" y="387350"/>
                  </a:lnTo>
                  <a:cubicBezTo>
                    <a:pt x="6148797" y="251460"/>
                    <a:pt x="6038307" y="142240"/>
                    <a:pt x="5902417" y="142240"/>
                  </a:cubicBezTo>
                  <a:close/>
                  <a:moveTo>
                    <a:pt x="660607" y="0"/>
                  </a:moveTo>
                  <a:lnTo>
                    <a:pt x="5404683" y="0"/>
                  </a:lnTo>
                  <a:lnTo>
                    <a:pt x="5404683" y="60960"/>
                  </a:lnTo>
                  <a:lnTo>
                    <a:pt x="660607" y="60960"/>
                  </a:lnTo>
                  <a:lnTo>
                    <a:pt x="660607" y="0"/>
                  </a:lnTo>
                  <a:close/>
                  <a:moveTo>
                    <a:pt x="660607" y="142240"/>
                  </a:moveTo>
                  <a:lnTo>
                    <a:pt x="5404683" y="142240"/>
                  </a:lnTo>
                  <a:lnTo>
                    <a:pt x="5404683" y="158750"/>
                  </a:lnTo>
                  <a:lnTo>
                    <a:pt x="660607" y="158750"/>
                  </a:lnTo>
                  <a:lnTo>
                    <a:pt x="66060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37" name="CustomShape 7"/>
          <p:cNvSpPr/>
          <p:nvPr/>
        </p:nvSpPr>
        <p:spPr>
          <a:xfrm>
            <a:off x="420840" y="3543480"/>
            <a:ext cx="1975320" cy="486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19"/>
              </a:lnSpc>
            </a:pPr>
            <a:r>
              <a:rPr lang="en-US" sz="1369" b="0" strike="noStrike" spc="-1">
                <a:solidFill>
                  <a:srgbClr val="D22376"/>
                </a:solidFill>
                <a:latin typeface="Open Sans Light Bold"/>
              </a:rPr>
              <a:t>SCREENS AND MEDIA</a:t>
            </a:r>
            <a:endParaRPr lang="en-US" sz="1369" b="0" strike="noStrike" spc="-1">
              <a:latin typeface="Arial"/>
            </a:endParaRPr>
          </a:p>
        </p:txBody>
      </p:sp>
      <p:sp>
        <p:nvSpPr>
          <p:cNvPr id="538" name="CustomShape 8"/>
          <p:cNvSpPr/>
          <p:nvPr/>
        </p:nvSpPr>
        <p:spPr>
          <a:xfrm>
            <a:off x="350640" y="3749760"/>
            <a:ext cx="6708600" cy="3934410"/>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spAutoFit/>
          </a:bodyPr>
          <a:lstStyle/>
          <a:p>
            <a:pPr marL="636270" algn="ctr">
              <a:lnSpc>
                <a:spcPct val="100000"/>
              </a:lnSpc>
              <a:spcBef>
                <a:spcPts val="459"/>
              </a:spcBef>
            </a:pPr>
            <a:endParaRPr lang="en-US" sz="1800" b="0" strike="noStrike" spc="-1">
              <a:latin typeface="Arial"/>
            </a:endParaRPr>
          </a:p>
          <a:p>
            <a:r>
              <a:rPr lang="en-US" sz="1200" b="1" strike="noStrike" spc="-1">
                <a:solidFill>
                  <a:srgbClr val="000000"/>
                </a:solidFill>
                <a:latin typeface="Open Sans Light"/>
                <a:ea typeface="Open Sans Light"/>
              </a:rPr>
              <a:t> </a:t>
            </a:r>
            <a:r>
              <a:rPr lang="en-US" sz="1200" b="0" strike="noStrike" spc="-1">
                <a:solidFill>
                  <a:srgbClr val="000000"/>
                </a:solidFill>
                <a:latin typeface="Open Sans Light"/>
                <a:ea typeface="Open Sans Light"/>
              </a:rPr>
              <a:t>All movies or television programs shown will be G or PG rated. Any concerns can be addressed to a director.</a:t>
            </a:r>
            <a:r>
              <a:rPr lang="en-US" sz="1200" spc="-1">
                <a:solidFill>
                  <a:srgbClr val="000000"/>
                </a:solidFill>
                <a:latin typeface="Open Sans Light"/>
                <a:ea typeface="Open Sans Light"/>
              </a:rPr>
              <a:t> Movies that are rated PG, teachers will send message for approval to parents ahead of children watching.</a:t>
            </a:r>
            <a:endParaRPr lang="en-US" sz="1200" b="0" strike="noStrike" spc="-1">
              <a:latin typeface="Arial"/>
            </a:endParaRPr>
          </a:p>
          <a:p>
            <a:pPr algn="just">
              <a:lnSpc>
                <a:spcPts val="1678"/>
              </a:lnSpc>
            </a:pPr>
            <a:endParaRPr lang="en-US" sz="1200" b="0" strike="noStrike" spc="-1">
              <a:latin typeface="Arial"/>
            </a:endParaRPr>
          </a:p>
          <a:p>
            <a:pPr algn="just">
              <a:lnSpc>
                <a:spcPts val="1678"/>
              </a:lnSpc>
            </a:pPr>
            <a:r>
              <a:rPr lang="en-US" sz="1200" b="0" strike="noStrike" spc="-1">
                <a:latin typeface="Open Sans Light"/>
                <a:ea typeface="Open Sans Light"/>
              </a:rPr>
              <a:t>The director must approve all videos, and all screen time must be related to educational programming developed by the center. Educational videos may be used to support learning in the classrooms.</a:t>
            </a:r>
            <a:endParaRPr lang="en-US" sz="1200" b="0" strike="noStrike" spc="-1">
              <a:latin typeface="Arial"/>
            </a:endParaRPr>
          </a:p>
          <a:p>
            <a:pPr algn="just">
              <a:lnSpc>
                <a:spcPts val="1678"/>
              </a:lnSpc>
            </a:pPr>
            <a:endParaRPr lang="en-US" sz="1200" spc="-1">
              <a:latin typeface="Open Sans Light"/>
              <a:ea typeface="Open Sans Light"/>
            </a:endParaRPr>
          </a:p>
          <a:p>
            <a:pPr algn="just">
              <a:lnSpc>
                <a:spcPts val="1678"/>
              </a:lnSpc>
            </a:pPr>
            <a:r>
              <a:rPr lang="en-US" sz="1200" spc="-1">
                <a:latin typeface="Open Sans Light"/>
                <a:ea typeface="Open Sans Light"/>
              </a:rPr>
              <a:t>Children will be allowed to watch 30 minutes of educational programming daily. This will be done either before or after lunch time. Lion room is only exception to this.  </a:t>
            </a:r>
            <a:endParaRPr lang="en-US" sz="1200" b="0" strike="noStrike" spc="-1">
              <a:latin typeface="Open Sans Light"/>
              <a:ea typeface="Open Sans Light"/>
            </a:endParaRPr>
          </a:p>
          <a:p>
            <a:pPr algn="just">
              <a:lnSpc>
                <a:spcPts val="1678"/>
              </a:lnSpc>
            </a:pPr>
            <a:endParaRPr lang="en-US" sz="1200" b="0" strike="noStrike" spc="-1">
              <a:latin typeface="Open Sans Light"/>
              <a:ea typeface="Open Sans Light"/>
            </a:endParaRPr>
          </a:p>
          <a:p>
            <a:pPr algn="just">
              <a:lnSpc>
                <a:spcPts val="1678"/>
              </a:lnSpc>
            </a:pPr>
            <a:r>
              <a:rPr lang="en-US" sz="1200" spc="-1">
                <a:latin typeface="Open Sans Light"/>
                <a:ea typeface="Open Sans Light"/>
              </a:rPr>
              <a:t>Revised 10-18-2024</a:t>
            </a:r>
            <a:endParaRPr lang="en-US" sz="1200" b="0" strike="noStrike" spc="-1">
              <a:latin typeface="Open Sans Light"/>
              <a:ea typeface="Open Sans Light"/>
            </a:endParaRPr>
          </a:p>
          <a:p>
            <a:pPr algn="just">
              <a:lnSpc>
                <a:spcPts val="1678"/>
              </a:lnSpc>
            </a:pPr>
            <a:endParaRPr lang="en-US" sz="1200" b="0" strike="noStrike" spc="-1">
              <a:latin typeface="Open Sans Light"/>
              <a:ea typeface="Open Sans Light"/>
            </a:endParaRPr>
          </a:p>
          <a:p>
            <a:pPr marL="189865">
              <a:lnSpc>
                <a:spcPct val="100000"/>
              </a:lnSpc>
            </a:pPr>
            <a:endParaRPr lang="en-US" sz="1200" b="0" strike="noStrike" spc="-1">
              <a:latin typeface="Arial"/>
            </a:endParaRPr>
          </a:p>
          <a:p>
            <a:pPr marL="189865"/>
            <a:endParaRPr lang="en-US" sz="1200" spc="-1">
              <a:latin typeface="Arial"/>
            </a:endParaRPr>
          </a:p>
          <a:p>
            <a:pPr marL="189865"/>
            <a:endParaRPr lang="en-US" sz="1200" spc="-1">
              <a:latin typeface="Arial"/>
            </a:endParaRPr>
          </a:p>
          <a:p>
            <a:pPr marL="189865"/>
            <a:endParaRPr lang="en-US" sz="1200" spc="-1">
              <a:latin typeface="Arial"/>
            </a:endParaRPr>
          </a:p>
          <a:p>
            <a:endParaRPr lang="en-US" sz="1200" spc="-1">
              <a:latin typeface="Arial"/>
            </a:endParaRPr>
          </a:p>
        </p:txBody>
      </p:sp>
      <p:sp>
        <p:nvSpPr>
          <p:cNvPr id="539" name="CustomShape 9"/>
          <p:cNvSpPr/>
          <p:nvPr/>
        </p:nvSpPr>
        <p:spPr>
          <a:xfrm>
            <a:off x="174240" y="882360"/>
            <a:ext cx="7445520" cy="190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20"/>
              </a:spcBef>
            </a:pPr>
            <a:r>
              <a:rPr lang="en-US" sz="1100" b="1" strike="noStrike" spc="-1">
                <a:solidFill>
                  <a:srgbClr val="000000"/>
                </a:solidFill>
                <a:latin typeface="Century Gothic"/>
                <a:ea typeface="Arial"/>
              </a:rPr>
              <a:t> </a:t>
            </a:r>
            <a:endParaRPr lang="en-US" sz="1100" b="0" strike="noStrike" spc="-1">
              <a:latin typeface="Arial"/>
            </a:endParaRPr>
          </a:p>
          <a:p>
            <a:pPr marL="190440">
              <a:lnSpc>
                <a:spcPct val="100000"/>
              </a:lnSpc>
            </a:pPr>
            <a:r>
              <a:rPr lang="en-US" sz="1200" b="0" strike="noStrike" spc="-1">
                <a:solidFill>
                  <a:srgbClr val="000000"/>
                </a:solidFill>
                <a:latin typeface="Open Sans Light"/>
                <a:ea typeface="Open Sans Light"/>
              </a:rPr>
              <a:t>BDA strives to provide a variety of toys and equipment that enhances the curriculum.</a:t>
            </a:r>
            <a:endParaRPr lang="en-US" sz="1200" b="0" strike="noStrike" spc="-1">
              <a:latin typeface="Arial"/>
            </a:endParaRPr>
          </a:p>
          <a:p>
            <a:pPr>
              <a:lnSpc>
                <a:spcPct val="100000"/>
              </a:lnSpc>
              <a:spcBef>
                <a:spcPts val="20"/>
              </a:spcBef>
            </a:pPr>
            <a:r>
              <a:rPr lang="en-US" sz="1200" b="0"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Please do </a:t>
            </a:r>
            <a:r>
              <a:rPr lang="en-US" sz="1200" b="1" u="sng" strike="noStrike" spc="-1">
                <a:solidFill>
                  <a:srgbClr val="000000"/>
                </a:solidFill>
                <a:uFillTx/>
                <a:latin typeface="Open Sans Light"/>
                <a:ea typeface="Open Sans Light"/>
              </a:rPr>
              <a:t>NOT</a:t>
            </a:r>
            <a:r>
              <a:rPr lang="en-US" sz="1200" b="1" strike="noStrike" spc="-1">
                <a:solidFill>
                  <a:srgbClr val="000000"/>
                </a:solidFill>
                <a:latin typeface="Open Sans Light"/>
                <a:ea typeface="Open Sans Light"/>
              </a:rPr>
              <a:t> </a:t>
            </a:r>
            <a:r>
              <a:rPr lang="en-US" sz="1200" b="0" strike="noStrike" spc="-1">
                <a:solidFill>
                  <a:srgbClr val="000000"/>
                </a:solidFill>
                <a:latin typeface="Open Sans Light"/>
                <a:ea typeface="Open Sans Light"/>
              </a:rPr>
              <a:t>send any toys from home with your child. If your child needs a </a:t>
            </a:r>
            <a:r>
              <a:rPr lang="en-US" sz="1200" b="0" strike="noStrike" spc="-15">
                <a:solidFill>
                  <a:srgbClr val="000000"/>
                </a:solidFill>
                <a:latin typeface="Open Sans Light"/>
                <a:ea typeface="Open Sans Light"/>
              </a:rPr>
              <a:t>special </a:t>
            </a:r>
            <a:r>
              <a:rPr lang="en-US" sz="1200" b="0" strike="noStrike" spc="-1">
                <a:solidFill>
                  <a:srgbClr val="000000"/>
                </a:solidFill>
                <a:latin typeface="Open Sans Light"/>
                <a:ea typeface="Open Sans Light"/>
              </a:rPr>
              <a:t>toy or item for sleeping, it will be allowed, but will be put away until rest time. </a:t>
            </a:r>
            <a:r>
              <a:rPr lang="en-US" sz="1200" b="1" strike="noStrike" spc="-1">
                <a:solidFill>
                  <a:srgbClr val="000000"/>
                </a:solidFill>
                <a:latin typeface="Open Sans Light"/>
                <a:ea typeface="Open Sans Light"/>
              </a:rPr>
              <a:t>BDA </a:t>
            </a:r>
            <a:r>
              <a:rPr lang="en-US" sz="1200" b="1" strike="noStrike" spc="-1">
                <a:solidFill>
                  <a:srgbClr val="FF0000"/>
                </a:solidFill>
                <a:latin typeface="Open Sans Light"/>
                <a:ea typeface="Open Sans Light"/>
              </a:rPr>
              <a:t>assumes </a:t>
            </a:r>
            <a:r>
              <a:rPr lang="en-US" sz="1200" b="0" strike="noStrike" spc="-1">
                <a:solidFill>
                  <a:srgbClr val="000000"/>
                </a:solidFill>
                <a:latin typeface="Open Sans Light"/>
                <a:ea typeface="Open Sans Light"/>
              </a:rPr>
              <a:t>NO responsibility for lost, stolen, or broken toys from home. Should the </a:t>
            </a:r>
            <a:r>
              <a:rPr lang="en-US" sz="1200" b="0" strike="noStrike" spc="-21">
                <a:solidFill>
                  <a:srgbClr val="000000"/>
                </a:solidFill>
                <a:latin typeface="Open Sans Light"/>
                <a:ea typeface="Open Sans Light"/>
              </a:rPr>
              <a:t>child</a:t>
            </a:r>
            <a:r>
              <a:rPr lang="en-US" sz="1200" b="0" strike="noStrike" spc="287">
                <a:solidFill>
                  <a:srgbClr val="000000"/>
                </a:solidFill>
                <a:latin typeface="Open Sans Light"/>
                <a:ea typeface="Open Sans Light"/>
              </a:rPr>
              <a:t> </a:t>
            </a:r>
            <a:r>
              <a:rPr lang="en-US" sz="1200" b="0" strike="noStrike" spc="-1">
                <a:solidFill>
                  <a:srgbClr val="000000"/>
                </a:solidFill>
                <a:latin typeface="Open Sans Light"/>
                <a:ea typeface="Open Sans Light"/>
              </a:rPr>
              <a:t>deliberately destroy BDA </a:t>
            </a:r>
            <a:r>
              <a:rPr lang="en-US" sz="1200" b="0" strike="noStrike" spc="-1">
                <a:solidFill>
                  <a:srgbClr val="FF0000"/>
                </a:solidFill>
                <a:latin typeface="Open Sans Light"/>
                <a:ea typeface="Open Sans Light"/>
              </a:rPr>
              <a:t>toys </a:t>
            </a:r>
            <a:r>
              <a:rPr lang="en-US" sz="1200" b="0" strike="noStrike" spc="-1">
                <a:solidFill>
                  <a:srgbClr val="000000"/>
                </a:solidFill>
                <a:latin typeface="Open Sans Light"/>
                <a:ea typeface="Open Sans Light"/>
              </a:rPr>
              <a:t>or other property through willful destruction, the </a:t>
            </a:r>
            <a:r>
              <a:rPr lang="en-US" sz="1200" b="0" strike="noStrike" spc="-21">
                <a:solidFill>
                  <a:srgbClr val="000000"/>
                </a:solidFill>
                <a:latin typeface="Open Sans Light"/>
                <a:ea typeface="Open Sans Light"/>
              </a:rPr>
              <a:t>parent </a:t>
            </a:r>
            <a:r>
              <a:rPr lang="en-US" sz="1200" b="0" strike="noStrike" spc="-1">
                <a:solidFill>
                  <a:srgbClr val="000000"/>
                </a:solidFill>
                <a:latin typeface="Open Sans Light"/>
                <a:ea typeface="Open Sans Light"/>
              </a:rPr>
              <a:t>may be required to replace it. </a:t>
            </a:r>
            <a:endParaRPr lang="en-US" sz="1200" b="0" strike="noStrike" spc="-1">
              <a:latin typeface="Arial"/>
            </a:endParaRPr>
          </a:p>
          <a:p>
            <a:pPr marL="190440" algn="just">
              <a:lnSpc>
                <a:spcPct val="100000"/>
              </a:lnSpc>
            </a:pPr>
            <a:r>
              <a:rPr lang="en-US" sz="1200" b="0" strike="noStrike" spc="-1">
                <a:solidFill>
                  <a:srgbClr val="000000"/>
                </a:solidFill>
                <a:latin typeface="Open Sans Light"/>
                <a:ea typeface="Open Sans Light"/>
              </a:rPr>
              <a:t>Children are not allowed to bring cell phones, iPad, iPod, gaming systems, apple watches (Includes Gizmo watches or other electronic watches), etc. to BDA. If children bring these in, they will be put in director’s office until parent comes to retrieve. BDA is not responsible for lost or damaged items.</a:t>
            </a:r>
            <a:endParaRPr lang="en-US" sz="1200" b="0" strike="noStrike" spc="-1">
              <a:latin typeface="Arial"/>
            </a:endParaRPr>
          </a:p>
        </p:txBody>
      </p:sp>
      <p:sp>
        <p:nvSpPr>
          <p:cNvPr id="540" name="CustomShape 10"/>
          <p:cNvSpPr/>
          <p:nvPr/>
        </p:nvSpPr>
        <p:spPr>
          <a:xfrm>
            <a:off x="484864" y="7634472"/>
            <a:ext cx="6954840" cy="227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200" b="1" strike="noStrike" spc="-1">
                <a:solidFill>
                  <a:srgbClr val="000000"/>
                </a:solidFill>
                <a:latin typeface="Open Sans Light"/>
                <a:ea typeface="Open Sans Light"/>
              </a:rPr>
              <a:t> </a:t>
            </a:r>
            <a:endParaRPr lang="en-US" sz="1200" b="0" strike="noStrike" spc="-1">
              <a:latin typeface="Arial"/>
            </a:endParaRPr>
          </a:p>
          <a:p>
            <a:pPr marL="190440">
              <a:lnSpc>
                <a:spcPct val="100000"/>
              </a:lnSpc>
              <a:spcBef>
                <a:spcPts val="465"/>
              </a:spcBef>
            </a:pPr>
            <a:r>
              <a:rPr lang="en-US" sz="1200" b="0" strike="noStrike" spc="-1">
                <a:solidFill>
                  <a:srgbClr val="000000"/>
                </a:solidFill>
                <a:latin typeface="Open Sans Light"/>
                <a:ea typeface="Open Sans Light"/>
              </a:rPr>
              <a:t>If a center staff member elects to babysit for a family, all such activities must occur outside center premises and with the understanding that such arrangements and payment for services is solely between the staff member and the child’s family and that Blue Dragon Academy is in no way responsible for the child’s care in connection with these activities. </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Open Sans Light"/>
                <a:ea typeface="Open Sans Light"/>
              </a:rPr>
              <a:t>The arrangements are not sanctioned by the center, by the corporate sponsor, or by Blue Dragon Academy. </a:t>
            </a:r>
            <a:endParaRPr lang="en-US" sz="1200" b="0" strike="noStrike" spc="-1">
              <a:latin typeface="Arial"/>
            </a:endParaRPr>
          </a:p>
          <a:p>
            <a:pPr marL="190440" algn="just">
              <a:lnSpc>
                <a:spcPct val="100000"/>
              </a:lnSpc>
              <a:spcBef>
                <a:spcPts val="465"/>
              </a:spcBef>
            </a:pPr>
            <a:r>
              <a:rPr lang="en-US" sz="1200" b="0" strike="noStrike" spc="-1">
                <a:solidFill>
                  <a:srgbClr val="000000"/>
                </a:solidFill>
                <a:latin typeface="Open Sans Light"/>
                <a:ea typeface="Open Sans Light"/>
              </a:rPr>
              <a:t>Babysitting should not interfere with the staff member’s center schedule. If a staff member is to pick up/transport a child from the center, the center director must be informed.  </a:t>
            </a:r>
            <a:endParaRPr lang="en-US" sz="1200" b="0" strike="noStrike" spc="-1">
              <a:latin typeface="Arial"/>
            </a:endParaRPr>
          </a:p>
        </p:txBody>
      </p:sp>
      <p:sp>
        <p:nvSpPr>
          <p:cNvPr id="541" name="CustomShape 11"/>
          <p:cNvSpPr/>
          <p:nvPr/>
        </p:nvSpPr>
        <p:spPr>
          <a:xfrm>
            <a:off x="757800" y="520200"/>
            <a:ext cx="2442240" cy="2433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19"/>
              </a:lnSpc>
            </a:pPr>
            <a:r>
              <a:rPr lang="en-US" sz="1369" b="0" strike="noStrike" spc="-1">
                <a:solidFill>
                  <a:srgbClr val="D22376"/>
                </a:solidFill>
                <a:latin typeface="Open Sans Light Bold"/>
              </a:rPr>
              <a:t>TOYS AND ELECTRONICS</a:t>
            </a:r>
            <a:endParaRPr lang="en-US" sz="1369" b="0" strike="noStrike" spc="-1">
              <a:latin typeface="Arial"/>
            </a:endParaRPr>
          </a:p>
        </p:txBody>
      </p:sp>
      <p:grpSp>
        <p:nvGrpSpPr>
          <p:cNvPr id="542" name="Group 12"/>
          <p:cNvGrpSpPr/>
          <p:nvPr/>
        </p:nvGrpSpPr>
        <p:grpSpPr>
          <a:xfrm>
            <a:off x="2172764" y="7617384"/>
            <a:ext cx="3179160" cy="233598"/>
            <a:chOff x="3973320" y="5575680"/>
            <a:chExt cx="3179160" cy="428760"/>
          </a:xfrm>
        </p:grpSpPr>
        <p:sp>
          <p:nvSpPr>
            <p:cNvPr id="543" name="CustomShape 13"/>
            <p:cNvSpPr/>
            <p:nvPr/>
          </p:nvSpPr>
          <p:spPr>
            <a:xfrm>
              <a:off x="3973320" y="5575680"/>
              <a:ext cx="3179160" cy="428760"/>
            </a:xfrm>
            <a:custGeom>
              <a:avLst/>
              <a:gdLst/>
              <a:ahLst/>
              <a:cxnLst/>
              <a:rect l="l" t="t" r="r" b="b"/>
              <a:pathLst>
                <a:path w="6291037" h="1155835">
                  <a:moveTo>
                    <a:pt x="60960" y="269240"/>
                  </a:moveTo>
                  <a:cubicBezTo>
                    <a:pt x="60960" y="154940"/>
                    <a:pt x="153670" y="62230"/>
                    <a:pt x="267970" y="62230"/>
                  </a:cubicBezTo>
                  <a:lnTo>
                    <a:pt x="660607" y="62230"/>
                  </a:lnTo>
                  <a:lnTo>
                    <a:pt x="660607" y="0"/>
                  </a:lnTo>
                  <a:lnTo>
                    <a:pt x="269240" y="0"/>
                  </a:lnTo>
                  <a:cubicBezTo>
                    <a:pt x="120650" y="0"/>
                    <a:pt x="0" y="120650"/>
                    <a:pt x="0" y="269240"/>
                  </a:cubicBezTo>
                  <a:lnTo>
                    <a:pt x="0" y="508194"/>
                  </a:lnTo>
                  <a:lnTo>
                    <a:pt x="60960" y="508194"/>
                  </a:lnTo>
                  <a:lnTo>
                    <a:pt x="60960" y="269240"/>
                  </a:lnTo>
                  <a:close/>
                  <a:moveTo>
                    <a:pt x="157480" y="387350"/>
                  </a:moveTo>
                  <a:cubicBezTo>
                    <a:pt x="157480" y="260350"/>
                    <a:pt x="260350" y="157480"/>
                    <a:pt x="387350" y="157480"/>
                  </a:cubicBezTo>
                  <a:lnTo>
                    <a:pt x="660607" y="157480"/>
                  </a:lnTo>
                  <a:lnTo>
                    <a:pt x="660607" y="140970"/>
                  </a:lnTo>
                  <a:lnTo>
                    <a:pt x="387350" y="140970"/>
                  </a:lnTo>
                  <a:cubicBezTo>
                    <a:pt x="251460" y="140970"/>
                    <a:pt x="140970" y="251460"/>
                    <a:pt x="140970" y="387350"/>
                  </a:cubicBezTo>
                  <a:lnTo>
                    <a:pt x="140970" y="508190"/>
                  </a:lnTo>
                  <a:lnTo>
                    <a:pt x="157480" y="508190"/>
                  </a:lnTo>
                  <a:lnTo>
                    <a:pt x="157480" y="387350"/>
                  </a:lnTo>
                  <a:close/>
                  <a:moveTo>
                    <a:pt x="0" y="508190"/>
                  </a:moveTo>
                  <a:lnTo>
                    <a:pt x="60960" y="508190"/>
                  </a:lnTo>
                  <a:lnTo>
                    <a:pt x="60960" y="547505"/>
                  </a:lnTo>
                  <a:lnTo>
                    <a:pt x="0" y="547505"/>
                  </a:lnTo>
                  <a:lnTo>
                    <a:pt x="0" y="508190"/>
                  </a:lnTo>
                  <a:close/>
                  <a:moveTo>
                    <a:pt x="142240" y="508190"/>
                  </a:moveTo>
                  <a:lnTo>
                    <a:pt x="158750" y="508190"/>
                  </a:lnTo>
                  <a:lnTo>
                    <a:pt x="158750" y="547505"/>
                  </a:lnTo>
                  <a:lnTo>
                    <a:pt x="142240" y="547505"/>
                  </a:lnTo>
                  <a:lnTo>
                    <a:pt x="142240" y="508190"/>
                  </a:lnTo>
                  <a:close/>
                  <a:moveTo>
                    <a:pt x="269240" y="1093604"/>
                  </a:moveTo>
                  <a:cubicBezTo>
                    <a:pt x="154940" y="1093604"/>
                    <a:pt x="62230" y="1000895"/>
                    <a:pt x="62230" y="886595"/>
                  </a:cubicBezTo>
                  <a:lnTo>
                    <a:pt x="62230" y="547505"/>
                  </a:lnTo>
                  <a:lnTo>
                    <a:pt x="0" y="547505"/>
                  </a:lnTo>
                  <a:lnTo>
                    <a:pt x="0" y="886595"/>
                  </a:lnTo>
                  <a:cubicBezTo>
                    <a:pt x="0" y="1035185"/>
                    <a:pt x="120650" y="1155835"/>
                    <a:pt x="269240" y="1155835"/>
                  </a:cubicBezTo>
                  <a:lnTo>
                    <a:pt x="662818" y="1155835"/>
                  </a:lnTo>
                  <a:lnTo>
                    <a:pt x="662818" y="1093605"/>
                  </a:lnTo>
                  <a:lnTo>
                    <a:pt x="269240" y="1093605"/>
                  </a:lnTo>
                  <a:close/>
                  <a:moveTo>
                    <a:pt x="387350" y="997084"/>
                  </a:moveTo>
                  <a:cubicBezTo>
                    <a:pt x="260350" y="997084"/>
                    <a:pt x="157480" y="894215"/>
                    <a:pt x="157480" y="767215"/>
                  </a:cubicBezTo>
                  <a:lnTo>
                    <a:pt x="157480" y="547505"/>
                  </a:lnTo>
                  <a:lnTo>
                    <a:pt x="140970" y="547505"/>
                  </a:lnTo>
                  <a:lnTo>
                    <a:pt x="140970" y="767215"/>
                  </a:lnTo>
                  <a:cubicBezTo>
                    <a:pt x="140970" y="903105"/>
                    <a:pt x="251460" y="1013595"/>
                    <a:pt x="387350" y="1013595"/>
                  </a:cubicBezTo>
                  <a:lnTo>
                    <a:pt x="660607" y="1013595"/>
                  </a:lnTo>
                  <a:lnTo>
                    <a:pt x="660607" y="997085"/>
                  </a:lnTo>
                  <a:lnTo>
                    <a:pt x="387350" y="997085"/>
                  </a:lnTo>
                  <a:close/>
                  <a:moveTo>
                    <a:pt x="660607" y="1093604"/>
                  </a:moveTo>
                  <a:lnTo>
                    <a:pt x="5404683" y="1093604"/>
                  </a:lnTo>
                  <a:lnTo>
                    <a:pt x="5404683" y="1154565"/>
                  </a:lnTo>
                  <a:lnTo>
                    <a:pt x="660607" y="1154565"/>
                  </a:lnTo>
                  <a:lnTo>
                    <a:pt x="660607" y="1093605"/>
                  </a:lnTo>
                  <a:close/>
                  <a:moveTo>
                    <a:pt x="660607" y="997084"/>
                  </a:moveTo>
                  <a:lnTo>
                    <a:pt x="5404683" y="997084"/>
                  </a:lnTo>
                  <a:lnTo>
                    <a:pt x="5404683" y="1013595"/>
                  </a:lnTo>
                  <a:lnTo>
                    <a:pt x="660607" y="1013595"/>
                  </a:lnTo>
                  <a:lnTo>
                    <a:pt x="660607" y="997084"/>
                  </a:lnTo>
                  <a:close/>
                  <a:moveTo>
                    <a:pt x="6228807" y="547505"/>
                  </a:moveTo>
                  <a:lnTo>
                    <a:pt x="6228807" y="886595"/>
                  </a:lnTo>
                  <a:cubicBezTo>
                    <a:pt x="6228807" y="1000895"/>
                    <a:pt x="6136097" y="1093605"/>
                    <a:pt x="6021797" y="1093605"/>
                  </a:cubicBezTo>
                  <a:lnTo>
                    <a:pt x="5404683" y="1093605"/>
                  </a:lnTo>
                  <a:lnTo>
                    <a:pt x="5404683" y="1154565"/>
                  </a:lnTo>
                  <a:lnTo>
                    <a:pt x="6021797" y="1154565"/>
                  </a:lnTo>
                  <a:cubicBezTo>
                    <a:pt x="6170387" y="1154565"/>
                    <a:pt x="6291037" y="1033915"/>
                    <a:pt x="6291037" y="885325"/>
                  </a:cubicBezTo>
                  <a:lnTo>
                    <a:pt x="6291037" y="547505"/>
                  </a:lnTo>
                  <a:lnTo>
                    <a:pt x="6228807" y="547505"/>
                  </a:lnTo>
                  <a:close/>
                  <a:moveTo>
                    <a:pt x="6132287" y="767215"/>
                  </a:moveTo>
                  <a:cubicBezTo>
                    <a:pt x="6132287" y="894215"/>
                    <a:pt x="6029417" y="997085"/>
                    <a:pt x="5902417" y="997085"/>
                  </a:cubicBezTo>
                  <a:lnTo>
                    <a:pt x="5404683" y="997085"/>
                  </a:lnTo>
                  <a:lnTo>
                    <a:pt x="5404683" y="1013595"/>
                  </a:lnTo>
                  <a:lnTo>
                    <a:pt x="5902417" y="1013595"/>
                  </a:lnTo>
                  <a:cubicBezTo>
                    <a:pt x="6038307" y="1013595"/>
                    <a:pt x="6148797" y="903105"/>
                    <a:pt x="6148797" y="767215"/>
                  </a:cubicBezTo>
                  <a:lnTo>
                    <a:pt x="6148797" y="547505"/>
                  </a:lnTo>
                  <a:lnTo>
                    <a:pt x="6132287" y="547505"/>
                  </a:lnTo>
                  <a:lnTo>
                    <a:pt x="6132287" y="767215"/>
                  </a:lnTo>
                  <a:close/>
                  <a:moveTo>
                    <a:pt x="6228807" y="508190"/>
                  </a:moveTo>
                  <a:lnTo>
                    <a:pt x="6289767" y="508190"/>
                  </a:lnTo>
                  <a:lnTo>
                    <a:pt x="6289767" y="547505"/>
                  </a:lnTo>
                  <a:lnTo>
                    <a:pt x="6228807" y="547505"/>
                  </a:lnTo>
                  <a:lnTo>
                    <a:pt x="6228807" y="508190"/>
                  </a:lnTo>
                  <a:close/>
                  <a:moveTo>
                    <a:pt x="6132287" y="508190"/>
                  </a:moveTo>
                  <a:lnTo>
                    <a:pt x="6148797" y="508190"/>
                  </a:lnTo>
                  <a:lnTo>
                    <a:pt x="6148797" y="547505"/>
                  </a:lnTo>
                  <a:lnTo>
                    <a:pt x="6132287" y="547505"/>
                  </a:lnTo>
                  <a:lnTo>
                    <a:pt x="6132287" y="508190"/>
                  </a:lnTo>
                  <a:close/>
                  <a:moveTo>
                    <a:pt x="6021797" y="60960"/>
                  </a:moveTo>
                  <a:cubicBezTo>
                    <a:pt x="6136097" y="60960"/>
                    <a:pt x="6228807" y="153670"/>
                    <a:pt x="6228807" y="267970"/>
                  </a:cubicBezTo>
                  <a:lnTo>
                    <a:pt x="6228807" y="508190"/>
                  </a:lnTo>
                  <a:lnTo>
                    <a:pt x="6289767" y="508190"/>
                  </a:lnTo>
                  <a:lnTo>
                    <a:pt x="6289767" y="269240"/>
                  </a:lnTo>
                  <a:cubicBezTo>
                    <a:pt x="6289767" y="120650"/>
                    <a:pt x="6169117" y="0"/>
                    <a:pt x="6020527" y="0"/>
                  </a:cubicBezTo>
                  <a:lnTo>
                    <a:pt x="5402471" y="0"/>
                  </a:lnTo>
                  <a:lnTo>
                    <a:pt x="5402471" y="60960"/>
                  </a:lnTo>
                  <a:lnTo>
                    <a:pt x="6021797" y="60960"/>
                  </a:lnTo>
                  <a:close/>
                  <a:moveTo>
                    <a:pt x="5902417" y="142240"/>
                  </a:moveTo>
                  <a:lnTo>
                    <a:pt x="5404683" y="142240"/>
                  </a:lnTo>
                  <a:lnTo>
                    <a:pt x="5404683" y="158750"/>
                  </a:lnTo>
                  <a:lnTo>
                    <a:pt x="5902417" y="158750"/>
                  </a:lnTo>
                  <a:cubicBezTo>
                    <a:pt x="6029417" y="158750"/>
                    <a:pt x="6132287" y="261620"/>
                    <a:pt x="6132287" y="388620"/>
                  </a:cubicBezTo>
                  <a:lnTo>
                    <a:pt x="6132287" y="508194"/>
                  </a:lnTo>
                  <a:lnTo>
                    <a:pt x="6148797" y="508194"/>
                  </a:lnTo>
                  <a:lnTo>
                    <a:pt x="6148797" y="387350"/>
                  </a:lnTo>
                  <a:cubicBezTo>
                    <a:pt x="6148797" y="251460"/>
                    <a:pt x="6038307" y="142240"/>
                    <a:pt x="5902417" y="142240"/>
                  </a:cubicBezTo>
                  <a:close/>
                  <a:moveTo>
                    <a:pt x="660607" y="0"/>
                  </a:moveTo>
                  <a:lnTo>
                    <a:pt x="5404683" y="0"/>
                  </a:lnTo>
                  <a:lnTo>
                    <a:pt x="5404683" y="60960"/>
                  </a:lnTo>
                  <a:lnTo>
                    <a:pt x="660607" y="60960"/>
                  </a:lnTo>
                  <a:lnTo>
                    <a:pt x="660607" y="0"/>
                  </a:lnTo>
                  <a:close/>
                  <a:moveTo>
                    <a:pt x="660607" y="142240"/>
                  </a:moveTo>
                  <a:lnTo>
                    <a:pt x="5404683" y="142240"/>
                  </a:lnTo>
                  <a:lnTo>
                    <a:pt x="5404683" y="158750"/>
                  </a:lnTo>
                  <a:lnTo>
                    <a:pt x="660607" y="158750"/>
                  </a:lnTo>
                  <a:lnTo>
                    <a:pt x="66060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44" name="CustomShape 14"/>
          <p:cNvSpPr/>
          <p:nvPr/>
        </p:nvSpPr>
        <p:spPr>
          <a:xfrm>
            <a:off x="2404558" y="7612737"/>
            <a:ext cx="2765880" cy="486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19"/>
              </a:lnSpc>
            </a:pPr>
            <a:r>
              <a:rPr lang="en-US" sz="1369" b="0" strike="noStrike" spc="-1">
                <a:solidFill>
                  <a:srgbClr val="D22376"/>
                </a:solidFill>
                <a:latin typeface="Open Sans Light Bold"/>
              </a:rPr>
              <a:t>AFTER HOURS BABYSITTING</a:t>
            </a:r>
            <a:endParaRPr lang="en-US" sz="1369"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
          <p:cNvGrpSpPr/>
          <p:nvPr/>
        </p:nvGrpSpPr>
        <p:grpSpPr>
          <a:xfrm>
            <a:off x="0" y="0"/>
            <a:ext cx="7772040" cy="10058040"/>
            <a:chOff x="0" y="0"/>
            <a:chExt cx="7772040" cy="10058040"/>
          </a:xfrm>
        </p:grpSpPr>
        <p:sp>
          <p:nvSpPr>
            <p:cNvPr id="104"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05" name="Group 3"/>
          <p:cNvGrpSpPr/>
          <p:nvPr/>
        </p:nvGrpSpPr>
        <p:grpSpPr>
          <a:xfrm>
            <a:off x="6082560" y="4448160"/>
            <a:ext cx="1319760" cy="283680"/>
            <a:chOff x="6082560" y="4448160"/>
            <a:chExt cx="1319760" cy="283680"/>
          </a:xfrm>
        </p:grpSpPr>
        <p:sp>
          <p:nvSpPr>
            <p:cNvPr id="106" name="CustomShape 4"/>
            <p:cNvSpPr/>
            <p:nvPr/>
          </p:nvSpPr>
          <p:spPr>
            <a:xfrm>
              <a:off x="6082560" y="4448160"/>
              <a:ext cx="1319760" cy="283680"/>
            </a:xfrm>
            <a:custGeom>
              <a:avLst/>
              <a:gdLst/>
              <a:ahLst/>
              <a:cxnLst/>
              <a:rect l="l" t="t" r="r" b="b"/>
              <a:pathLst>
                <a:path w="5305037" h="1141730">
                  <a:moveTo>
                    <a:pt x="60960" y="269240"/>
                  </a:moveTo>
                  <a:cubicBezTo>
                    <a:pt x="60960" y="154940"/>
                    <a:pt x="153670" y="62230"/>
                    <a:pt x="267970" y="62230"/>
                  </a:cubicBezTo>
                  <a:lnTo>
                    <a:pt x="632259" y="62230"/>
                  </a:lnTo>
                  <a:lnTo>
                    <a:pt x="632259" y="0"/>
                  </a:lnTo>
                  <a:lnTo>
                    <a:pt x="269240" y="0"/>
                  </a:lnTo>
                  <a:cubicBezTo>
                    <a:pt x="120650" y="0"/>
                    <a:pt x="0" y="120650"/>
                    <a:pt x="0" y="269240"/>
                  </a:cubicBezTo>
                  <a:lnTo>
                    <a:pt x="0" y="508000"/>
                  </a:lnTo>
                  <a:lnTo>
                    <a:pt x="60960" y="508000"/>
                  </a:lnTo>
                  <a:lnTo>
                    <a:pt x="60960" y="269240"/>
                  </a:lnTo>
                  <a:close/>
                  <a:moveTo>
                    <a:pt x="157480" y="387350"/>
                  </a:moveTo>
                  <a:cubicBezTo>
                    <a:pt x="157480" y="260350"/>
                    <a:pt x="260350" y="157480"/>
                    <a:pt x="387350" y="157480"/>
                  </a:cubicBezTo>
                  <a:lnTo>
                    <a:pt x="632259" y="157480"/>
                  </a:lnTo>
                  <a:lnTo>
                    <a:pt x="632259" y="140970"/>
                  </a:lnTo>
                  <a:lnTo>
                    <a:pt x="387350" y="140970"/>
                  </a:lnTo>
                  <a:cubicBezTo>
                    <a:pt x="251460" y="140970"/>
                    <a:pt x="140970" y="251460"/>
                    <a:pt x="140970" y="387350"/>
                  </a:cubicBezTo>
                  <a:lnTo>
                    <a:pt x="140970" y="508000"/>
                  </a:lnTo>
                  <a:lnTo>
                    <a:pt x="157480" y="508000"/>
                  </a:lnTo>
                  <a:lnTo>
                    <a:pt x="157480" y="387350"/>
                  </a:lnTo>
                  <a:close/>
                  <a:moveTo>
                    <a:pt x="0" y="508000"/>
                  </a:moveTo>
                  <a:lnTo>
                    <a:pt x="60960" y="508000"/>
                  </a:lnTo>
                  <a:lnTo>
                    <a:pt x="60960" y="533400"/>
                  </a:lnTo>
                  <a:lnTo>
                    <a:pt x="0" y="533400"/>
                  </a:lnTo>
                  <a:lnTo>
                    <a:pt x="0" y="508000"/>
                  </a:lnTo>
                  <a:close/>
                  <a:moveTo>
                    <a:pt x="142240" y="508000"/>
                  </a:moveTo>
                  <a:lnTo>
                    <a:pt x="158750" y="508000"/>
                  </a:lnTo>
                  <a:lnTo>
                    <a:pt x="158750" y="533400"/>
                  </a:lnTo>
                  <a:lnTo>
                    <a:pt x="142240" y="533400"/>
                  </a:lnTo>
                  <a:lnTo>
                    <a:pt x="142240" y="508000"/>
                  </a:lnTo>
                  <a:close/>
                  <a:moveTo>
                    <a:pt x="269240" y="1079500"/>
                  </a:moveTo>
                  <a:cubicBezTo>
                    <a:pt x="154940" y="1079500"/>
                    <a:pt x="62230" y="986790"/>
                    <a:pt x="62230" y="872490"/>
                  </a:cubicBezTo>
                  <a:lnTo>
                    <a:pt x="62230" y="533400"/>
                  </a:lnTo>
                  <a:lnTo>
                    <a:pt x="0" y="533400"/>
                  </a:lnTo>
                  <a:lnTo>
                    <a:pt x="0" y="872490"/>
                  </a:lnTo>
                  <a:cubicBezTo>
                    <a:pt x="0" y="1021080"/>
                    <a:pt x="120650" y="1141730"/>
                    <a:pt x="269240" y="1141730"/>
                  </a:cubicBezTo>
                  <a:lnTo>
                    <a:pt x="634060" y="1141730"/>
                  </a:lnTo>
                  <a:lnTo>
                    <a:pt x="634060" y="1079500"/>
                  </a:lnTo>
                  <a:lnTo>
                    <a:pt x="269240" y="1079500"/>
                  </a:lnTo>
                  <a:close/>
                  <a:moveTo>
                    <a:pt x="387350" y="982980"/>
                  </a:moveTo>
                  <a:cubicBezTo>
                    <a:pt x="260350" y="982980"/>
                    <a:pt x="157480" y="880110"/>
                    <a:pt x="157480" y="753110"/>
                  </a:cubicBezTo>
                  <a:lnTo>
                    <a:pt x="157480" y="533400"/>
                  </a:lnTo>
                  <a:lnTo>
                    <a:pt x="140970" y="533400"/>
                  </a:lnTo>
                  <a:lnTo>
                    <a:pt x="140970" y="753110"/>
                  </a:lnTo>
                  <a:cubicBezTo>
                    <a:pt x="140970" y="889000"/>
                    <a:pt x="251460" y="999490"/>
                    <a:pt x="387350" y="999490"/>
                  </a:cubicBezTo>
                  <a:lnTo>
                    <a:pt x="632259" y="999490"/>
                  </a:lnTo>
                  <a:lnTo>
                    <a:pt x="632259" y="982980"/>
                  </a:lnTo>
                  <a:lnTo>
                    <a:pt x="387350" y="982980"/>
                  </a:lnTo>
                  <a:close/>
                  <a:moveTo>
                    <a:pt x="632259" y="1079500"/>
                  </a:moveTo>
                  <a:lnTo>
                    <a:pt x="4495097" y="1079500"/>
                  </a:lnTo>
                  <a:lnTo>
                    <a:pt x="4495097" y="1140460"/>
                  </a:lnTo>
                  <a:lnTo>
                    <a:pt x="632259" y="1140460"/>
                  </a:lnTo>
                  <a:lnTo>
                    <a:pt x="632259" y="1079500"/>
                  </a:lnTo>
                  <a:close/>
                  <a:moveTo>
                    <a:pt x="632259" y="982980"/>
                  </a:moveTo>
                  <a:lnTo>
                    <a:pt x="4495097" y="982980"/>
                  </a:lnTo>
                  <a:lnTo>
                    <a:pt x="4495097" y="999490"/>
                  </a:lnTo>
                  <a:lnTo>
                    <a:pt x="632259" y="999490"/>
                  </a:lnTo>
                  <a:lnTo>
                    <a:pt x="632259" y="982980"/>
                  </a:lnTo>
                  <a:close/>
                  <a:moveTo>
                    <a:pt x="5242806" y="533400"/>
                  </a:moveTo>
                  <a:lnTo>
                    <a:pt x="5242806" y="872490"/>
                  </a:lnTo>
                  <a:cubicBezTo>
                    <a:pt x="5242806" y="986790"/>
                    <a:pt x="5150096" y="1079500"/>
                    <a:pt x="5035796" y="1079500"/>
                  </a:cubicBezTo>
                  <a:lnTo>
                    <a:pt x="4495097" y="1079500"/>
                  </a:lnTo>
                  <a:lnTo>
                    <a:pt x="4495097" y="1140460"/>
                  </a:lnTo>
                  <a:lnTo>
                    <a:pt x="5035796" y="1140460"/>
                  </a:lnTo>
                  <a:cubicBezTo>
                    <a:pt x="5184387" y="1140460"/>
                    <a:pt x="5305037" y="1019810"/>
                    <a:pt x="5305037" y="871220"/>
                  </a:cubicBezTo>
                  <a:lnTo>
                    <a:pt x="5305037" y="533400"/>
                  </a:lnTo>
                  <a:lnTo>
                    <a:pt x="5242806" y="533400"/>
                  </a:lnTo>
                  <a:close/>
                  <a:moveTo>
                    <a:pt x="5146287" y="753110"/>
                  </a:moveTo>
                  <a:cubicBezTo>
                    <a:pt x="5146287" y="880110"/>
                    <a:pt x="5043417" y="982980"/>
                    <a:pt x="4916417" y="982980"/>
                  </a:cubicBezTo>
                  <a:lnTo>
                    <a:pt x="4495097" y="982980"/>
                  </a:lnTo>
                  <a:lnTo>
                    <a:pt x="4495097" y="999490"/>
                  </a:lnTo>
                  <a:lnTo>
                    <a:pt x="4916417" y="999490"/>
                  </a:lnTo>
                  <a:cubicBezTo>
                    <a:pt x="5052306" y="999490"/>
                    <a:pt x="5162796" y="889000"/>
                    <a:pt x="5162796" y="753110"/>
                  </a:cubicBezTo>
                  <a:lnTo>
                    <a:pt x="5162796" y="533400"/>
                  </a:lnTo>
                  <a:lnTo>
                    <a:pt x="5146287" y="533400"/>
                  </a:lnTo>
                  <a:lnTo>
                    <a:pt x="5146287" y="753110"/>
                  </a:lnTo>
                  <a:close/>
                  <a:moveTo>
                    <a:pt x="5242806" y="508000"/>
                  </a:moveTo>
                  <a:lnTo>
                    <a:pt x="5303767" y="508000"/>
                  </a:lnTo>
                  <a:lnTo>
                    <a:pt x="5303767" y="533400"/>
                  </a:lnTo>
                  <a:lnTo>
                    <a:pt x="5242806" y="533400"/>
                  </a:lnTo>
                  <a:lnTo>
                    <a:pt x="5242806" y="508000"/>
                  </a:lnTo>
                  <a:close/>
                  <a:moveTo>
                    <a:pt x="5146287" y="508000"/>
                  </a:moveTo>
                  <a:lnTo>
                    <a:pt x="5162796" y="508000"/>
                  </a:lnTo>
                  <a:lnTo>
                    <a:pt x="5162796" y="533400"/>
                  </a:lnTo>
                  <a:lnTo>
                    <a:pt x="5146287" y="533400"/>
                  </a:lnTo>
                  <a:lnTo>
                    <a:pt x="5146287" y="508000"/>
                  </a:lnTo>
                  <a:close/>
                  <a:moveTo>
                    <a:pt x="5035796" y="60960"/>
                  </a:moveTo>
                  <a:cubicBezTo>
                    <a:pt x="5150096" y="60960"/>
                    <a:pt x="5242806" y="153670"/>
                    <a:pt x="5242806" y="267970"/>
                  </a:cubicBezTo>
                  <a:lnTo>
                    <a:pt x="5242806" y="508000"/>
                  </a:lnTo>
                  <a:lnTo>
                    <a:pt x="5303767" y="508000"/>
                  </a:lnTo>
                  <a:lnTo>
                    <a:pt x="5303767" y="269240"/>
                  </a:lnTo>
                  <a:cubicBezTo>
                    <a:pt x="5303767" y="120650"/>
                    <a:pt x="5183117" y="0"/>
                    <a:pt x="5034526" y="0"/>
                  </a:cubicBezTo>
                  <a:lnTo>
                    <a:pt x="4493296" y="0"/>
                  </a:lnTo>
                  <a:lnTo>
                    <a:pt x="4493296" y="60960"/>
                  </a:lnTo>
                  <a:lnTo>
                    <a:pt x="5035796" y="60960"/>
                  </a:lnTo>
                  <a:close/>
                  <a:moveTo>
                    <a:pt x="4916417" y="142240"/>
                  </a:moveTo>
                  <a:lnTo>
                    <a:pt x="4495097" y="142240"/>
                  </a:lnTo>
                  <a:lnTo>
                    <a:pt x="4495097" y="158750"/>
                  </a:lnTo>
                  <a:lnTo>
                    <a:pt x="4916417" y="158750"/>
                  </a:lnTo>
                  <a:cubicBezTo>
                    <a:pt x="5043417" y="158750"/>
                    <a:pt x="5146287" y="261620"/>
                    <a:pt x="5146287" y="388620"/>
                  </a:cubicBezTo>
                  <a:lnTo>
                    <a:pt x="5146287" y="508000"/>
                  </a:lnTo>
                  <a:lnTo>
                    <a:pt x="5162796" y="508000"/>
                  </a:lnTo>
                  <a:lnTo>
                    <a:pt x="5162796" y="387350"/>
                  </a:lnTo>
                  <a:cubicBezTo>
                    <a:pt x="5162796" y="251460"/>
                    <a:pt x="5052306" y="142240"/>
                    <a:pt x="4916417" y="142240"/>
                  </a:cubicBezTo>
                  <a:close/>
                  <a:moveTo>
                    <a:pt x="632259" y="0"/>
                  </a:moveTo>
                  <a:lnTo>
                    <a:pt x="4495097" y="0"/>
                  </a:lnTo>
                  <a:lnTo>
                    <a:pt x="4495097" y="60960"/>
                  </a:lnTo>
                  <a:lnTo>
                    <a:pt x="632259" y="60960"/>
                  </a:lnTo>
                  <a:lnTo>
                    <a:pt x="632259" y="0"/>
                  </a:lnTo>
                  <a:close/>
                  <a:moveTo>
                    <a:pt x="632259" y="142240"/>
                  </a:moveTo>
                  <a:lnTo>
                    <a:pt x="4495097" y="142240"/>
                  </a:lnTo>
                  <a:lnTo>
                    <a:pt x="4495097" y="158750"/>
                  </a:lnTo>
                  <a:lnTo>
                    <a:pt x="632259" y="158750"/>
                  </a:lnTo>
                  <a:lnTo>
                    <a:pt x="632259"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grpSp>
        <p:nvGrpSpPr>
          <p:cNvPr id="107" name="Group 5"/>
          <p:cNvGrpSpPr/>
          <p:nvPr/>
        </p:nvGrpSpPr>
        <p:grpSpPr>
          <a:xfrm>
            <a:off x="322920" y="1053360"/>
            <a:ext cx="2027880" cy="283680"/>
            <a:chOff x="322920" y="1053360"/>
            <a:chExt cx="2027880" cy="283680"/>
          </a:xfrm>
        </p:grpSpPr>
        <p:sp>
          <p:nvSpPr>
            <p:cNvPr id="108" name="CustomShape 6"/>
            <p:cNvSpPr/>
            <p:nvPr/>
          </p:nvSpPr>
          <p:spPr>
            <a:xfrm>
              <a:off x="322920" y="1053360"/>
              <a:ext cx="2027880" cy="283680"/>
            </a:xfrm>
            <a:custGeom>
              <a:avLst/>
              <a:gdLst/>
              <a:ahLst/>
              <a:cxnLst/>
              <a:rect l="l" t="t" r="r" b="b"/>
              <a:pathLst>
                <a:path w="8149690" h="1141730">
                  <a:moveTo>
                    <a:pt x="60960" y="269240"/>
                  </a:moveTo>
                  <a:cubicBezTo>
                    <a:pt x="60960" y="154940"/>
                    <a:pt x="153670" y="62230"/>
                    <a:pt x="267970" y="62230"/>
                  </a:cubicBezTo>
                  <a:lnTo>
                    <a:pt x="714043" y="62230"/>
                  </a:lnTo>
                  <a:lnTo>
                    <a:pt x="714043" y="0"/>
                  </a:lnTo>
                  <a:lnTo>
                    <a:pt x="269240" y="0"/>
                  </a:lnTo>
                  <a:cubicBezTo>
                    <a:pt x="120650" y="0"/>
                    <a:pt x="0" y="120650"/>
                    <a:pt x="0" y="269240"/>
                  </a:cubicBezTo>
                  <a:lnTo>
                    <a:pt x="0" y="508000"/>
                  </a:lnTo>
                  <a:lnTo>
                    <a:pt x="60960" y="508000"/>
                  </a:lnTo>
                  <a:lnTo>
                    <a:pt x="60960" y="269240"/>
                  </a:lnTo>
                  <a:close/>
                  <a:moveTo>
                    <a:pt x="157480" y="387350"/>
                  </a:moveTo>
                  <a:cubicBezTo>
                    <a:pt x="157480" y="260350"/>
                    <a:pt x="260350" y="157480"/>
                    <a:pt x="387350" y="157480"/>
                  </a:cubicBezTo>
                  <a:lnTo>
                    <a:pt x="714043" y="157480"/>
                  </a:lnTo>
                  <a:lnTo>
                    <a:pt x="714043" y="140970"/>
                  </a:lnTo>
                  <a:lnTo>
                    <a:pt x="387350" y="140970"/>
                  </a:lnTo>
                  <a:cubicBezTo>
                    <a:pt x="251460" y="140970"/>
                    <a:pt x="140970" y="251460"/>
                    <a:pt x="140970" y="387350"/>
                  </a:cubicBezTo>
                  <a:lnTo>
                    <a:pt x="140970" y="508000"/>
                  </a:lnTo>
                  <a:lnTo>
                    <a:pt x="157480" y="508000"/>
                  </a:lnTo>
                  <a:lnTo>
                    <a:pt x="157480" y="387350"/>
                  </a:lnTo>
                  <a:close/>
                  <a:moveTo>
                    <a:pt x="0" y="508000"/>
                  </a:moveTo>
                  <a:lnTo>
                    <a:pt x="60960" y="508000"/>
                  </a:lnTo>
                  <a:lnTo>
                    <a:pt x="60960" y="533400"/>
                  </a:lnTo>
                  <a:lnTo>
                    <a:pt x="0" y="533400"/>
                  </a:lnTo>
                  <a:lnTo>
                    <a:pt x="0" y="508000"/>
                  </a:lnTo>
                  <a:close/>
                  <a:moveTo>
                    <a:pt x="142240" y="508000"/>
                  </a:moveTo>
                  <a:lnTo>
                    <a:pt x="158750" y="508000"/>
                  </a:lnTo>
                  <a:lnTo>
                    <a:pt x="158750" y="533400"/>
                  </a:lnTo>
                  <a:lnTo>
                    <a:pt x="142240" y="533400"/>
                  </a:lnTo>
                  <a:lnTo>
                    <a:pt x="142240" y="508000"/>
                  </a:lnTo>
                  <a:close/>
                  <a:moveTo>
                    <a:pt x="269240" y="1079500"/>
                  </a:moveTo>
                  <a:cubicBezTo>
                    <a:pt x="154940" y="1079500"/>
                    <a:pt x="62230" y="986790"/>
                    <a:pt x="62230" y="872490"/>
                  </a:cubicBezTo>
                  <a:lnTo>
                    <a:pt x="62230" y="533400"/>
                  </a:lnTo>
                  <a:lnTo>
                    <a:pt x="0" y="533400"/>
                  </a:lnTo>
                  <a:lnTo>
                    <a:pt x="0" y="872490"/>
                  </a:lnTo>
                  <a:cubicBezTo>
                    <a:pt x="0" y="1021080"/>
                    <a:pt x="120650" y="1141730"/>
                    <a:pt x="269240" y="1141730"/>
                  </a:cubicBezTo>
                  <a:lnTo>
                    <a:pt x="717029" y="1141730"/>
                  </a:lnTo>
                  <a:lnTo>
                    <a:pt x="717029" y="1079500"/>
                  </a:lnTo>
                  <a:lnTo>
                    <a:pt x="269240" y="1079500"/>
                  </a:lnTo>
                  <a:close/>
                  <a:moveTo>
                    <a:pt x="387350" y="982980"/>
                  </a:moveTo>
                  <a:cubicBezTo>
                    <a:pt x="260350" y="982980"/>
                    <a:pt x="157480" y="880110"/>
                    <a:pt x="157480" y="753110"/>
                  </a:cubicBezTo>
                  <a:lnTo>
                    <a:pt x="157480" y="533400"/>
                  </a:lnTo>
                  <a:lnTo>
                    <a:pt x="140970" y="533400"/>
                  </a:lnTo>
                  <a:lnTo>
                    <a:pt x="140970" y="753110"/>
                  </a:lnTo>
                  <a:cubicBezTo>
                    <a:pt x="140970" y="889000"/>
                    <a:pt x="251460" y="999490"/>
                    <a:pt x="387350" y="999490"/>
                  </a:cubicBezTo>
                  <a:lnTo>
                    <a:pt x="714043" y="999490"/>
                  </a:lnTo>
                  <a:lnTo>
                    <a:pt x="714043" y="982980"/>
                  </a:lnTo>
                  <a:lnTo>
                    <a:pt x="387350" y="982980"/>
                  </a:lnTo>
                  <a:close/>
                  <a:moveTo>
                    <a:pt x="714043" y="1079500"/>
                  </a:moveTo>
                  <a:lnTo>
                    <a:pt x="7119289" y="1079500"/>
                  </a:lnTo>
                  <a:lnTo>
                    <a:pt x="7119289" y="1140460"/>
                  </a:lnTo>
                  <a:lnTo>
                    <a:pt x="714043" y="1140460"/>
                  </a:lnTo>
                  <a:lnTo>
                    <a:pt x="714043" y="1079500"/>
                  </a:lnTo>
                  <a:close/>
                  <a:moveTo>
                    <a:pt x="714043" y="982980"/>
                  </a:moveTo>
                  <a:lnTo>
                    <a:pt x="7119289" y="982980"/>
                  </a:lnTo>
                  <a:lnTo>
                    <a:pt x="7119289" y="999490"/>
                  </a:lnTo>
                  <a:lnTo>
                    <a:pt x="714043" y="999490"/>
                  </a:lnTo>
                  <a:lnTo>
                    <a:pt x="714043" y="982980"/>
                  </a:lnTo>
                  <a:close/>
                  <a:moveTo>
                    <a:pt x="8087460" y="533400"/>
                  </a:moveTo>
                  <a:lnTo>
                    <a:pt x="8087460" y="872490"/>
                  </a:lnTo>
                  <a:cubicBezTo>
                    <a:pt x="8087460" y="986790"/>
                    <a:pt x="7994750" y="1079500"/>
                    <a:pt x="7880450" y="1079500"/>
                  </a:cubicBezTo>
                  <a:lnTo>
                    <a:pt x="7119290" y="1079500"/>
                  </a:lnTo>
                  <a:lnTo>
                    <a:pt x="7119290" y="1140460"/>
                  </a:lnTo>
                  <a:lnTo>
                    <a:pt x="7880450" y="1140460"/>
                  </a:lnTo>
                  <a:cubicBezTo>
                    <a:pt x="8029040" y="1140460"/>
                    <a:pt x="8149690" y="1019810"/>
                    <a:pt x="8149690" y="871220"/>
                  </a:cubicBezTo>
                  <a:lnTo>
                    <a:pt x="8149690" y="533400"/>
                  </a:lnTo>
                  <a:lnTo>
                    <a:pt x="8087460" y="533400"/>
                  </a:lnTo>
                  <a:close/>
                  <a:moveTo>
                    <a:pt x="7990940" y="753110"/>
                  </a:moveTo>
                  <a:cubicBezTo>
                    <a:pt x="7990940" y="880110"/>
                    <a:pt x="7888070" y="982980"/>
                    <a:pt x="7761070" y="982980"/>
                  </a:cubicBezTo>
                  <a:lnTo>
                    <a:pt x="7119289" y="982980"/>
                  </a:lnTo>
                  <a:lnTo>
                    <a:pt x="7119289" y="999490"/>
                  </a:lnTo>
                  <a:lnTo>
                    <a:pt x="7761070" y="999490"/>
                  </a:lnTo>
                  <a:cubicBezTo>
                    <a:pt x="7896960" y="999490"/>
                    <a:pt x="8007450" y="889000"/>
                    <a:pt x="8007450" y="753110"/>
                  </a:cubicBezTo>
                  <a:lnTo>
                    <a:pt x="8007450" y="533400"/>
                  </a:lnTo>
                  <a:lnTo>
                    <a:pt x="7990940" y="533400"/>
                  </a:lnTo>
                  <a:lnTo>
                    <a:pt x="7990940" y="753110"/>
                  </a:lnTo>
                  <a:close/>
                  <a:moveTo>
                    <a:pt x="8087460" y="508000"/>
                  </a:moveTo>
                  <a:lnTo>
                    <a:pt x="8148420" y="508000"/>
                  </a:lnTo>
                  <a:lnTo>
                    <a:pt x="8148420" y="533400"/>
                  </a:lnTo>
                  <a:lnTo>
                    <a:pt x="8087460" y="533400"/>
                  </a:lnTo>
                  <a:lnTo>
                    <a:pt x="8087460" y="508000"/>
                  </a:lnTo>
                  <a:close/>
                  <a:moveTo>
                    <a:pt x="7990940" y="508000"/>
                  </a:moveTo>
                  <a:lnTo>
                    <a:pt x="8007450" y="508000"/>
                  </a:lnTo>
                  <a:lnTo>
                    <a:pt x="8007450" y="533400"/>
                  </a:lnTo>
                  <a:lnTo>
                    <a:pt x="7990940" y="533400"/>
                  </a:lnTo>
                  <a:lnTo>
                    <a:pt x="7990940" y="508000"/>
                  </a:lnTo>
                  <a:close/>
                  <a:moveTo>
                    <a:pt x="7880450" y="60960"/>
                  </a:moveTo>
                  <a:cubicBezTo>
                    <a:pt x="7994750" y="60960"/>
                    <a:pt x="8087460" y="153670"/>
                    <a:pt x="8087460" y="267970"/>
                  </a:cubicBezTo>
                  <a:lnTo>
                    <a:pt x="8087460" y="508000"/>
                  </a:lnTo>
                  <a:lnTo>
                    <a:pt x="8148420" y="508000"/>
                  </a:lnTo>
                  <a:lnTo>
                    <a:pt x="8148420" y="269240"/>
                  </a:lnTo>
                  <a:cubicBezTo>
                    <a:pt x="8148420" y="120650"/>
                    <a:pt x="8027770" y="0"/>
                    <a:pt x="7879180" y="0"/>
                  </a:cubicBezTo>
                  <a:lnTo>
                    <a:pt x="7116304" y="0"/>
                  </a:lnTo>
                  <a:lnTo>
                    <a:pt x="7116304" y="60960"/>
                  </a:lnTo>
                  <a:lnTo>
                    <a:pt x="7880450" y="60960"/>
                  </a:lnTo>
                  <a:close/>
                  <a:moveTo>
                    <a:pt x="7761070" y="142240"/>
                  </a:moveTo>
                  <a:lnTo>
                    <a:pt x="7119290" y="142240"/>
                  </a:lnTo>
                  <a:lnTo>
                    <a:pt x="7119290" y="158750"/>
                  </a:lnTo>
                  <a:lnTo>
                    <a:pt x="7761070" y="158750"/>
                  </a:lnTo>
                  <a:cubicBezTo>
                    <a:pt x="7888070" y="158750"/>
                    <a:pt x="7990940" y="261620"/>
                    <a:pt x="7990940" y="388620"/>
                  </a:cubicBezTo>
                  <a:lnTo>
                    <a:pt x="7990940" y="508000"/>
                  </a:lnTo>
                  <a:lnTo>
                    <a:pt x="8007450" y="508000"/>
                  </a:lnTo>
                  <a:lnTo>
                    <a:pt x="8007450" y="387350"/>
                  </a:lnTo>
                  <a:cubicBezTo>
                    <a:pt x="8007450" y="251460"/>
                    <a:pt x="7896960" y="142240"/>
                    <a:pt x="7761070" y="142240"/>
                  </a:cubicBezTo>
                  <a:close/>
                  <a:moveTo>
                    <a:pt x="714043" y="0"/>
                  </a:moveTo>
                  <a:lnTo>
                    <a:pt x="7119290" y="0"/>
                  </a:lnTo>
                  <a:lnTo>
                    <a:pt x="7119290" y="60960"/>
                  </a:lnTo>
                  <a:lnTo>
                    <a:pt x="714043" y="60960"/>
                  </a:lnTo>
                  <a:lnTo>
                    <a:pt x="714043" y="0"/>
                  </a:lnTo>
                  <a:close/>
                  <a:moveTo>
                    <a:pt x="714043" y="142240"/>
                  </a:moveTo>
                  <a:lnTo>
                    <a:pt x="7119290" y="142240"/>
                  </a:lnTo>
                  <a:lnTo>
                    <a:pt x="7119290" y="158750"/>
                  </a:lnTo>
                  <a:lnTo>
                    <a:pt x="714043" y="158750"/>
                  </a:lnTo>
                  <a:lnTo>
                    <a:pt x="71404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09" name="Group 7"/>
          <p:cNvGrpSpPr/>
          <p:nvPr/>
        </p:nvGrpSpPr>
        <p:grpSpPr>
          <a:xfrm>
            <a:off x="2523960" y="479520"/>
            <a:ext cx="2724480" cy="595440"/>
            <a:chOff x="2523960" y="479520"/>
            <a:chExt cx="2724480" cy="595440"/>
          </a:xfrm>
        </p:grpSpPr>
        <p:sp>
          <p:nvSpPr>
            <p:cNvPr id="110" name="CustomShape 8"/>
            <p:cNvSpPr/>
            <p:nvPr/>
          </p:nvSpPr>
          <p:spPr>
            <a:xfrm>
              <a:off x="2523960" y="479520"/>
              <a:ext cx="2724480" cy="595440"/>
            </a:xfrm>
            <a:custGeom>
              <a:avLst/>
              <a:gdLst/>
              <a:ahLst/>
              <a:cxnLst/>
              <a:rect l="l" t="t" r="r" b="b"/>
              <a:pathLst>
                <a:path w="6409530" h="1401401">
                  <a:moveTo>
                    <a:pt x="60960" y="269240"/>
                  </a:moveTo>
                  <a:cubicBezTo>
                    <a:pt x="60960" y="154940"/>
                    <a:pt x="153670" y="62230"/>
                    <a:pt x="267970" y="62230"/>
                  </a:cubicBezTo>
                  <a:lnTo>
                    <a:pt x="664013" y="62230"/>
                  </a:lnTo>
                  <a:lnTo>
                    <a:pt x="664013" y="0"/>
                  </a:lnTo>
                  <a:lnTo>
                    <a:pt x="269240" y="0"/>
                  </a:lnTo>
                  <a:cubicBezTo>
                    <a:pt x="120650" y="0"/>
                    <a:pt x="0" y="120650"/>
                    <a:pt x="0" y="269240"/>
                  </a:cubicBezTo>
                  <a:lnTo>
                    <a:pt x="0" y="511567"/>
                  </a:lnTo>
                  <a:lnTo>
                    <a:pt x="60960" y="511567"/>
                  </a:lnTo>
                  <a:lnTo>
                    <a:pt x="60960" y="269240"/>
                  </a:lnTo>
                  <a:close/>
                  <a:moveTo>
                    <a:pt x="157480" y="387350"/>
                  </a:moveTo>
                  <a:cubicBezTo>
                    <a:pt x="157480" y="260350"/>
                    <a:pt x="260350" y="157480"/>
                    <a:pt x="387350" y="157480"/>
                  </a:cubicBezTo>
                  <a:lnTo>
                    <a:pt x="664013" y="157480"/>
                  </a:lnTo>
                  <a:lnTo>
                    <a:pt x="664013" y="140970"/>
                  </a:lnTo>
                  <a:lnTo>
                    <a:pt x="387350" y="140970"/>
                  </a:lnTo>
                  <a:cubicBezTo>
                    <a:pt x="251460" y="140970"/>
                    <a:pt x="140970" y="251460"/>
                    <a:pt x="140970" y="387350"/>
                  </a:cubicBezTo>
                  <a:lnTo>
                    <a:pt x="140970" y="511504"/>
                  </a:lnTo>
                  <a:lnTo>
                    <a:pt x="157480" y="511504"/>
                  </a:lnTo>
                  <a:lnTo>
                    <a:pt x="157480" y="387350"/>
                  </a:lnTo>
                  <a:close/>
                  <a:moveTo>
                    <a:pt x="0" y="511504"/>
                  </a:moveTo>
                  <a:lnTo>
                    <a:pt x="60960" y="511504"/>
                  </a:lnTo>
                  <a:lnTo>
                    <a:pt x="60960" y="793071"/>
                  </a:lnTo>
                  <a:lnTo>
                    <a:pt x="0" y="793071"/>
                  </a:lnTo>
                  <a:lnTo>
                    <a:pt x="0" y="511504"/>
                  </a:lnTo>
                  <a:close/>
                  <a:moveTo>
                    <a:pt x="142240" y="511504"/>
                  </a:moveTo>
                  <a:lnTo>
                    <a:pt x="158750" y="511504"/>
                  </a:lnTo>
                  <a:lnTo>
                    <a:pt x="158750" y="793071"/>
                  </a:lnTo>
                  <a:lnTo>
                    <a:pt x="142240" y="793071"/>
                  </a:lnTo>
                  <a:lnTo>
                    <a:pt x="142240" y="511504"/>
                  </a:lnTo>
                  <a:close/>
                  <a:moveTo>
                    <a:pt x="269240" y="1339170"/>
                  </a:moveTo>
                  <a:cubicBezTo>
                    <a:pt x="154940" y="1339170"/>
                    <a:pt x="62230" y="1246460"/>
                    <a:pt x="62230" y="1132160"/>
                  </a:cubicBezTo>
                  <a:lnTo>
                    <a:pt x="62230" y="793071"/>
                  </a:lnTo>
                  <a:lnTo>
                    <a:pt x="0" y="793071"/>
                  </a:lnTo>
                  <a:lnTo>
                    <a:pt x="0" y="1132161"/>
                  </a:lnTo>
                  <a:cubicBezTo>
                    <a:pt x="0" y="1280751"/>
                    <a:pt x="120650" y="1401401"/>
                    <a:pt x="269240" y="1401401"/>
                  </a:cubicBezTo>
                  <a:lnTo>
                    <a:pt x="666274" y="1401401"/>
                  </a:lnTo>
                  <a:lnTo>
                    <a:pt x="666274" y="1339171"/>
                  </a:lnTo>
                  <a:lnTo>
                    <a:pt x="269240" y="1339171"/>
                  </a:lnTo>
                  <a:close/>
                  <a:moveTo>
                    <a:pt x="387350" y="1242651"/>
                  </a:moveTo>
                  <a:cubicBezTo>
                    <a:pt x="260350" y="1242651"/>
                    <a:pt x="157480" y="1139780"/>
                    <a:pt x="157480" y="1012780"/>
                  </a:cubicBezTo>
                  <a:lnTo>
                    <a:pt x="157480" y="793071"/>
                  </a:lnTo>
                  <a:lnTo>
                    <a:pt x="140970" y="793071"/>
                  </a:lnTo>
                  <a:lnTo>
                    <a:pt x="140970" y="1012781"/>
                  </a:lnTo>
                  <a:cubicBezTo>
                    <a:pt x="140970" y="1148671"/>
                    <a:pt x="251460" y="1259161"/>
                    <a:pt x="387350" y="1259161"/>
                  </a:cubicBezTo>
                  <a:lnTo>
                    <a:pt x="664013" y="1259161"/>
                  </a:lnTo>
                  <a:lnTo>
                    <a:pt x="664013" y="1242651"/>
                  </a:lnTo>
                  <a:lnTo>
                    <a:pt x="387350" y="1242651"/>
                  </a:lnTo>
                  <a:close/>
                  <a:moveTo>
                    <a:pt x="664013" y="1339170"/>
                  </a:moveTo>
                  <a:lnTo>
                    <a:pt x="5513993" y="1339170"/>
                  </a:lnTo>
                  <a:lnTo>
                    <a:pt x="5513993" y="1400130"/>
                  </a:lnTo>
                  <a:lnTo>
                    <a:pt x="664013" y="1400130"/>
                  </a:lnTo>
                  <a:lnTo>
                    <a:pt x="664013" y="1339171"/>
                  </a:lnTo>
                  <a:close/>
                  <a:moveTo>
                    <a:pt x="664013" y="1242651"/>
                  </a:moveTo>
                  <a:lnTo>
                    <a:pt x="5513993" y="1242651"/>
                  </a:lnTo>
                  <a:lnTo>
                    <a:pt x="5513993" y="1259160"/>
                  </a:lnTo>
                  <a:lnTo>
                    <a:pt x="664013" y="1259160"/>
                  </a:lnTo>
                  <a:lnTo>
                    <a:pt x="664013" y="1242651"/>
                  </a:lnTo>
                  <a:close/>
                  <a:moveTo>
                    <a:pt x="6347300" y="793071"/>
                  </a:moveTo>
                  <a:lnTo>
                    <a:pt x="6347300" y="1132161"/>
                  </a:lnTo>
                  <a:cubicBezTo>
                    <a:pt x="6347300" y="1246461"/>
                    <a:pt x="6254590" y="1339171"/>
                    <a:pt x="6140290" y="1339171"/>
                  </a:cubicBezTo>
                  <a:lnTo>
                    <a:pt x="5513993" y="1339171"/>
                  </a:lnTo>
                  <a:lnTo>
                    <a:pt x="5513993" y="1400131"/>
                  </a:lnTo>
                  <a:lnTo>
                    <a:pt x="6140290" y="1400131"/>
                  </a:lnTo>
                  <a:cubicBezTo>
                    <a:pt x="6288880" y="1400131"/>
                    <a:pt x="6409530" y="1279481"/>
                    <a:pt x="6409530" y="1130891"/>
                  </a:cubicBezTo>
                  <a:lnTo>
                    <a:pt x="6409530" y="793071"/>
                  </a:lnTo>
                  <a:lnTo>
                    <a:pt x="6347300" y="793071"/>
                  </a:lnTo>
                  <a:close/>
                  <a:moveTo>
                    <a:pt x="6250780" y="1012781"/>
                  </a:moveTo>
                  <a:cubicBezTo>
                    <a:pt x="6250780" y="1139781"/>
                    <a:pt x="6147910" y="1242651"/>
                    <a:pt x="6020910" y="1242651"/>
                  </a:cubicBezTo>
                  <a:lnTo>
                    <a:pt x="5513993" y="1242651"/>
                  </a:lnTo>
                  <a:lnTo>
                    <a:pt x="5513993" y="1259161"/>
                  </a:lnTo>
                  <a:lnTo>
                    <a:pt x="6020910" y="1259161"/>
                  </a:lnTo>
                  <a:cubicBezTo>
                    <a:pt x="6156800" y="1259161"/>
                    <a:pt x="6267290" y="1148671"/>
                    <a:pt x="6267290" y="1012781"/>
                  </a:cubicBezTo>
                  <a:lnTo>
                    <a:pt x="6267290" y="793071"/>
                  </a:lnTo>
                  <a:lnTo>
                    <a:pt x="6250780" y="793071"/>
                  </a:lnTo>
                  <a:lnTo>
                    <a:pt x="6250780" y="1012781"/>
                  </a:lnTo>
                  <a:close/>
                  <a:moveTo>
                    <a:pt x="6347300" y="511504"/>
                  </a:moveTo>
                  <a:lnTo>
                    <a:pt x="6408260" y="511504"/>
                  </a:lnTo>
                  <a:lnTo>
                    <a:pt x="6408260" y="793071"/>
                  </a:lnTo>
                  <a:lnTo>
                    <a:pt x="6347300" y="793071"/>
                  </a:lnTo>
                  <a:lnTo>
                    <a:pt x="6347300" y="511504"/>
                  </a:lnTo>
                  <a:close/>
                  <a:moveTo>
                    <a:pt x="6250780" y="511504"/>
                  </a:moveTo>
                  <a:lnTo>
                    <a:pt x="6267290" y="511504"/>
                  </a:lnTo>
                  <a:lnTo>
                    <a:pt x="6267290" y="793071"/>
                  </a:lnTo>
                  <a:lnTo>
                    <a:pt x="6250780" y="793071"/>
                  </a:lnTo>
                  <a:lnTo>
                    <a:pt x="6250780" y="511504"/>
                  </a:lnTo>
                  <a:close/>
                  <a:moveTo>
                    <a:pt x="6140290" y="60960"/>
                  </a:moveTo>
                  <a:cubicBezTo>
                    <a:pt x="6254590" y="60960"/>
                    <a:pt x="6347300" y="153670"/>
                    <a:pt x="6347300" y="267970"/>
                  </a:cubicBezTo>
                  <a:lnTo>
                    <a:pt x="6347300" y="511504"/>
                  </a:lnTo>
                  <a:lnTo>
                    <a:pt x="6408260" y="511504"/>
                  </a:lnTo>
                  <a:lnTo>
                    <a:pt x="6408260" y="269240"/>
                  </a:lnTo>
                  <a:cubicBezTo>
                    <a:pt x="6408260" y="120650"/>
                    <a:pt x="6287610" y="0"/>
                    <a:pt x="6139020" y="0"/>
                  </a:cubicBezTo>
                  <a:lnTo>
                    <a:pt x="5511732" y="0"/>
                  </a:lnTo>
                  <a:lnTo>
                    <a:pt x="5511732" y="60960"/>
                  </a:lnTo>
                  <a:lnTo>
                    <a:pt x="6140290" y="60960"/>
                  </a:lnTo>
                  <a:close/>
                  <a:moveTo>
                    <a:pt x="6020910" y="142240"/>
                  </a:moveTo>
                  <a:lnTo>
                    <a:pt x="5513993" y="142240"/>
                  </a:lnTo>
                  <a:lnTo>
                    <a:pt x="5513993" y="158750"/>
                  </a:lnTo>
                  <a:lnTo>
                    <a:pt x="6020910" y="158750"/>
                  </a:lnTo>
                  <a:cubicBezTo>
                    <a:pt x="6147910" y="158750"/>
                    <a:pt x="6250780" y="261620"/>
                    <a:pt x="6250780" y="388620"/>
                  </a:cubicBezTo>
                  <a:lnTo>
                    <a:pt x="6250780" y="511567"/>
                  </a:lnTo>
                  <a:lnTo>
                    <a:pt x="6267290" y="511567"/>
                  </a:lnTo>
                  <a:lnTo>
                    <a:pt x="6267290" y="387350"/>
                  </a:lnTo>
                  <a:cubicBezTo>
                    <a:pt x="6267290" y="251460"/>
                    <a:pt x="6156800" y="142240"/>
                    <a:pt x="6020910" y="142240"/>
                  </a:cubicBezTo>
                  <a:close/>
                  <a:moveTo>
                    <a:pt x="664013" y="0"/>
                  </a:moveTo>
                  <a:lnTo>
                    <a:pt x="5513993" y="0"/>
                  </a:lnTo>
                  <a:lnTo>
                    <a:pt x="5513993" y="60960"/>
                  </a:lnTo>
                  <a:lnTo>
                    <a:pt x="664013" y="60960"/>
                  </a:lnTo>
                  <a:lnTo>
                    <a:pt x="664013" y="0"/>
                  </a:lnTo>
                  <a:close/>
                  <a:moveTo>
                    <a:pt x="664013" y="142240"/>
                  </a:moveTo>
                  <a:lnTo>
                    <a:pt x="5513993" y="142240"/>
                  </a:lnTo>
                  <a:lnTo>
                    <a:pt x="5513993" y="158750"/>
                  </a:lnTo>
                  <a:lnTo>
                    <a:pt x="664013" y="158750"/>
                  </a:lnTo>
                  <a:lnTo>
                    <a:pt x="664013"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pic>
        <p:nvPicPr>
          <p:cNvPr id="111" name="Picture 10"/>
          <p:cNvPicPr/>
          <p:nvPr/>
        </p:nvPicPr>
        <p:blipFill>
          <a:blip r:embed="rId2"/>
          <a:stretch/>
        </p:blipFill>
        <p:spPr>
          <a:xfrm>
            <a:off x="6144480" y="2336760"/>
            <a:ext cx="1011240" cy="1692720"/>
          </a:xfrm>
          <a:prstGeom prst="rect">
            <a:avLst/>
          </a:prstGeom>
          <a:ln>
            <a:noFill/>
          </a:ln>
        </p:spPr>
      </p:pic>
      <p:pic>
        <p:nvPicPr>
          <p:cNvPr id="112" name="Picture 11"/>
          <p:cNvPicPr/>
          <p:nvPr/>
        </p:nvPicPr>
        <p:blipFill>
          <a:blip r:embed="rId3"/>
          <a:stretch/>
        </p:blipFill>
        <p:spPr>
          <a:xfrm>
            <a:off x="450360" y="6644520"/>
            <a:ext cx="1462680" cy="2329920"/>
          </a:xfrm>
          <a:prstGeom prst="rect">
            <a:avLst/>
          </a:prstGeom>
          <a:ln>
            <a:noFill/>
          </a:ln>
        </p:spPr>
      </p:pic>
      <p:sp>
        <p:nvSpPr>
          <p:cNvPr id="113" name="CustomShape 9"/>
          <p:cNvSpPr/>
          <p:nvPr/>
        </p:nvSpPr>
        <p:spPr>
          <a:xfrm>
            <a:off x="4937760" y="4448160"/>
            <a:ext cx="2560320" cy="249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                OUR VISION</a:t>
            </a:r>
            <a:endParaRPr lang="en-US" sz="1400" b="0" strike="noStrike" spc="-1">
              <a:latin typeface="Arial"/>
            </a:endParaRPr>
          </a:p>
        </p:txBody>
      </p:sp>
      <p:sp>
        <p:nvSpPr>
          <p:cNvPr id="114" name="CustomShape 10"/>
          <p:cNvSpPr/>
          <p:nvPr/>
        </p:nvSpPr>
        <p:spPr>
          <a:xfrm>
            <a:off x="390600" y="1069920"/>
            <a:ext cx="189252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MISSION STATEMENT </a:t>
            </a:r>
            <a:endParaRPr lang="en-US" sz="1400" b="0" strike="noStrike" spc="-1">
              <a:latin typeface="Arial"/>
            </a:endParaRPr>
          </a:p>
        </p:txBody>
      </p:sp>
      <p:sp>
        <p:nvSpPr>
          <p:cNvPr id="115" name="CustomShape 11"/>
          <p:cNvSpPr/>
          <p:nvPr/>
        </p:nvSpPr>
        <p:spPr>
          <a:xfrm>
            <a:off x="324000" y="1578960"/>
            <a:ext cx="6164280" cy="32907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marL="68040" indent="343080" algn="ctr">
              <a:lnSpc>
                <a:spcPct val="100000"/>
              </a:lnSpc>
            </a:pPr>
            <a:r>
              <a:rPr lang="en-US" sz="1050" b="0" strike="noStrike" spc="-1">
                <a:solidFill>
                  <a:srgbClr val="000000"/>
                </a:solidFill>
                <a:latin typeface="Calibri"/>
                <a:ea typeface="Times New Roman"/>
              </a:rPr>
              <a:t>We strive to provide the Highest Quality Childcare and Educational Service that promotes and enhances each child’s development, while assuring our parent’s peace of mind in the care and service we render.</a:t>
            </a:r>
            <a:endParaRPr lang="en-US" sz="1050" b="0" strike="noStrike" spc="-1">
              <a:latin typeface="Arial"/>
            </a:endParaRPr>
          </a:p>
          <a:p>
            <a:pPr marL="68040" indent="343080" algn="ctr">
              <a:lnSpc>
                <a:spcPct val="100000"/>
              </a:lnSpc>
            </a:pPr>
            <a:r>
              <a:rPr lang="en-US" sz="1050" b="0" strike="noStrike" spc="-1">
                <a:solidFill>
                  <a:srgbClr val="000000"/>
                </a:solidFill>
                <a:latin typeface="Calibri"/>
                <a:ea typeface="Times New Roman"/>
              </a:rPr>
              <a:t> </a:t>
            </a:r>
            <a:endParaRPr lang="en-US" sz="1050" b="0" strike="noStrike" spc="-1">
              <a:latin typeface="Arial"/>
            </a:endParaRPr>
          </a:p>
          <a:p>
            <a:pPr marL="68040" indent="343080" algn="ctr">
              <a:lnSpc>
                <a:spcPct val="100000"/>
              </a:lnSpc>
            </a:pPr>
            <a:r>
              <a:rPr lang="en-US" sz="1050" b="0" strike="noStrike" spc="-1">
                <a:solidFill>
                  <a:srgbClr val="000000"/>
                </a:solidFill>
                <a:latin typeface="Calibri"/>
                <a:ea typeface="Times New Roman"/>
              </a:rPr>
              <a:t>BDA provides a safe, nurturing and developmentally appropriate program which fosters active learning, support for the whole child, and a child friendly environment.</a:t>
            </a:r>
            <a:endParaRPr lang="en-US" sz="1050" b="0" strike="noStrike" spc="-1">
              <a:latin typeface="Arial"/>
            </a:endParaRPr>
          </a:p>
          <a:p>
            <a:pPr marL="68040" indent="343080" algn="ctr">
              <a:lnSpc>
                <a:spcPct val="100000"/>
              </a:lnSpc>
            </a:pPr>
            <a:r>
              <a:rPr lang="en-US" sz="1050" b="0" strike="noStrike" spc="-1">
                <a:solidFill>
                  <a:srgbClr val="000000"/>
                </a:solidFill>
                <a:latin typeface="Calibri"/>
                <a:ea typeface="Times New Roman"/>
              </a:rPr>
              <a:t> </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foster innovation.</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embrace teamwork.</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strive for excellence.</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respect and support families.</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commit to service at all levels.</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respect and appreciate diversity.</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actively listen and seek to understand.</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communicate openly and productively.</a:t>
            </a:r>
            <a:endParaRPr lang="en-US" sz="1050" b="0" strike="noStrike" spc="-1">
              <a:latin typeface="Arial"/>
            </a:endParaRPr>
          </a:p>
          <a:p>
            <a:pPr marL="343080" indent="-342720">
              <a:lnSpc>
                <a:spcPct val="107000"/>
              </a:lnSpc>
              <a:buClr>
                <a:srgbClr val="000000"/>
              </a:buClr>
              <a:buFont typeface="Courier New"/>
              <a:buChar char="o"/>
            </a:pPr>
            <a:r>
              <a:rPr lang="en-US" sz="1050" b="0" strike="noStrike" spc="-1">
                <a:solidFill>
                  <a:srgbClr val="000000"/>
                </a:solidFill>
                <a:latin typeface="Calibri"/>
                <a:ea typeface="Times New Roman"/>
              </a:rPr>
              <a:t>We use resources creatively and responsibly.</a:t>
            </a:r>
            <a:endParaRPr lang="en-US" sz="1050" b="0" strike="noStrike" spc="-1">
              <a:latin typeface="Arial"/>
            </a:endParaRPr>
          </a:p>
          <a:p>
            <a:pPr marL="68040" indent="343080" algn="ctr">
              <a:lnSpc>
                <a:spcPct val="100000"/>
              </a:lnSpc>
            </a:pPr>
            <a:r>
              <a:rPr lang="en-US" sz="1050" b="0" strike="noStrike" spc="-1">
                <a:solidFill>
                  <a:srgbClr val="000000"/>
                </a:solidFill>
                <a:latin typeface="Calibri"/>
                <a:ea typeface="Times New Roman"/>
              </a:rPr>
              <a:t> </a:t>
            </a:r>
            <a:endParaRPr lang="en-US" sz="1050" b="0" strike="noStrike" spc="-1">
              <a:latin typeface="Arial"/>
            </a:endParaRPr>
          </a:p>
          <a:p>
            <a:pPr marL="68040" indent="343080" algn="ctr">
              <a:lnSpc>
                <a:spcPct val="100000"/>
              </a:lnSpc>
            </a:pPr>
            <a:r>
              <a:rPr lang="en-US" sz="1050" b="1" u="sng" strike="noStrike" spc="-1">
                <a:solidFill>
                  <a:srgbClr val="000000"/>
                </a:solidFill>
                <a:uFillTx/>
                <a:latin typeface="Calibri"/>
                <a:ea typeface="Times New Roman"/>
              </a:rPr>
              <a:t>A Blue Dragon Academy vision is to be recognized as an outstanding childcare center.</a:t>
            </a:r>
            <a:endParaRPr lang="en-US" sz="1050" b="0" strike="noStrike" spc="-1">
              <a:latin typeface="Arial"/>
            </a:endParaRPr>
          </a:p>
          <a:p>
            <a:pPr algn="ctr">
              <a:lnSpc>
                <a:spcPts val="1001"/>
              </a:lnSpc>
              <a:spcBef>
                <a:spcPts val="91"/>
              </a:spcBef>
            </a:pPr>
            <a:r>
              <a:rPr lang="en-US" sz="1050" b="1" strike="noStrike" spc="-1">
                <a:solidFill>
                  <a:srgbClr val="000000"/>
                </a:solidFill>
                <a:latin typeface="Calibri"/>
                <a:ea typeface="Calibri"/>
              </a:rPr>
              <a:t> </a:t>
            </a:r>
            <a:endParaRPr lang="en-US" sz="1050" b="0" strike="noStrike" spc="-1">
              <a:latin typeface="Arial"/>
            </a:endParaRPr>
          </a:p>
          <a:p>
            <a:pPr algn="ctr">
              <a:lnSpc>
                <a:spcPts val="1001"/>
              </a:lnSpc>
              <a:spcBef>
                <a:spcPts val="91"/>
              </a:spcBef>
            </a:pPr>
            <a:r>
              <a:rPr lang="en-US" sz="1200" b="0" strike="noStrike" spc="-1">
                <a:solidFill>
                  <a:srgbClr val="000000"/>
                </a:solidFill>
                <a:latin typeface="Calibri"/>
                <a:ea typeface="Calibri"/>
              </a:rPr>
              <a:t> </a:t>
            </a:r>
            <a:endParaRPr lang="en-US" sz="1200" b="0" strike="noStrike" spc="-1">
              <a:latin typeface="Arial"/>
            </a:endParaRPr>
          </a:p>
          <a:p>
            <a:pPr>
              <a:lnSpc>
                <a:spcPts val="1539"/>
              </a:lnSpc>
            </a:pPr>
            <a:endParaRPr lang="en-US" sz="1200" b="0" strike="noStrike" spc="-1">
              <a:latin typeface="Arial"/>
            </a:endParaRPr>
          </a:p>
        </p:txBody>
      </p:sp>
      <p:sp>
        <p:nvSpPr>
          <p:cNvPr id="116" name="CustomShape 12"/>
          <p:cNvSpPr/>
          <p:nvPr/>
        </p:nvSpPr>
        <p:spPr>
          <a:xfrm>
            <a:off x="1913040" y="4876920"/>
            <a:ext cx="5482800" cy="5045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39"/>
              </a:lnSpc>
            </a:pPr>
            <a:r>
              <a:rPr lang="en-US" sz="1100" b="0" strike="noStrike" spc="-1">
                <a:solidFill>
                  <a:srgbClr val="000000"/>
                </a:solidFill>
                <a:latin typeface="Open Sans Light"/>
              </a:rPr>
              <a:t>Our vision is to provide a community where all children feel respected, loved, and encouraged to become the best person they can be. Our vision is the backbone of BDA, supporting children to develop into their fullest and greatest potential. </a:t>
            </a:r>
            <a:endParaRPr lang="en-US" sz="1100" b="0" strike="noStrike" spc="-1">
              <a:latin typeface="Arial"/>
            </a:endParaRPr>
          </a:p>
          <a:p>
            <a:pPr algn="just">
              <a:lnSpc>
                <a:spcPts val="1678"/>
              </a:lnSpc>
            </a:pPr>
            <a:endParaRPr lang="en-US" sz="1100" b="0" strike="noStrike" spc="-1">
              <a:latin typeface="Arial"/>
            </a:endParaRPr>
          </a:p>
          <a:p>
            <a:pPr>
              <a:lnSpc>
                <a:spcPts val="1539"/>
              </a:lnSpc>
            </a:pPr>
            <a:r>
              <a:rPr lang="en-US" sz="1100" b="0" strike="noStrike" spc="-1">
                <a:solidFill>
                  <a:srgbClr val="000000"/>
                </a:solidFill>
                <a:latin typeface="Open Sans Light Bold"/>
              </a:rPr>
              <a:t>Our vision consist of the following but are not limited to:</a:t>
            </a:r>
            <a:endParaRPr lang="en-US" sz="1100" b="0" strike="noStrike" spc="-1">
              <a:latin typeface="Arial"/>
            </a:endParaRPr>
          </a:p>
          <a:p>
            <a:pPr>
              <a:lnSpc>
                <a:spcPts val="1539"/>
              </a:lnSpc>
            </a:pPr>
            <a:r>
              <a:rPr lang="en-US" sz="1100" b="0" strike="noStrike" spc="-1">
                <a:solidFill>
                  <a:srgbClr val="000000"/>
                </a:solidFill>
                <a:latin typeface="Open Sans Light"/>
              </a:rPr>
              <a:t>        </a:t>
            </a:r>
            <a:r>
              <a:rPr lang="en-US" sz="1100" b="0" strike="noStrike" spc="-1">
                <a:solidFill>
                  <a:srgbClr val="000000"/>
                </a:solidFill>
                <a:latin typeface="Open Sans Light Bold"/>
              </a:rPr>
              <a:t>Quality</a:t>
            </a:r>
            <a:r>
              <a:rPr lang="en-US" sz="1100" b="0" strike="noStrike" spc="-1">
                <a:solidFill>
                  <a:srgbClr val="000000"/>
                </a:solidFill>
                <a:latin typeface="Open Sans Light"/>
              </a:rPr>
              <a:t> – We believe every child deserves excellence in early learning programs and services to make a difference in their lives and our community.</a:t>
            </a:r>
            <a:endParaRPr lang="en-US" sz="1100" b="0" strike="noStrike" spc="-1">
              <a:latin typeface="Arial"/>
            </a:endParaRPr>
          </a:p>
          <a:p>
            <a:pPr>
              <a:lnSpc>
                <a:spcPts val="1539"/>
              </a:lnSpc>
            </a:pPr>
            <a:endParaRPr lang="en-US" sz="1100" b="0" strike="noStrike" spc="-1">
              <a:latin typeface="Arial"/>
            </a:endParaRPr>
          </a:p>
          <a:p>
            <a:pPr>
              <a:lnSpc>
                <a:spcPts val="1539"/>
              </a:lnSpc>
            </a:pPr>
            <a:r>
              <a:rPr lang="en-US" sz="1100" b="0" strike="noStrike" spc="-1">
                <a:solidFill>
                  <a:srgbClr val="000000"/>
                </a:solidFill>
                <a:latin typeface="Open Sans Light"/>
              </a:rPr>
              <a:t>        </a:t>
            </a:r>
            <a:r>
              <a:rPr lang="en-US" sz="1100" b="0" strike="noStrike" spc="-1">
                <a:solidFill>
                  <a:srgbClr val="000000"/>
                </a:solidFill>
                <a:latin typeface="Open Sans Light Bold"/>
              </a:rPr>
              <a:t>Inclusion</a:t>
            </a:r>
            <a:r>
              <a:rPr lang="en-US" sz="1100" b="0" strike="noStrike" spc="-1">
                <a:solidFill>
                  <a:srgbClr val="000000"/>
                </a:solidFill>
                <a:latin typeface="Open Sans Light"/>
              </a:rPr>
              <a:t> – All  children are included in our learning environment. We welcome all with open arms and love in our hearts. </a:t>
            </a:r>
            <a:endParaRPr lang="en-US" sz="1100" b="0" strike="noStrike" spc="-1">
              <a:latin typeface="Arial"/>
            </a:endParaRPr>
          </a:p>
          <a:p>
            <a:pPr>
              <a:lnSpc>
                <a:spcPts val="1539"/>
              </a:lnSpc>
            </a:pPr>
            <a:endParaRPr lang="en-US" sz="1100" b="0" strike="noStrike" spc="-1">
              <a:latin typeface="Arial"/>
            </a:endParaRPr>
          </a:p>
          <a:p>
            <a:pPr>
              <a:lnSpc>
                <a:spcPts val="1539"/>
              </a:lnSpc>
            </a:pPr>
            <a:r>
              <a:rPr lang="en-US" sz="1100" b="0" strike="noStrike" spc="-1">
                <a:solidFill>
                  <a:srgbClr val="000000"/>
                </a:solidFill>
                <a:latin typeface="Open Sans Light"/>
              </a:rPr>
              <a:t>        </a:t>
            </a:r>
            <a:r>
              <a:rPr lang="en-US" sz="1100" b="0" strike="noStrike" spc="-1">
                <a:solidFill>
                  <a:srgbClr val="000000"/>
                </a:solidFill>
                <a:latin typeface="Open Sans Light Bold"/>
              </a:rPr>
              <a:t>Respect</a:t>
            </a:r>
            <a:r>
              <a:rPr lang="en-US" sz="1100" b="0" strike="noStrike" spc="-1">
                <a:solidFill>
                  <a:srgbClr val="000000"/>
                </a:solidFill>
                <a:latin typeface="Open Sans Light"/>
              </a:rPr>
              <a:t> – Respect is essential in building relationships with children and families that last a lifetime. Respect is a key component of our work as it helps to optimize the talents and diversity we bring into  BDA  as partners in the child’s growth and development. </a:t>
            </a:r>
            <a:endParaRPr lang="en-US" sz="1100" b="0" strike="noStrike" spc="-1">
              <a:latin typeface="Arial"/>
            </a:endParaRPr>
          </a:p>
          <a:p>
            <a:pPr>
              <a:lnSpc>
                <a:spcPts val="1539"/>
              </a:lnSpc>
            </a:pPr>
            <a:endParaRPr lang="en-US" sz="1100" b="0" strike="noStrike" spc="-1">
              <a:latin typeface="Arial"/>
            </a:endParaRPr>
          </a:p>
          <a:p>
            <a:pPr algn="just">
              <a:lnSpc>
                <a:spcPts val="1678"/>
              </a:lnSpc>
            </a:pPr>
            <a:r>
              <a:rPr lang="en-US" sz="1100" b="0" strike="noStrike" spc="-1">
                <a:solidFill>
                  <a:srgbClr val="000000"/>
                </a:solidFill>
                <a:latin typeface="Open Sans Light"/>
              </a:rPr>
              <a:t>         </a:t>
            </a:r>
            <a:r>
              <a:rPr lang="en-US" sz="1100" b="0" strike="noStrike" spc="-1">
                <a:solidFill>
                  <a:srgbClr val="000000"/>
                </a:solidFill>
                <a:latin typeface="Open Sans Light Bold"/>
              </a:rPr>
              <a:t>Accountability</a:t>
            </a:r>
            <a:r>
              <a:rPr lang="en-US" sz="1100" b="0" strike="noStrike" spc="-1">
                <a:solidFill>
                  <a:srgbClr val="000000"/>
                </a:solidFill>
                <a:latin typeface="Open Sans Light"/>
              </a:rPr>
              <a:t> – We pride ourselves on providing open communication with all parents. This allows us to be transparent, open, and honest with one another and, in turn, provides the best environment for children at home and at BDA. </a:t>
            </a:r>
            <a:endParaRPr lang="en-US" sz="1100" b="0" strike="noStrike" spc="-1">
              <a:latin typeface="Arial"/>
            </a:endParaRPr>
          </a:p>
          <a:p>
            <a:pPr algn="just">
              <a:lnSpc>
                <a:spcPts val="1678"/>
              </a:lnSpc>
            </a:pPr>
            <a:endParaRPr lang="en-US" sz="1100" b="0" strike="noStrike" spc="-1">
              <a:latin typeface="Arial"/>
            </a:endParaRPr>
          </a:p>
          <a:p>
            <a:pPr algn="just">
              <a:lnSpc>
                <a:spcPts val="1678"/>
              </a:lnSpc>
            </a:pPr>
            <a:r>
              <a:rPr lang="en-US" sz="1100" b="0" strike="noStrike" spc="-1">
                <a:solidFill>
                  <a:srgbClr val="000000"/>
                </a:solidFill>
                <a:latin typeface="Open Sans Light"/>
              </a:rPr>
              <a:t>          </a:t>
            </a:r>
            <a:r>
              <a:rPr lang="en-US" sz="1100" b="0" strike="noStrike" spc="-1">
                <a:solidFill>
                  <a:srgbClr val="000000"/>
                </a:solidFill>
                <a:latin typeface="Open Sans Light Bold"/>
              </a:rPr>
              <a:t>Teamwork </a:t>
            </a:r>
            <a:r>
              <a:rPr lang="en-US" sz="1100" b="0" strike="noStrike" spc="-1">
                <a:solidFill>
                  <a:srgbClr val="000000"/>
                </a:solidFill>
                <a:latin typeface="Open Sans Light"/>
              </a:rPr>
              <a:t>– The combined action of the childcare providers and the families working together provides an effective and efficient working relationship. By acting together as a team, we are working toward the best interests of our common cause, which is for our little ones!</a:t>
            </a:r>
            <a:endParaRPr lang="en-US" sz="1100" b="0" strike="noStrike" spc="-1">
              <a:latin typeface="Arial"/>
            </a:endParaRPr>
          </a:p>
          <a:p>
            <a:pPr>
              <a:lnSpc>
                <a:spcPts val="1539"/>
              </a:lnSpc>
            </a:pPr>
            <a:endParaRPr lang="en-US" sz="1100" b="0" strike="noStrike" spc="-1">
              <a:latin typeface="Arial"/>
            </a:endParaRPr>
          </a:p>
        </p:txBody>
      </p:sp>
      <p:sp>
        <p:nvSpPr>
          <p:cNvPr id="117" name="CustomShape 13"/>
          <p:cNvSpPr/>
          <p:nvPr/>
        </p:nvSpPr>
        <p:spPr>
          <a:xfrm>
            <a:off x="2781360" y="532800"/>
            <a:ext cx="2209680" cy="8884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501"/>
              </a:lnSpc>
            </a:pPr>
            <a:r>
              <a:rPr lang="en-US" sz="2500" b="0" strike="noStrike" spc="-1">
                <a:solidFill>
                  <a:srgbClr val="D22376"/>
                </a:solidFill>
                <a:latin typeface="Open Sans Light Bold"/>
              </a:rPr>
              <a:t>WHO ARE WE?</a:t>
            </a:r>
            <a:endParaRPr lang="en-US" sz="2500" b="0" strike="noStrike" spc="-1">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5" name="Group 1"/>
          <p:cNvGrpSpPr/>
          <p:nvPr/>
        </p:nvGrpSpPr>
        <p:grpSpPr>
          <a:xfrm>
            <a:off x="0" y="0"/>
            <a:ext cx="7772040" cy="10058040"/>
            <a:chOff x="0" y="0"/>
            <a:chExt cx="7772040" cy="10058040"/>
          </a:xfrm>
        </p:grpSpPr>
        <p:sp>
          <p:nvSpPr>
            <p:cNvPr id="546"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47" name="Group 3"/>
          <p:cNvGrpSpPr/>
          <p:nvPr/>
        </p:nvGrpSpPr>
        <p:grpSpPr>
          <a:xfrm>
            <a:off x="377640" y="941040"/>
            <a:ext cx="2335320" cy="428760"/>
            <a:chOff x="377640" y="941040"/>
            <a:chExt cx="2335320" cy="428760"/>
          </a:xfrm>
        </p:grpSpPr>
        <p:sp>
          <p:nvSpPr>
            <p:cNvPr id="548" name="CustomShape 4"/>
            <p:cNvSpPr/>
            <p:nvPr/>
          </p:nvSpPr>
          <p:spPr>
            <a:xfrm>
              <a:off x="377640" y="941040"/>
              <a:ext cx="2335320" cy="428760"/>
            </a:xfrm>
            <a:custGeom>
              <a:avLst/>
              <a:gdLst/>
              <a:ahLst/>
              <a:cxnLst/>
              <a:rect l="l" t="t" r="r" b="b"/>
              <a:pathLst>
                <a:path w="6291037" h="1155835">
                  <a:moveTo>
                    <a:pt x="60960" y="269240"/>
                  </a:moveTo>
                  <a:cubicBezTo>
                    <a:pt x="60960" y="154940"/>
                    <a:pt x="153670" y="62230"/>
                    <a:pt x="267970" y="62230"/>
                  </a:cubicBezTo>
                  <a:lnTo>
                    <a:pt x="660607" y="62230"/>
                  </a:lnTo>
                  <a:lnTo>
                    <a:pt x="660607" y="0"/>
                  </a:lnTo>
                  <a:lnTo>
                    <a:pt x="269240" y="0"/>
                  </a:lnTo>
                  <a:cubicBezTo>
                    <a:pt x="120650" y="0"/>
                    <a:pt x="0" y="120650"/>
                    <a:pt x="0" y="269240"/>
                  </a:cubicBezTo>
                  <a:lnTo>
                    <a:pt x="0" y="508194"/>
                  </a:lnTo>
                  <a:lnTo>
                    <a:pt x="60960" y="508194"/>
                  </a:lnTo>
                  <a:lnTo>
                    <a:pt x="60960" y="269240"/>
                  </a:lnTo>
                  <a:close/>
                  <a:moveTo>
                    <a:pt x="157480" y="387350"/>
                  </a:moveTo>
                  <a:cubicBezTo>
                    <a:pt x="157480" y="260350"/>
                    <a:pt x="260350" y="157480"/>
                    <a:pt x="387350" y="157480"/>
                  </a:cubicBezTo>
                  <a:lnTo>
                    <a:pt x="660607" y="157480"/>
                  </a:lnTo>
                  <a:lnTo>
                    <a:pt x="660607" y="140970"/>
                  </a:lnTo>
                  <a:lnTo>
                    <a:pt x="387350" y="140970"/>
                  </a:lnTo>
                  <a:cubicBezTo>
                    <a:pt x="251460" y="140970"/>
                    <a:pt x="140970" y="251460"/>
                    <a:pt x="140970" y="387350"/>
                  </a:cubicBezTo>
                  <a:lnTo>
                    <a:pt x="140970" y="508190"/>
                  </a:lnTo>
                  <a:lnTo>
                    <a:pt x="157480" y="508190"/>
                  </a:lnTo>
                  <a:lnTo>
                    <a:pt x="157480" y="387350"/>
                  </a:lnTo>
                  <a:close/>
                  <a:moveTo>
                    <a:pt x="0" y="508190"/>
                  </a:moveTo>
                  <a:lnTo>
                    <a:pt x="60960" y="508190"/>
                  </a:lnTo>
                  <a:lnTo>
                    <a:pt x="60960" y="547505"/>
                  </a:lnTo>
                  <a:lnTo>
                    <a:pt x="0" y="547505"/>
                  </a:lnTo>
                  <a:lnTo>
                    <a:pt x="0" y="508190"/>
                  </a:lnTo>
                  <a:close/>
                  <a:moveTo>
                    <a:pt x="142240" y="508190"/>
                  </a:moveTo>
                  <a:lnTo>
                    <a:pt x="158750" y="508190"/>
                  </a:lnTo>
                  <a:lnTo>
                    <a:pt x="158750" y="547505"/>
                  </a:lnTo>
                  <a:lnTo>
                    <a:pt x="142240" y="547505"/>
                  </a:lnTo>
                  <a:lnTo>
                    <a:pt x="142240" y="508190"/>
                  </a:lnTo>
                  <a:close/>
                  <a:moveTo>
                    <a:pt x="269240" y="1093604"/>
                  </a:moveTo>
                  <a:cubicBezTo>
                    <a:pt x="154940" y="1093604"/>
                    <a:pt x="62230" y="1000895"/>
                    <a:pt x="62230" y="886595"/>
                  </a:cubicBezTo>
                  <a:lnTo>
                    <a:pt x="62230" y="547505"/>
                  </a:lnTo>
                  <a:lnTo>
                    <a:pt x="0" y="547505"/>
                  </a:lnTo>
                  <a:lnTo>
                    <a:pt x="0" y="886595"/>
                  </a:lnTo>
                  <a:cubicBezTo>
                    <a:pt x="0" y="1035185"/>
                    <a:pt x="120650" y="1155835"/>
                    <a:pt x="269240" y="1155835"/>
                  </a:cubicBezTo>
                  <a:lnTo>
                    <a:pt x="662818" y="1155835"/>
                  </a:lnTo>
                  <a:lnTo>
                    <a:pt x="662818" y="1093605"/>
                  </a:lnTo>
                  <a:lnTo>
                    <a:pt x="269240" y="1093605"/>
                  </a:lnTo>
                  <a:close/>
                  <a:moveTo>
                    <a:pt x="387350" y="997084"/>
                  </a:moveTo>
                  <a:cubicBezTo>
                    <a:pt x="260350" y="997084"/>
                    <a:pt x="157480" y="894215"/>
                    <a:pt x="157480" y="767215"/>
                  </a:cubicBezTo>
                  <a:lnTo>
                    <a:pt x="157480" y="547505"/>
                  </a:lnTo>
                  <a:lnTo>
                    <a:pt x="140970" y="547505"/>
                  </a:lnTo>
                  <a:lnTo>
                    <a:pt x="140970" y="767215"/>
                  </a:lnTo>
                  <a:cubicBezTo>
                    <a:pt x="140970" y="903105"/>
                    <a:pt x="251460" y="1013595"/>
                    <a:pt x="387350" y="1013595"/>
                  </a:cubicBezTo>
                  <a:lnTo>
                    <a:pt x="660607" y="1013595"/>
                  </a:lnTo>
                  <a:lnTo>
                    <a:pt x="660607" y="997085"/>
                  </a:lnTo>
                  <a:lnTo>
                    <a:pt x="387350" y="997085"/>
                  </a:lnTo>
                  <a:close/>
                  <a:moveTo>
                    <a:pt x="660607" y="1093604"/>
                  </a:moveTo>
                  <a:lnTo>
                    <a:pt x="5404683" y="1093604"/>
                  </a:lnTo>
                  <a:lnTo>
                    <a:pt x="5404683" y="1154565"/>
                  </a:lnTo>
                  <a:lnTo>
                    <a:pt x="660607" y="1154565"/>
                  </a:lnTo>
                  <a:lnTo>
                    <a:pt x="660607" y="1093605"/>
                  </a:lnTo>
                  <a:close/>
                  <a:moveTo>
                    <a:pt x="660607" y="997084"/>
                  </a:moveTo>
                  <a:lnTo>
                    <a:pt x="5404683" y="997084"/>
                  </a:lnTo>
                  <a:lnTo>
                    <a:pt x="5404683" y="1013595"/>
                  </a:lnTo>
                  <a:lnTo>
                    <a:pt x="660607" y="1013595"/>
                  </a:lnTo>
                  <a:lnTo>
                    <a:pt x="660607" y="997084"/>
                  </a:lnTo>
                  <a:close/>
                  <a:moveTo>
                    <a:pt x="6228807" y="547505"/>
                  </a:moveTo>
                  <a:lnTo>
                    <a:pt x="6228807" y="886595"/>
                  </a:lnTo>
                  <a:cubicBezTo>
                    <a:pt x="6228807" y="1000895"/>
                    <a:pt x="6136097" y="1093605"/>
                    <a:pt x="6021797" y="1093605"/>
                  </a:cubicBezTo>
                  <a:lnTo>
                    <a:pt x="5404683" y="1093605"/>
                  </a:lnTo>
                  <a:lnTo>
                    <a:pt x="5404683" y="1154565"/>
                  </a:lnTo>
                  <a:lnTo>
                    <a:pt x="6021797" y="1154565"/>
                  </a:lnTo>
                  <a:cubicBezTo>
                    <a:pt x="6170387" y="1154565"/>
                    <a:pt x="6291037" y="1033915"/>
                    <a:pt x="6291037" y="885325"/>
                  </a:cubicBezTo>
                  <a:lnTo>
                    <a:pt x="6291037" y="547505"/>
                  </a:lnTo>
                  <a:lnTo>
                    <a:pt x="6228807" y="547505"/>
                  </a:lnTo>
                  <a:close/>
                  <a:moveTo>
                    <a:pt x="6132287" y="767215"/>
                  </a:moveTo>
                  <a:cubicBezTo>
                    <a:pt x="6132287" y="894215"/>
                    <a:pt x="6029417" y="997085"/>
                    <a:pt x="5902417" y="997085"/>
                  </a:cubicBezTo>
                  <a:lnTo>
                    <a:pt x="5404683" y="997085"/>
                  </a:lnTo>
                  <a:lnTo>
                    <a:pt x="5404683" y="1013595"/>
                  </a:lnTo>
                  <a:lnTo>
                    <a:pt x="5902417" y="1013595"/>
                  </a:lnTo>
                  <a:cubicBezTo>
                    <a:pt x="6038307" y="1013595"/>
                    <a:pt x="6148797" y="903105"/>
                    <a:pt x="6148797" y="767215"/>
                  </a:cubicBezTo>
                  <a:lnTo>
                    <a:pt x="6148797" y="547505"/>
                  </a:lnTo>
                  <a:lnTo>
                    <a:pt x="6132287" y="547505"/>
                  </a:lnTo>
                  <a:lnTo>
                    <a:pt x="6132287" y="767215"/>
                  </a:lnTo>
                  <a:close/>
                  <a:moveTo>
                    <a:pt x="6228807" y="508190"/>
                  </a:moveTo>
                  <a:lnTo>
                    <a:pt x="6289767" y="508190"/>
                  </a:lnTo>
                  <a:lnTo>
                    <a:pt x="6289767" y="547505"/>
                  </a:lnTo>
                  <a:lnTo>
                    <a:pt x="6228807" y="547505"/>
                  </a:lnTo>
                  <a:lnTo>
                    <a:pt x="6228807" y="508190"/>
                  </a:lnTo>
                  <a:close/>
                  <a:moveTo>
                    <a:pt x="6132287" y="508190"/>
                  </a:moveTo>
                  <a:lnTo>
                    <a:pt x="6148797" y="508190"/>
                  </a:lnTo>
                  <a:lnTo>
                    <a:pt x="6148797" y="547505"/>
                  </a:lnTo>
                  <a:lnTo>
                    <a:pt x="6132287" y="547505"/>
                  </a:lnTo>
                  <a:lnTo>
                    <a:pt x="6132287" y="508190"/>
                  </a:lnTo>
                  <a:close/>
                  <a:moveTo>
                    <a:pt x="6021797" y="60960"/>
                  </a:moveTo>
                  <a:cubicBezTo>
                    <a:pt x="6136097" y="60960"/>
                    <a:pt x="6228807" y="153670"/>
                    <a:pt x="6228807" y="267970"/>
                  </a:cubicBezTo>
                  <a:lnTo>
                    <a:pt x="6228807" y="508190"/>
                  </a:lnTo>
                  <a:lnTo>
                    <a:pt x="6289767" y="508190"/>
                  </a:lnTo>
                  <a:lnTo>
                    <a:pt x="6289767" y="269240"/>
                  </a:lnTo>
                  <a:cubicBezTo>
                    <a:pt x="6289767" y="120650"/>
                    <a:pt x="6169117" y="0"/>
                    <a:pt x="6020527" y="0"/>
                  </a:cubicBezTo>
                  <a:lnTo>
                    <a:pt x="5402471" y="0"/>
                  </a:lnTo>
                  <a:lnTo>
                    <a:pt x="5402471" y="60960"/>
                  </a:lnTo>
                  <a:lnTo>
                    <a:pt x="6021797" y="60960"/>
                  </a:lnTo>
                  <a:close/>
                  <a:moveTo>
                    <a:pt x="5902417" y="142240"/>
                  </a:moveTo>
                  <a:lnTo>
                    <a:pt x="5404683" y="142240"/>
                  </a:lnTo>
                  <a:lnTo>
                    <a:pt x="5404683" y="158750"/>
                  </a:lnTo>
                  <a:lnTo>
                    <a:pt x="5902417" y="158750"/>
                  </a:lnTo>
                  <a:cubicBezTo>
                    <a:pt x="6029417" y="158750"/>
                    <a:pt x="6132287" y="261620"/>
                    <a:pt x="6132287" y="388620"/>
                  </a:cubicBezTo>
                  <a:lnTo>
                    <a:pt x="6132287" y="508194"/>
                  </a:lnTo>
                  <a:lnTo>
                    <a:pt x="6148797" y="508194"/>
                  </a:lnTo>
                  <a:lnTo>
                    <a:pt x="6148797" y="387350"/>
                  </a:lnTo>
                  <a:cubicBezTo>
                    <a:pt x="6148797" y="251460"/>
                    <a:pt x="6038307" y="142240"/>
                    <a:pt x="5902417" y="142240"/>
                  </a:cubicBezTo>
                  <a:close/>
                  <a:moveTo>
                    <a:pt x="660607" y="0"/>
                  </a:moveTo>
                  <a:lnTo>
                    <a:pt x="5404683" y="0"/>
                  </a:lnTo>
                  <a:lnTo>
                    <a:pt x="5404683" y="60960"/>
                  </a:lnTo>
                  <a:lnTo>
                    <a:pt x="660607" y="60960"/>
                  </a:lnTo>
                  <a:lnTo>
                    <a:pt x="660607" y="0"/>
                  </a:lnTo>
                  <a:close/>
                  <a:moveTo>
                    <a:pt x="660607" y="142240"/>
                  </a:moveTo>
                  <a:lnTo>
                    <a:pt x="5404683" y="142240"/>
                  </a:lnTo>
                  <a:lnTo>
                    <a:pt x="5404683" y="158750"/>
                  </a:lnTo>
                  <a:lnTo>
                    <a:pt x="660607" y="158750"/>
                  </a:lnTo>
                  <a:lnTo>
                    <a:pt x="660607"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49" name="CustomShape 5"/>
          <p:cNvSpPr/>
          <p:nvPr/>
        </p:nvSpPr>
        <p:spPr>
          <a:xfrm>
            <a:off x="557280" y="1022760"/>
            <a:ext cx="1975320" cy="486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19"/>
              </a:lnSpc>
            </a:pPr>
            <a:r>
              <a:rPr lang="en-US" sz="1369" b="0" strike="noStrike" spc="-1">
                <a:solidFill>
                  <a:srgbClr val="D22376"/>
                </a:solidFill>
                <a:latin typeface="Open Sans Light Bold"/>
              </a:rPr>
              <a:t>ATTIRE FOR CHILDREN</a:t>
            </a:r>
            <a:endParaRPr lang="en-US" sz="1369" b="0" strike="noStrike" spc="-1">
              <a:latin typeface="Arial"/>
            </a:endParaRPr>
          </a:p>
        </p:txBody>
      </p:sp>
      <p:sp>
        <p:nvSpPr>
          <p:cNvPr id="550" name="CustomShape 6"/>
          <p:cNvSpPr/>
          <p:nvPr/>
        </p:nvSpPr>
        <p:spPr>
          <a:xfrm>
            <a:off x="164880" y="1452240"/>
            <a:ext cx="7442280" cy="80366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20"/>
              </a:spcBef>
            </a:pPr>
            <a:endParaRPr lang="en-US" sz="1100" b="0" strike="noStrike" spc="-1">
              <a:latin typeface="Arial"/>
            </a:endParaRPr>
          </a:p>
          <a:p>
            <a:pPr marL="637540" algn="ctr">
              <a:lnSpc>
                <a:spcPct val="100000"/>
              </a:lnSpc>
              <a:spcBef>
                <a:spcPts val="459"/>
              </a:spcBef>
            </a:pPr>
            <a:r>
              <a:rPr lang="en-US" sz="1200" b="1" u="sng" strike="noStrike" spc="-1">
                <a:solidFill>
                  <a:srgbClr val="000000"/>
                </a:solidFill>
                <a:uFillTx/>
                <a:latin typeface="Open Sans Light"/>
                <a:ea typeface="Open Sans Light"/>
              </a:rPr>
              <a:t>CLOTHING</a:t>
            </a:r>
            <a:endParaRPr lang="en-US" sz="1200" b="0" strike="noStrike" spc="-1">
              <a:latin typeface="Arial"/>
            </a:endParaRPr>
          </a:p>
          <a:p>
            <a:pPr>
              <a:lnSpc>
                <a:spcPct val="100000"/>
              </a:lnSpc>
            </a:pPr>
            <a:endParaRPr lang="en-US" sz="1200" b="0" strike="noStrike" spc="-1">
              <a:latin typeface="Arial"/>
            </a:endParaRPr>
          </a:p>
          <a:p>
            <a:pPr marL="189865" indent="51435" algn="just">
              <a:lnSpc>
                <a:spcPct val="100000"/>
              </a:lnSpc>
            </a:pPr>
            <a:r>
              <a:rPr lang="en-US" sz="1200" b="0" strike="noStrike" spc="-1">
                <a:solidFill>
                  <a:srgbClr val="000000"/>
                </a:solidFill>
                <a:latin typeface="Open Sans Light"/>
                <a:ea typeface="Open Sans Light"/>
              </a:rPr>
              <a:t>Children are engaged in various activities during the day; some of these activities can be messy, and/or athletic in nature. Additionally, children are engaged in outdoor play daily, weather permitting. Due to these activities, children are required </a:t>
            </a:r>
            <a:r>
              <a:rPr lang="en-US" sz="1200" b="0" strike="noStrike" spc="-46">
                <a:solidFill>
                  <a:srgbClr val="000000"/>
                </a:solidFill>
                <a:latin typeface="Open Sans Light"/>
                <a:ea typeface="Open Sans Light"/>
              </a:rPr>
              <a:t>to</a:t>
            </a:r>
            <a:r>
              <a:rPr lang="en-US" sz="1200" b="0" strike="noStrike" spc="239">
                <a:solidFill>
                  <a:srgbClr val="000000"/>
                </a:solidFill>
                <a:latin typeface="Open Sans Light"/>
                <a:ea typeface="Open Sans Light"/>
              </a:rPr>
              <a:t> </a:t>
            </a:r>
            <a:r>
              <a:rPr lang="en-US" sz="1200" b="0" strike="noStrike" spc="-1">
                <a:solidFill>
                  <a:srgbClr val="000000"/>
                </a:solidFill>
                <a:latin typeface="Open Sans Light"/>
                <a:ea typeface="Open Sans Light"/>
              </a:rPr>
              <a:t>be dressed in seasonably appropriate, comfortable, clothing that is ok to get dirty and occasionally could get stained. </a:t>
            </a:r>
            <a:endParaRPr lang="en-US" sz="1200" b="0" strike="noStrike" spc="-1">
              <a:latin typeface="Arial"/>
            </a:endParaRPr>
          </a:p>
          <a:p>
            <a:pPr marL="189865" indent="51435" algn="just">
              <a:lnSpc>
                <a:spcPct val="100000"/>
              </a:lnSpc>
            </a:pPr>
            <a:endParaRPr lang="en-US" sz="1200" b="0" strike="noStrike" spc="-1">
              <a:latin typeface="Arial"/>
            </a:endParaRPr>
          </a:p>
          <a:p>
            <a:pPr marL="189865" indent="51435">
              <a:lnSpc>
                <a:spcPct val="100000"/>
              </a:lnSpc>
            </a:pPr>
            <a:r>
              <a:rPr lang="en-US" sz="1200" b="0" strike="noStrike" spc="-1">
                <a:solidFill>
                  <a:srgbClr val="000000"/>
                </a:solidFill>
                <a:latin typeface="Open Sans Light"/>
                <a:ea typeface="Open Sans Light"/>
              </a:rPr>
              <a:t>Coats, hats, gloves, scarves and winter boots must be provided in the winter months. It is not necessary for the children to wear their winter boots to school. Teachers will change the children into their winter boots when they go outdoors.</a:t>
            </a:r>
            <a:endParaRPr lang="en-US" sz="1200" b="0" strike="noStrike" spc="-1">
              <a:latin typeface="Arial"/>
            </a:endParaRPr>
          </a:p>
          <a:p>
            <a:pPr marL="189865" indent="51435"/>
            <a:endParaRPr lang="en-US" sz="1200" spc="-1">
              <a:solidFill>
                <a:srgbClr val="000000"/>
              </a:solidFill>
              <a:latin typeface="Open Sans Light"/>
              <a:ea typeface="Open Sans Light"/>
            </a:endParaRPr>
          </a:p>
          <a:p>
            <a:pPr marL="189865" indent="51435" algn="just">
              <a:spcBef>
                <a:spcPts val="465"/>
              </a:spcBef>
            </a:pPr>
            <a:r>
              <a:rPr lang="en-US" sz="1200" b="1" strike="noStrike" spc="-1">
                <a:solidFill>
                  <a:srgbClr val="000000"/>
                </a:solidFill>
                <a:latin typeface="Open Sans Light"/>
                <a:ea typeface="Open Sans Light"/>
              </a:rPr>
              <a:t>Children are </a:t>
            </a:r>
            <a:r>
              <a:rPr lang="en-US" sz="1200" b="1" u="sng" strike="noStrike" spc="-1">
                <a:solidFill>
                  <a:srgbClr val="000000"/>
                </a:solidFill>
                <a:uFillTx/>
                <a:latin typeface="Open Sans Light"/>
                <a:ea typeface="Open Sans Light"/>
              </a:rPr>
              <a:t>not</a:t>
            </a:r>
            <a:r>
              <a:rPr lang="en-US" sz="1200" b="1" strike="noStrike" spc="-1">
                <a:solidFill>
                  <a:srgbClr val="000000"/>
                </a:solidFill>
                <a:latin typeface="Open Sans Light"/>
                <a:ea typeface="Open Sans Light"/>
              </a:rPr>
              <a:t> permitted to wear cowboy boots, flip flops, slides, and/or open </a:t>
            </a:r>
            <a:r>
              <a:rPr lang="en-US" sz="1200" b="1" strike="noStrike" spc="-15">
                <a:solidFill>
                  <a:srgbClr val="000000"/>
                </a:solidFill>
                <a:latin typeface="Open Sans Light"/>
                <a:ea typeface="Open Sans Light"/>
              </a:rPr>
              <a:t>back </a:t>
            </a:r>
            <a:r>
              <a:rPr lang="en-US" sz="1200" b="1" strike="noStrike" spc="-1">
                <a:solidFill>
                  <a:srgbClr val="000000"/>
                </a:solidFill>
                <a:latin typeface="Open Sans Light"/>
                <a:ea typeface="Open Sans Light"/>
              </a:rPr>
              <a:t>shoes.</a:t>
            </a:r>
            <a:r>
              <a:rPr lang="en-US" sz="1200" b="0" strike="noStrike" spc="-1">
                <a:solidFill>
                  <a:srgbClr val="000000"/>
                </a:solidFill>
                <a:latin typeface="Open Sans Light"/>
                <a:ea typeface="Open Sans Light"/>
              </a:rPr>
              <a:t> </a:t>
            </a:r>
            <a:endParaRPr lang="en-US" sz="1200" spc="-1">
              <a:solidFill>
                <a:srgbClr val="000000"/>
              </a:solidFill>
              <a:latin typeface="Arial"/>
              <a:ea typeface="Open Sans Light"/>
            </a:endParaRPr>
          </a:p>
          <a:p>
            <a:pPr marL="189865" indent="51435" algn="just">
              <a:lnSpc>
                <a:spcPct val="100000"/>
              </a:lnSpc>
              <a:spcBef>
                <a:spcPts val="465"/>
              </a:spcBef>
            </a:pPr>
            <a:r>
              <a:rPr lang="en-US" sz="1200" b="0" strike="noStrike" spc="-1">
                <a:solidFill>
                  <a:srgbClr val="000000"/>
                </a:solidFill>
                <a:latin typeface="Open Sans Light"/>
                <a:ea typeface="Open Sans Light"/>
              </a:rPr>
              <a:t>The most appropriate type of shoes for participation in school activities </a:t>
            </a:r>
            <a:r>
              <a:rPr lang="en-US" sz="1200" b="0" strike="noStrike" spc="-32">
                <a:solidFill>
                  <a:srgbClr val="000000"/>
                </a:solidFill>
                <a:latin typeface="Open Sans Light"/>
                <a:ea typeface="Open Sans Light"/>
              </a:rPr>
              <a:t>are </a:t>
            </a:r>
            <a:r>
              <a:rPr lang="en-US" sz="1200" b="0" strike="noStrike" spc="-1">
                <a:solidFill>
                  <a:srgbClr val="000000"/>
                </a:solidFill>
                <a:latin typeface="Open Sans Light"/>
                <a:ea typeface="Open Sans Light"/>
              </a:rPr>
              <a:t>rubber-soled, sneakers/tennis shoes. In winter months, slippers can be </a:t>
            </a:r>
            <a:r>
              <a:rPr lang="en-US" sz="1200" b="0" strike="noStrike" spc="-26">
                <a:solidFill>
                  <a:srgbClr val="000000"/>
                </a:solidFill>
                <a:latin typeface="Open Sans Light"/>
                <a:ea typeface="Open Sans Light"/>
              </a:rPr>
              <a:t>worn </a:t>
            </a:r>
            <a:r>
              <a:rPr lang="en-US" sz="1200" b="0" strike="noStrike" spc="-1">
                <a:solidFill>
                  <a:srgbClr val="000000"/>
                </a:solidFill>
                <a:latin typeface="Open Sans Light"/>
                <a:ea typeface="Open Sans Light"/>
              </a:rPr>
              <a:t>in the building. All parents and children be required to remove shoes or put on boot covers for fall/winter months do eliminate water and debris to be tracked through hallways and rooms. </a:t>
            </a:r>
            <a:endParaRPr lang="en-US" sz="1200" b="0" strike="noStrike" spc="-1">
              <a:latin typeface="Arial"/>
            </a:endParaRPr>
          </a:p>
          <a:p>
            <a:pPr>
              <a:lnSpc>
                <a:spcPct val="100000"/>
              </a:lnSpc>
              <a:spcBef>
                <a:spcPts val="54"/>
              </a:spcBef>
            </a:pPr>
            <a:endParaRPr lang="en-US" sz="1200" b="0" strike="noStrike" spc="-1">
              <a:latin typeface="Arial"/>
            </a:endParaRPr>
          </a:p>
          <a:p>
            <a:pPr marL="189865" indent="51435" algn="just">
              <a:lnSpc>
                <a:spcPct val="100000"/>
              </a:lnSpc>
            </a:pPr>
            <a:r>
              <a:rPr lang="en-US" sz="1200" b="1" strike="noStrike" spc="-1">
                <a:solidFill>
                  <a:srgbClr val="000000"/>
                </a:solidFill>
                <a:latin typeface="Open Sans Light"/>
                <a:ea typeface="Open Sans Light"/>
              </a:rPr>
              <a:t>Children are required to have minimum of two seasonably </a:t>
            </a:r>
            <a:r>
              <a:rPr lang="en-US" sz="1200" b="0" strike="noStrike" spc="-1">
                <a:solidFill>
                  <a:srgbClr val="000000"/>
                </a:solidFill>
                <a:latin typeface="Open Sans Light"/>
                <a:ea typeface="Open Sans Light"/>
              </a:rPr>
              <a:t>and size appropriate, complete changes of clothing at the center always. A complete change of clothing includes shirt, </a:t>
            </a:r>
            <a:r>
              <a:rPr lang="en-US" sz="1200" b="0" strike="noStrike" spc="-15">
                <a:solidFill>
                  <a:srgbClr val="000000"/>
                </a:solidFill>
                <a:latin typeface="Open Sans Light"/>
                <a:ea typeface="Open Sans Light"/>
              </a:rPr>
              <a:t>pants, </a:t>
            </a:r>
            <a:r>
              <a:rPr lang="en-US" sz="1200" b="0" strike="noStrike" spc="-1">
                <a:solidFill>
                  <a:srgbClr val="000000"/>
                </a:solidFill>
                <a:latin typeface="Open Sans Light"/>
                <a:ea typeface="Open Sans Light"/>
              </a:rPr>
              <a:t>underwear, and socks. Teachers will post reminders for parents to update changes of clothing as the weather begins to change.</a:t>
            </a:r>
            <a:endParaRPr lang="en-US" sz="1200" b="0" strike="noStrike" spc="-1">
              <a:latin typeface="Arial"/>
            </a:endParaRPr>
          </a:p>
          <a:p>
            <a:pPr>
              <a:lnSpc>
                <a:spcPct val="100000"/>
              </a:lnSpc>
            </a:pPr>
            <a:endParaRPr lang="en-US" sz="1200" b="0" strike="noStrike" spc="-1">
              <a:latin typeface="Arial"/>
            </a:endParaRPr>
          </a:p>
          <a:p>
            <a:pPr marL="189865" indent="51435" algn="just">
              <a:lnSpc>
                <a:spcPct val="100000"/>
              </a:lnSpc>
            </a:pPr>
            <a:r>
              <a:rPr lang="en-US" sz="1200" b="1" i="1" strike="noStrike" spc="-1">
                <a:solidFill>
                  <a:srgbClr val="000000"/>
                </a:solidFill>
                <a:latin typeface="Open Sans Light"/>
                <a:ea typeface="Open Sans Light"/>
              </a:rPr>
              <a:t>All clothing items must be clearly labeled with the child’s first and last name. This includes coats, hats, gloves, scarves, and boots. BDA is not responsible for lost or damaged items of clothing.</a:t>
            </a:r>
            <a:endParaRPr lang="en-US" sz="1200" b="0" strike="noStrike" spc="-1">
              <a:latin typeface="Arial"/>
            </a:endParaRPr>
          </a:p>
          <a:p>
            <a:pPr>
              <a:lnSpc>
                <a:spcPct val="100000"/>
              </a:lnSpc>
            </a:pPr>
            <a:endParaRPr lang="en-US" sz="1200" b="0" strike="noStrike" spc="-1">
              <a:latin typeface="Arial"/>
            </a:endParaRPr>
          </a:p>
          <a:p>
            <a:pPr marL="189865" indent="46355" algn="just"/>
            <a:r>
              <a:rPr lang="en-US" sz="1200" b="1" strike="noStrike" spc="-1">
                <a:solidFill>
                  <a:srgbClr val="000000"/>
                </a:solidFill>
                <a:latin typeface="Open Sans Light"/>
                <a:ea typeface="Open Sans Light"/>
              </a:rPr>
              <a:t>JEWELRY Children are </a:t>
            </a:r>
            <a:r>
              <a:rPr lang="en-US" sz="1200" b="1" i="1" u="sng" strike="noStrike" spc="-1">
                <a:solidFill>
                  <a:srgbClr val="000000"/>
                </a:solidFill>
                <a:uFillTx/>
                <a:latin typeface="Open Sans Light"/>
                <a:ea typeface="Open Sans Light"/>
              </a:rPr>
              <a:t>not</a:t>
            </a:r>
            <a:r>
              <a:rPr lang="en-US" sz="1200" b="1" strike="noStrike" spc="-1">
                <a:solidFill>
                  <a:srgbClr val="000000"/>
                </a:solidFill>
                <a:latin typeface="Open Sans Light"/>
                <a:ea typeface="Open Sans Light"/>
              </a:rPr>
              <a:t> permitted to wear jewelry of any kind.</a:t>
            </a:r>
            <a:endParaRPr lang="en-US" sz="1200" spc="-1">
              <a:solidFill>
                <a:srgbClr val="000000"/>
              </a:solidFill>
              <a:latin typeface="Arial"/>
              <a:ea typeface="Open Sans Light"/>
            </a:endParaRPr>
          </a:p>
          <a:p>
            <a:pPr marL="189865" indent="46355" algn="just"/>
            <a:endParaRPr lang="en-US" sz="1200" spc="-1">
              <a:solidFill>
                <a:srgbClr val="000000"/>
              </a:solidFill>
              <a:latin typeface="Open Sans Light"/>
              <a:ea typeface="Open Sans Light"/>
            </a:endParaRPr>
          </a:p>
          <a:p>
            <a:pPr marL="189865" indent="46355" algn="just"/>
            <a:r>
              <a:rPr lang="en-US" sz="1200" spc="-1">
                <a:solidFill>
                  <a:srgbClr val="000000"/>
                </a:solidFill>
                <a:latin typeface="Open Sans Light"/>
                <a:ea typeface="Open Sans Light"/>
              </a:rPr>
              <a:t> </a:t>
            </a:r>
            <a:r>
              <a:rPr lang="en-US" sz="1200" b="0" strike="noStrike" spc="-1">
                <a:solidFill>
                  <a:srgbClr val="000000"/>
                </a:solidFill>
                <a:latin typeface="Open Sans Light"/>
                <a:ea typeface="Open Sans Light"/>
              </a:rPr>
              <a:t>It is a safety hazard for your child as well as the other children enrolled in the program. In addition, BDA will not to be responsible for lost or stolen valuables. It is the parents’ responsibility to enforce this policy with their children. (Exception: Pierced Ears)</a:t>
            </a:r>
            <a:endParaRPr lang="en-US" sz="1200" b="0" strike="noStrike" spc="-1">
              <a:latin typeface="Arial"/>
            </a:endParaRPr>
          </a:p>
          <a:p>
            <a:pPr>
              <a:lnSpc>
                <a:spcPct val="100000"/>
              </a:lnSpc>
            </a:pPr>
            <a:endParaRPr lang="en-US" sz="1200" b="0" strike="noStrike" spc="-1">
              <a:latin typeface="Arial"/>
            </a:endParaRPr>
          </a:p>
          <a:p>
            <a:pPr marL="189865" indent="46355" algn="just">
              <a:lnSpc>
                <a:spcPct val="100000"/>
              </a:lnSpc>
            </a:pPr>
            <a:r>
              <a:rPr lang="en-US" sz="1200" b="0" strike="noStrike" spc="-1">
                <a:solidFill>
                  <a:srgbClr val="000000"/>
                </a:solidFill>
                <a:latin typeface="Open Sans Light"/>
                <a:ea typeface="Open Sans Light"/>
              </a:rPr>
              <a:t>BDA is not responsible for damage to or loss of and articles of clothing. We ask you send children in clothes that you are ok with getting stained or dirty. Please do not send in new clothes or name brand clothes. </a:t>
            </a:r>
            <a:endParaRPr lang="en-US" sz="1200" b="0" strike="noStrike" spc="-1">
              <a:latin typeface="Arial"/>
            </a:endParaRPr>
          </a:p>
          <a:p>
            <a:pPr marL="189865" indent="46355" algn="just">
              <a:lnSpc>
                <a:spcPct val="100000"/>
              </a:lnSpc>
            </a:pPr>
            <a:endParaRPr lang="en-US" sz="1200" b="0" strike="noStrike" spc="-1">
              <a:latin typeface="Arial"/>
            </a:endParaRPr>
          </a:p>
          <a:p>
            <a:pPr marL="189865" indent="46355" algn="just"/>
            <a:r>
              <a:rPr lang="en-US" sz="1200" spc="-1">
                <a:solidFill>
                  <a:srgbClr val="000000"/>
                </a:solidFill>
                <a:latin typeface="Arial"/>
                <a:ea typeface="Open Sans Light"/>
              </a:rPr>
              <a:t>If your child is potty training we ask they wear clothes that are easy to pull up and down(no overalls, belts, snaps, button, etc.) and crocks shoes or something similar are the easiest to rinse off in case of accidents. </a:t>
            </a:r>
          </a:p>
          <a:p>
            <a:pPr marL="189865" indent="46355" algn="just"/>
            <a:endParaRPr lang="en-US" sz="1200" spc="-1">
              <a:solidFill>
                <a:srgbClr val="000000"/>
              </a:solidFill>
              <a:latin typeface="Arial"/>
              <a:ea typeface="Open Sans Light"/>
            </a:endParaRPr>
          </a:p>
          <a:p>
            <a:pPr marL="189865" indent="46355">
              <a:lnSpc>
                <a:spcPct val="100000"/>
              </a:lnSpc>
            </a:pPr>
            <a:r>
              <a:rPr lang="en-US" sz="1200" b="0" strike="noStrike" spc="-1">
                <a:solidFill>
                  <a:srgbClr val="000000"/>
                </a:solidFill>
                <a:latin typeface="Open Sans Light"/>
                <a:ea typeface="Open Sans Light"/>
              </a:rPr>
              <a:t>All items brought to BDA must be clearly labeled with the child’s name.</a:t>
            </a:r>
            <a:endParaRPr lang="en-US" sz="1200" b="0" strike="noStrike" spc="-1">
              <a:latin typeface="Arial"/>
            </a:endParaRPr>
          </a:p>
          <a:p>
            <a:pPr marL="189865" indent="46355" algn="just">
              <a:lnSpc>
                <a:spcPct val="100000"/>
              </a:lnSpc>
            </a:pPr>
            <a:endParaRPr lang="en-US" sz="1200" b="0" strike="noStrike" spc="-1">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1" name="Group 1"/>
          <p:cNvGrpSpPr/>
          <p:nvPr/>
        </p:nvGrpSpPr>
        <p:grpSpPr>
          <a:xfrm>
            <a:off x="0" y="0"/>
            <a:ext cx="7772040" cy="10058040"/>
            <a:chOff x="0" y="0"/>
            <a:chExt cx="7772040" cy="10058040"/>
          </a:xfrm>
        </p:grpSpPr>
        <p:sp>
          <p:nvSpPr>
            <p:cNvPr id="552"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53" name="Group 3"/>
          <p:cNvGrpSpPr/>
          <p:nvPr/>
        </p:nvGrpSpPr>
        <p:grpSpPr>
          <a:xfrm>
            <a:off x="380880" y="1304640"/>
            <a:ext cx="4083120" cy="451440"/>
            <a:chOff x="380880" y="1304640"/>
            <a:chExt cx="4083120" cy="451440"/>
          </a:xfrm>
        </p:grpSpPr>
        <p:sp>
          <p:nvSpPr>
            <p:cNvPr id="554" name="CustomShape 4"/>
            <p:cNvSpPr/>
            <p:nvPr/>
          </p:nvSpPr>
          <p:spPr>
            <a:xfrm>
              <a:off x="380880" y="1304640"/>
              <a:ext cx="4083120" cy="451440"/>
            </a:xfrm>
            <a:custGeom>
              <a:avLst/>
              <a:gdLst/>
              <a:ahLst/>
              <a:cxnLst/>
              <a:rect l="l" t="t" r="r" b="b"/>
              <a:pathLst>
                <a:path w="8774719" h="1217202">
                  <a:moveTo>
                    <a:pt x="60960" y="269240"/>
                  </a:moveTo>
                  <a:cubicBezTo>
                    <a:pt x="60960" y="154940"/>
                    <a:pt x="153670" y="62230"/>
                    <a:pt x="267970" y="62230"/>
                  </a:cubicBezTo>
                  <a:lnTo>
                    <a:pt x="732012" y="62230"/>
                  </a:lnTo>
                  <a:lnTo>
                    <a:pt x="732012" y="0"/>
                  </a:lnTo>
                  <a:lnTo>
                    <a:pt x="269240" y="0"/>
                  </a:lnTo>
                  <a:cubicBezTo>
                    <a:pt x="120650" y="0"/>
                    <a:pt x="0" y="120650"/>
                    <a:pt x="0" y="269240"/>
                  </a:cubicBezTo>
                  <a:lnTo>
                    <a:pt x="0" y="509037"/>
                  </a:lnTo>
                  <a:lnTo>
                    <a:pt x="60960" y="509037"/>
                  </a:lnTo>
                  <a:lnTo>
                    <a:pt x="60960" y="269240"/>
                  </a:lnTo>
                  <a:close/>
                  <a:moveTo>
                    <a:pt x="157480" y="387350"/>
                  </a:moveTo>
                  <a:cubicBezTo>
                    <a:pt x="157480" y="260350"/>
                    <a:pt x="260350" y="157480"/>
                    <a:pt x="387350" y="157480"/>
                  </a:cubicBezTo>
                  <a:lnTo>
                    <a:pt x="732012" y="157480"/>
                  </a:lnTo>
                  <a:lnTo>
                    <a:pt x="732012" y="140970"/>
                  </a:lnTo>
                  <a:lnTo>
                    <a:pt x="387350" y="140970"/>
                  </a:lnTo>
                  <a:cubicBezTo>
                    <a:pt x="251460" y="140970"/>
                    <a:pt x="140970" y="251460"/>
                    <a:pt x="140970" y="387350"/>
                  </a:cubicBezTo>
                  <a:lnTo>
                    <a:pt x="140970" y="509018"/>
                  </a:lnTo>
                  <a:lnTo>
                    <a:pt x="157480" y="509018"/>
                  </a:lnTo>
                  <a:lnTo>
                    <a:pt x="157480" y="387350"/>
                  </a:lnTo>
                  <a:close/>
                  <a:moveTo>
                    <a:pt x="0" y="509018"/>
                  </a:moveTo>
                  <a:lnTo>
                    <a:pt x="60960" y="509018"/>
                  </a:lnTo>
                  <a:lnTo>
                    <a:pt x="60960" y="608872"/>
                  </a:lnTo>
                  <a:lnTo>
                    <a:pt x="0" y="608872"/>
                  </a:lnTo>
                  <a:lnTo>
                    <a:pt x="0" y="509018"/>
                  </a:lnTo>
                  <a:close/>
                  <a:moveTo>
                    <a:pt x="142240" y="509018"/>
                  </a:moveTo>
                  <a:lnTo>
                    <a:pt x="158750" y="509018"/>
                  </a:lnTo>
                  <a:lnTo>
                    <a:pt x="158750" y="608872"/>
                  </a:lnTo>
                  <a:lnTo>
                    <a:pt x="142240" y="608872"/>
                  </a:lnTo>
                  <a:lnTo>
                    <a:pt x="142240" y="509018"/>
                  </a:lnTo>
                  <a:close/>
                  <a:moveTo>
                    <a:pt x="269240" y="1154972"/>
                  </a:moveTo>
                  <a:cubicBezTo>
                    <a:pt x="154940" y="1154972"/>
                    <a:pt x="62230" y="1062262"/>
                    <a:pt x="62230" y="947962"/>
                  </a:cubicBezTo>
                  <a:lnTo>
                    <a:pt x="62230" y="608872"/>
                  </a:lnTo>
                  <a:lnTo>
                    <a:pt x="0" y="608872"/>
                  </a:lnTo>
                  <a:lnTo>
                    <a:pt x="0" y="947962"/>
                  </a:lnTo>
                  <a:cubicBezTo>
                    <a:pt x="0" y="1096552"/>
                    <a:pt x="120650" y="1217202"/>
                    <a:pt x="269240" y="1217202"/>
                  </a:cubicBezTo>
                  <a:lnTo>
                    <a:pt x="735259" y="1217202"/>
                  </a:lnTo>
                  <a:lnTo>
                    <a:pt x="735259" y="1154972"/>
                  </a:lnTo>
                  <a:lnTo>
                    <a:pt x="269240" y="1154972"/>
                  </a:lnTo>
                  <a:close/>
                  <a:moveTo>
                    <a:pt x="387350" y="1058452"/>
                  </a:moveTo>
                  <a:cubicBezTo>
                    <a:pt x="260350" y="1058452"/>
                    <a:pt x="157480" y="955582"/>
                    <a:pt x="157480" y="828582"/>
                  </a:cubicBezTo>
                  <a:lnTo>
                    <a:pt x="157480" y="608872"/>
                  </a:lnTo>
                  <a:lnTo>
                    <a:pt x="140970" y="608872"/>
                  </a:lnTo>
                  <a:lnTo>
                    <a:pt x="140970" y="828582"/>
                  </a:lnTo>
                  <a:cubicBezTo>
                    <a:pt x="140970" y="964472"/>
                    <a:pt x="251460" y="1074962"/>
                    <a:pt x="387350" y="1074962"/>
                  </a:cubicBezTo>
                  <a:lnTo>
                    <a:pt x="732012" y="1074962"/>
                  </a:lnTo>
                  <a:lnTo>
                    <a:pt x="732012" y="1058452"/>
                  </a:lnTo>
                  <a:lnTo>
                    <a:pt x="387350" y="1058452"/>
                  </a:lnTo>
                  <a:close/>
                  <a:moveTo>
                    <a:pt x="732012" y="1154972"/>
                  </a:moveTo>
                  <a:lnTo>
                    <a:pt x="7695878" y="1154972"/>
                  </a:lnTo>
                  <a:lnTo>
                    <a:pt x="7695878" y="1215932"/>
                  </a:lnTo>
                  <a:lnTo>
                    <a:pt x="732013" y="1215932"/>
                  </a:lnTo>
                  <a:lnTo>
                    <a:pt x="732013" y="1154972"/>
                  </a:lnTo>
                  <a:close/>
                  <a:moveTo>
                    <a:pt x="732012" y="1058452"/>
                  </a:moveTo>
                  <a:lnTo>
                    <a:pt x="7695878" y="1058452"/>
                  </a:lnTo>
                  <a:lnTo>
                    <a:pt x="7695878" y="1074962"/>
                  </a:lnTo>
                  <a:lnTo>
                    <a:pt x="732013" y="1074962"/>
                  </a:lnTo>
                  <a:lnTo>
                    <a:pt x="732013" y="1058452"/>
                  </a:lnTo>
                  <a:close/>
                  <a:moveTo>
                    <a:pt x="8712488" y="608872"/>
                  </a:moveTo>
                  <a:lnTo>
                    <a:pt x="8712488" y="947962"/>
                  </a:lnTo>
                  <a:cubicBezTo>
                    <a:pt x="8712488" y="1062262"/>
                    <a:pt x="8619779" y="1154972"/>
                    <a:pt x="8505479" y="1154972"/>
                  </a:cubicBezTo>
                  <a:lnTo>
                    <a:pt x="7695878" y="1154972"/>
                  </a:lnTo>
                  <a:lnTo>
                    <a:pt x="7695878" y="1215932"/>
                  </a:lnTo>
                  <a:lnTo>
                    <a:pt x="8505479" y="1215932"/>
                  </a:lnTo>
                  <a:cubicBezTo>
                    <a:pt x="8654069" y="1215932"/>
                    <a:pt x="8774719" y="1095282"/>
                    <a:pt x="8774719" y="946692"/>
                  </a:cubicBezTo>
                  <a:lnTo>
                    <a:pt x="8774719" y="608872"/>
                  </a:lnTo>
                  <a:lnTo>
                    <a:pt x="8712488" y="608872"/>
                  </a:lnTo>
                  <a:close/>
                  <a:moveTo>
                    <a:pt x="8615969" y="828582"/>
                  </a:moveTo>
                  <a:cubicBezTo>
                    <a:pt x="8615969" y="955582"/>
                    <a:pt x="8513098" y="1058452"/>
                    <a:pt x="8386098" y="1058452"/>
                  </a:cubicBezTo>
                  <a:lnTo>
                    <a:pt x="7695878" y="1058452"/>
                  </a:lnTo>
                  <a:lnTo>
                    <a:pt x="7695878" y="1074962"/>
                  </a:lnTo>
                  <a:lnTo>
                    <a:pt x="8386098" y="1074962"/>
                  </a:lnTo>
                  <a:cubicBezTo>
                    <a:pt x="8521988" y="1074962"/>
                    <a:pt x="8632479" y="964472"/>
                    <a:pt x="8632479" y="828582"/>
                  </a:cubicBezTo>
                  <a:lnTo>
                    <a:pt x="8632479" y="608872"/>
                  </a:lnTo>
                  <a:lnTo>
                    <a:pt x="8615969" y="608872"/>
                  </a:lnTo>
                  <a:lnTo>
                    <a:pt x="8615969" y="828582"/>
                  </a:lnTo>
                  <a:close/>
                  <a:moveTo>
                    <a:pt x="8712488" y="509018"/>
                  </a:moveTo>
                  <a:lnTo>
                    <a:pt x="8773448" y="509018"/>
                  </a:lnTo>
                  <a:lnTo>
                    <a:pt x="8773448" y="608872"/>
                  </a:lnTo>
                  <a:lnTo>
                    <a:pt x="8712488" y="608872"/>
                  </a:lnTo>
                  <a:lnTo>
                    <a:pt x="8712488" y="509018"/>
                  </a:lnTo>
                  <a:close/>
                  <a:moveTo>
                    <a:pt x="8615969" y="509018"/>
                  </a:moveTo>
                  <a:lnTo>
                    <a:pt x="8632479" y="509018"/>
                  </a:lnTo>
                  <a:lnTo>
                    <a:pt x="8632479" y="608872"/>
                  </a:lnTo>
                  <a:lnTo>
                    <a:pt x="8615969" y="608872"/>
                  </a:lnTo>
                  <a:lnTo>
                    <a:pt x="8615969" y="509018"/>
                  </a:lnTo>
                  <a:close/>
                  <a:moveTo>
                    <a:pt x="8505479" y="60960"/>
                  </a:moveTo>
                  <a:cubicBezTo>
                    <a:pt x="8619779" y="60960"/>
                    <a:pt x="8712488" y="153670"/>
                    <a:pt x="8712488" y="267970"/>
                  </a:cubicBezTo>
                  <a:lnTo>
                    <a:pt x="8712488" y="509018"/>
                  </a:lnTo>
                  <a:lnTo>
                    <a:pt x="8773448" y="509018"/>
                  </a:lnTo>
                  <a:lnTo>
                    <a:pt x="8773448" y="269240"/>
                  </a:lnTo>
                  <a:cubicBezTo>
                    <a:pt x="8773448" y="120650"/>
                    <a:pt x="8652798" y="0"/>
                    <a:pt x="8504208" y="0"/>
                  </a:cubicBezTo>
                  <a:lnTo>
                    <a:pt x="7692632" y="0"/>
                  </a:lnTo>
                  <a:lnTo>
                    <a:pt x="7692632" y="60960"/>
                  </a:lnTo>
                  <a:lnTo>
                    <a:pt x="8505479" y="60960"/>
                  </a:lnTo>
                  <a:close/>
                  <a:moveTo>
                    <a:pt x="8386098" y="142240"/>
                  </a:moveTo>
                  <a:lnTo>
                    <a:pt x="7695878" y="142240"/>
                  </a:lnTo>
                  <a:lnTo>
                    <a:pt x="7695878" y="158750"/>
                  </a:lnTo>
                  <a:lnTo>
                    <a:pt x="8386098" y="158750"/>
                  </a:lnTo>
                  <a:cubicBezTo>
                    <a:pt x="8513098" y="158750"/>
                    <a:pt x="8615969" y="261620"/>
                    <a:pt x="8615969" y="388620"/>
                  </a:cubicBezTo>
                  <a:lnTo>
                    <a:pt x="8615969" y="509037"/>
                  </a:lnTo>
                  <a:lnTo>
                    <a:pt x="8632479" y="509037"/>
                  </a:lnTo>
                  <a:lnTo>
                    <a:pt x="8632479" y="387350"/>
                  </a:lnTo>
                  <a:cubicBezTo>
                    <a:pt x="8632479" y="251460"/>
                    <a:pt x="8521988" y="142240"/>
                    <a:pt x="8386098" y="142240"/>
                  </a:cubicBezTo>
                  <a:close/>
                  <a:moveTo>
                    <a:pt x="732013" y="0"/>
                  </a:moveTo>
                  <a:lnTo>
                    <a:pt x="7695878" y="0"/>
                  </a:lnTo>
                  <a:lnTo>
                    <a:pt x="7695878" y="60960"/>
                  </a:lnTo>
                  <a:lnTo>
                    <a:pt x="732013" y="60960"/>
                  </a:lnTo>
                  <a:lnTo>
                    <a:pt x="732013" y="0"/>
                  </a:lnTo>
                  <a:close/>
                  <a:moveTo>
                    <a:pt x="732013" y="142240"/>
                  </a:moveTo>
                  <a:lnTo>
                    <a:pt x="7695878" y="142240"/>
                  </a:lnTo>
                  <a:lnTo>
                    <a:pt x="7695878" y="158750"/>
                  </a:lnTo>
                  <a:lnTo>
                    <a:pt x="732013" y="158750"/>
                  </a:lnTo>
                  <a:lnTo>
                    <a:pt x="732013"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grpSp>
        <p:nvGrpSpPr>
          <p:cNvPr id="558" name="Group 8"/>
          <p:cNvGrpSpPr/>
          <p:nvPr/>
        </p:nvGrpSpPr>
        <p:grpSpPr>
          <a:xfrm>
            <a:off x="1375200" y="395280"/>
            <a:ext cx="5022360" cy="608400"/>
            <a:chOff x="1375200" y="395280"/>
            <a:chExt cx="5022360" cy="608400"/>
          </a:xfrm>
        </p:grpSpPr>
        <p:grpSp>
          <p:nvGrpSpPr>
            <p:cNvPr id="559" name="Group 9"/>
            <p:cNvGrpSpPr/>
            <p:nvPr/>
          </p:nvGrpSpPr>
          <p:grpSpPr>
            <a:xfrm>
              <a:off x="1375200" y="395280"/>
              <a:ext cx="5022360" cy="608400"/>
              <a:chOff x="1375200" y="395280"/>
              <a:chExt cx="5022360" cy="608400"/>
            </a:xfrm>
          </p:grpSpPr>
          <p:sp>
            <p:nvSpPr>
              <p:cNvPr id="560" name="CustomShape 10"/>
              <p:cNvSpPr/>
              <p:nvPr/>
            </p:nvSpPr>
            <p:spPr>
              <a:xfrm>
                <a:off x="1375200" y="395280"/>
                <a:ext cx="5022360" cy="608400"/>
              </a:xfrm>
              <a:custGeom>
                <a:avLst/>
                <a:gdLst/>
                <a:ahLst/>
                <a:cxnLst/>
                <a:rect l="l" t="t" r="r" b="b"/>
                <a:pathLst>
                  <a:path w="11781154" h="1427869">
                    <a:moveTo>
                      <a:pt x="60960" y="269240"/>
                    </a:moveTo>
                    <a:cubicBezTo>
                      <a:pt x="60960" y="154940"/>
                      <a:pt x="153670" y="62230"/>
                      <a:pt x="267970" y="62230"/>
                    </a:cubicBezTo>
                    <a:lnTo>
                      <a:pt x="818447" y="62230"/>
                    </a:lnTo>
                    <a:lnTo>
                      <a:pt x="818447" y="0"/>
                    </a:lnTo>
                    <a:lnTo>
                      <a:pt x="269240" y="0"/>
                    </a:lnTo>
                    <a:cubicBezTo>
                      <a:pt x="120650" y="0"/>
                      <a:pt x="0" y="120650"/>
                      <a:pt x="0" y="269240"/>
                    </a:cubicBezTo>
                    <a:lnTo>
                      <a:pt x="0" y="511930"/>
                    </a:lnTo>
                    <a:lnTo>
                      <a:pt x="60960" y="511930"/>
                    </a:lnTo>
                    <a:lnTo>
                      <a:pt x="60960" y="269240"/>
                    </a:lnTo>
                    <a:close/>
                    <a:moveTo>
                      <a:pt x="157480" y="387350"/>
                    </a:moveTo>
                    <a:cubicBezTo>
                      <a:pt x="157480" y="260350"/>
                      <a:pt x="260350" y="157480"/>
                      <a:pt x="387350" y="157480"/>
                    </a:cubicBezTo>
                    <a:lnTo>
                      <a:pt x="818448" y="157480"/>
                    </a:lnTo>
                    <a:lnTo>
                      <a:pt x="818448" y="140970"/>
                    </a:lnTo>
                    <a:lnTo>
                      <a:pt x="387350" y="140970"/>
                    </a:lnTo>
                    <a:cubicBezTo>
                      <a:pt x="251460" y="140970"/>
                      <a:pt x="140970" y="251460"/>
                      <a:pt x="140970" y="387350"/>
                    </a:cubicBezTo>
                    <a:lnTo>
                      <a:pt x="140970" y="511861"/>
                    </a:lnTo>
                    <a:lnTo>
                      <a:pt x="157480" y="511861"/>
                    </a:lnTo>
                    <a:lnTo>
                      <a:pt x="157480" y="387350"/>
                    </a:lnTo>
                    <a:close/>
                    <a:moveTo>
                      <a:pt x="0" y="511861"/>
                    </a:moveTo>
                    <a:lnTo>
                      <a:pt x="60960" y="511861"/>
                    </a:lnTo>
                    <a:lnTo>
                      <a:pt x="60960" y="819539"/>
                    </a:lnTo>
                    <a:lnTo>
                      <a:pt x="0" y="819539"/>
                    </a:lnTo>
                    <a:lnTo>
                      <a:pt x="0" y="511861"/>
                    </a:lnTo>
                    <a:close/>
                    <a:moveTo>
                      <a:pt x="142240" y="511861"/>
                    </a:moveTo>
                    <a:lnTo>
                      <a:pt x="158750" y="511861"/>
                    </a:lnTo>
                    <a:lnTo>
                      <a:pt x="158750" y="819539"/>
                    </a:lnTo>
                    <a:lnTo>
                      <a:pt x="142240" y="819539"/>
                    </a:lnTo>
                    <a:lnTo>
                      <a:pt x="142240" y="511861"/>
                    </a:lnTo>
                    <a:close/>
                    <a:moveTo>
                      <a:pt x="269240" y="1365639"/>
                    </a:moveTo>
                    <a:cubicBezTo>
                      <a:pt x="154940" y="1365639"/>
                      <a:pt x="62230" y="1272929"/>
                      <a:pt x="62230" y="1158629"/>
                    </a:cubicBezTo>
                    <a:lnTo>
                      <a:pt x="62230" y="819539"/>
                    </a:lnTo>
                    <a:lnTo>
                      <a:pt x="0" y="819539"/>
                    </a:lnTo>
                    <a:lnTo>
                      <a:pt x="0" y="1158629"/>
                    </a:lnTo>
                    <a:cubicBezTo>
                      <a:pt x="0" y="1307219"/>
                      <a:pt x="120650" y="1427869"/>
                      <a:pt x="269240" y="1427869"/>
                    </a:cubicBezTo>
                    <a:lnTo>
                      <a:pt x="822947" y="1427869"/>
                    </a:lnTo>
                    <a:lnTo>
                      <a:pt x="822947" y="1365639"/>
                    </a:lnTo>
                    <a:lnTo>
                      <a:pt x="269240" y="1365639"/>
                    </a:lnTo>
                    <a:close/>
                    <a:moveTo>
                      <a:pt x="387350" y="1269119"/>
                    </a:moveTo>
                    <a:cubicBezTo>
                      <a:pt x="260350" y="1269119"/>
                      <a:pt x="157480" y="1166249"/>
                      <a:pt x="157480" y="1039249"/>
                    </a:cubicBezTo>
                    <a:lnTo>
                      <a:pt x="157480" y="819539"/>
                    </a:lnTo>
                    <a:lnTo>
                      <a:pt x="140970" y="819539"/>
                    </a:lnTo>
                    <a:lnTo>
                      <a:pt x="140970" y="1039249"/>
                    </a:lnTo>
                    <a:cubicBezTo>
                      <a:pt x="140970" y="1175139"/>
                      <a:pt x="251460" y="1285629"/>
                      <a:pt x="387350" y="1285629"/>
                    </a:cubicBezTo>
                    <a:lnTo>
                      <a:pt x="818447" y="1285629"/>
                    </a:lnTo>
                    <a:lnTo>
                      <a:pt x="818447" y="1269119"/>
                    </a:lnTo>
                    <a:lnTo>
                      <a:pt x="387350" y="1269119"/>
                    </a:lnTo>
                    <a:close/>
                    <a:moveTo>
                      <a:pt x="818448" y="1365639"/>
                    </a:moveTo>
                    <a:lnTo>
                      <a:pt x="10469315" y="1365639"/>
                    </a:lnTo>
                    <a:lnTo>
                      <a:pt x="10469315" y="1426599"/>
                    </a:lnTo>
                    <a:lnTo>
                      <a:pt x="818448" y="1426599"/>
                    </a:lnTo>
                    <a:lnTo>
                      <a:pt x="818448" y="1365639"/>
                    </a:lnTo>
                    <a:close/>
                    <a:moveTo>
                      <a:pt x="818448" y="1269119"/>
                    </a:moveTo>
                    <a:lnTo>
                      <a:pt x="10469315" y="1269119"/>
                    </a:lnTo>
                    <a:lnTo>
                      <a:pt x="10469315" y="1285629"/>
                    </a:lnTo>
                    <a:lnTo>
                      <a:pt x="818448" y="1285629"/>
                    </a:lnTo>
                    <a:lnTo>
                      <a:pt x="818448" y="1269119"/>
                    </a:lnTo>
                    <a:close/>
                    <a:moveTo>
                      <a:pt x="11718923" y="819539"/>
                    </a:moveTo>
                    <a:lnTo>
                      <a:pt x="11718923" y="1158629"/>
                    </a:lnTo>
                    <a:cubicBezTo>
                      <a:pt x="11718923" y="1272929"/>
                      <a:pt x="11626214" y="1365639"/>
                      <a:pt x="11511914" y="1365639"/>
                    </a:cubicBezTo>
                    <a:lnTo>
                      <a:pt x="10469315" y="1365639"/>
                    </a:lnTo>
                    <a:lnTo>
                      <a:pt x="10469315" y="1426599"/>
                    </a:lnTo>
                    <a:lnTo>
                      <a:pt x="11511914" y="1426599"/>
                    </a:lnTo>
                    <a:cubicBezTo>
                      <a:pt x="11660504" y="1426599"/>
                      <a:pt x="11781154" y="1305949"/>
                      <a:pt x="11781154" y="1157359"/>
                    </a:cubicBezTo>
                    <a:lnTo>
                      <a:pt x="11781154" y="819539"/>
                    </a:lnTo>
                    <a:lnTo>
                      <a:pt x="11718923" y="819539"/>
                    </a:lnTo>
                    <a:close/>
                    <a:moveTo>
                      <a:pt x="11622404" y="1039249"/>
                    </a:moveTo>
                    <a:cubicBezTo>
                      <a:pt x="11622404" y="1166249"/>
                      <a:pt x="11519533" y="1269119"/>
                      <a:pt x="11392533" y="1269119"/>
                    </a:cubicBezTo>
                    <a:lnTo>
                      <a:pt x="10469315" y="1269119"/>
                    </a:lnTo>
                    <a:lnTo>
                      <a:pt x="10469315" y="1285629"/>
                    </a:lnTo>
                    <a:lnTo>
                      <a:pt x="11392533" y="1285629"/>
                    </a:lnTo>
                    <a:cubicBezTo>
                      <a:pt x="11528423" y="1285629"/>
                      <a:pt x="11638914" y="1175139"/>
                      <a:pt x="11638914" y="1039249"/>
                    </a:cubicBezTo>
                    <a:lnTo>
                      <a:pt x="11638914" y="819539"/>
                    </a:lnTo>
                    <a:lnTo>
                      <a:pt x="11622404" y="819539"/>
                    </a:lnTo>
                    <a:lnTo>
                      <a:pt x="11622404" y="1039249"/>
                    </a:lnTo>
                    <a:close/>
                    <a:moveTo>
                      <a:pt x="11718923" y="511861"/>
                    </a:moveTo>
                    <a:lnTo>
                      <a:pt x="11779883" y="511861"/>
                    </a:lnTo>
                    <a:lnTo>
                      <a:pt x="11779883" y="819539"/>
                    </a:lnTo>
                    <a:lnTo>
                      <a:pt x="11718923" y="819539"/>
                    </a:lnTo>
                    <a:lnTo>
                      <a:pt x="11718923" y="511861"/>
                    </a:lnTo>
                    <a:close/>
                    <a:moveTo>
                      <a:pt x="11622404" y="511861"/>
                    </a:moveTo>
                    <a:lnTo>
                      <a:pt x="11638914" y="511861"/>
                    </a:lnTo>
                    <a:lnTo>
                      <a:pt x="11638914" y="819539"/>
                    </a:lnTo>
                    <a:lnTo>
                      <a:pt x="11622404" y="819539"/>
                    </a:lnTo>
                    <a:lnTo>
                      <a:pt x="11622404" y="511861"/>
                    </a:lnTo>
                    <a:close/>
                    <a:moveTo>
                      <a:pt x="11511914" y="60960"/>
                    </a:moveTo>
                    <a:cubicBezTo>
                      <a:pt x="11626214" y="60960"/>
                      <a:pt x="11718923" y="153670"/>
                      <a:pt x="11718923" y="267970"/>
                    </a:cubicBezTo>
                    <a:lnTo>
                      <a:pt x="11718923" y="511861"/>
                    </a:lnTo>
                    <a:lnTo>
                      <a:pt x="11779883" y="511861"/>
                    </a:lnTo>
                    <a:lnTo>
                      <a:pt x="11779883" y="269240"/>
                    </a:lnTo>
                    <a:cubicBezTo>
                      <a:pt x="11779883" y="120650"/>
                      <a:pt x="11659233" y="0"/>
                      <a:pt x="11510644" y="0"/>
                    </a:cubicBezTo>
                    <a:lnTo>
                      <a:pt x="10464816" y="0"/>
                    </a:lnTo>
                    <a:lnTo>
                      <a:pt x="10464816" y="60960"/>
                    </a:lnTo>
                    <a:lnTo>
                      <a:pt x="11511914" y="60960"/>
                    </a:lnTo>
                    <a:close/>
                    <a:moveTo>
                      <a:pt x="11392533" y="142240"/>
                    </a:moveTo>
                    <a:lnTo>
                      <a:pt x="10469315" y="142240"/>
                    </a:lnTo>
                    <a:lnTo>
                      <a:pt x="10469315" y="158750"/>
                    </a:lnTo>
                    <a:lnTo>
                      <a:pt x="11392533" y="158750"/>
                    </a:lnTo>
                    <a:cubicBezTo>
                      <a:pt x="11519533" y="158750"/>
                      <a:pt x="11622404" y="261620"/>
                      <a:pt x="11622404" y="388620"/>
                    </a:cubicBezTo>
                    <a:lnTo>
                      <a:pt x="11622404" y="511930"/>
                    </a:lnTo>
                    <a:lnTo>
                      <a:pt x="11638914" y="511930"/>
                    </a:lnTo>
                    <a:lnTo>
                      <a:pt x="11638914" y="387350"/>
                    </a:lnTo>
                    <a:cubicBezTo>
                      <a:pt x="11638914" y="251460"/>
                      <a:pt x="11528423" y="142240"/>
                      <a:pt x="11392533" y="142240"/>
                    </a:cubicBezTo>
                    <a:close/>
                    <a:moveTo>
                      <a:pt x="818448" y="0"/>
                    </a:moveTo>
                    <a:lnTo>
                      <a:pt x="10469315" y="0"/>
                    </a:lnTo>
                    <a:lnTo>
                      <a:pt x="10469315" y="60960"/>
                    </a:lnTo>
                    <a:lnTo>
                      <a:pt x="818448" y="60960"/>
                    </a:lnTo>
                    <a:lnTo>
                      <a:pt x="818448" y="0"/>
                    </a:lnTo>
                    <a:close/>
                    <a:moveTo>
                      <a:pt x="818448" y="142240"/>
                    </a:moveTo>
                    <a:lnTo>
                      <a:pt x="10469315" y="142240"/>
                    </a:lnTo>
                    <a:lnTo>
                      <a:pt x="10469315" y="158750"/>
                    </a:lnTo>
                    <a:lnTo>
                      <a:pt x="818448" y="158750"/>
                    </a:lnTo>
                    <a:lnTo>
                      <a:pt x="818448"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561" name="CustomShape 11"/>
            <p:cNvSpPr/>
            <p:nvPr/>
          </p:nvSpPr>
          <p:spPr>
            <a:xfrm>
              <a:off x="1490400" y="481320"/>
              <a:ext cx="4790880" cy="432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EMERGENCY PROCEDURES</a:t>
              </a:r>
              <a:endParaRPr lang="en-US" sz="2429" b="0" strike="noStrike" spc="-1">
                <a:latin typeface="Arial"/>
              </a:endParaRPr>
            </a:p>
          </p:txBody>
        </p:sp>
      </p:grpSp>
      <p:sp>
        <p:nvSpPr>
          <p:cNvPr id="562" name="CustomShape 12"/>
          <p:cNvSpPr/>
          <p:nvPr/>
        </p:nvSpPr>
        <p:spPr>
          <a:xfrm>
            <a:off x="271786" y="2942001"/>
            <a:ext cx="6890129" cy="681579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6830" algn="ctr">
              <a:lnSpc>
                <a:spcPct val="100000"/>
              </a:lnSpc>
              <a:spcBef>
                <a:spcPts val="459"/>
              </a:spcBef>
            </a:pPr>
            <a:r>
              <a:rPr lang="en-US" sz="1200" b="1" u="sng" strike="noStrike" spc="-1">
                <a:solidFill>
                  <a:srgbClr val="000000"/>
                </a:solidFill>
                <a:uFillTx/>
                <a:latin typeface="Open Sans Light"/>
                <a:ea typeface="Open Sans Light"/>
              </a:rPr>
              <a:t>Emergency Evacuation</a:t>
            </a:r>
            <a:r>
              <a:rPr lang="en-US" sz="1200" b="1" strike="noStrike" spc="-1">
                <a:solidFill>
                  <a:srgbClr val="000000"/>
                </a:solidFill>
                <a:latin typeface="Open Sans Light"/>
                <a:ea typeface="Open Sans Light"/>
              </a:rPr>
              <a:t>	</a:t>
            </a:r>
            <a:r>
              <a:rPr lang="en-US" sz="1200" b="1" i="1" strike="noStrike" spc="-1">
                <a:solidFill>
                  <a:srgbClr val="000000"/>
                </a:solidFill>
                <a:latin typeface="Open Sans Light"/>
                <a:ea typeface="Open Sans Light"/>
              </a:rPr>
              <a:t>67:42:10:18. Fire and life safety</a:t>
            </a:r>
            <a:endParaRPr lang="en-US" sz="1200" b="0" strike="noStrike" spc="-1">
              <a:latin typeface="Arial"/>
            </a:endParaRPr>
          </a:p>
          <a:p>
            <a:pPr>
              <a:lnSpc>
                <a:spcPct val="100000"/>
              </a:lnSpc>
            </a:pPr>
            <a:endParaRPr lang="en-US" sz="1200" b="0" strike="noStrike" spc="-1">
              <a:latin typeface="Arial"/>
            </a:endParaRPr>
          </a:p>
          <a:p>
            <a:pPr marL="189865" algn="just">
              <a:lnSpc>
                <a:spcPct val="100000"/>
              </a:lnSpc>
            </a:pPr>
            <a:r>
              <a:rPr lang="en-US" sz="1050" b="0" strike="noStrike" spc="-1">
                <a:solidFill>
                  <a:srgbClr val="000000"/>
                </a:solidFill>
                <a:latin typeface="Open Sans Light"/>
                <a:ea typeface="Open Sans Light"/>
              </a:rPr>
              <a:t>Fire drills are conducted quarterly. In the event of a fire, children will be evacuated by staff according to the evacuation plan posted in each room. Drills for tornadoes are conducted yearly. In the event of a tornado, children will be directed to the designated area. Tornado drills are conducted once at the beginning of each summer. </a:t>
            </a:r>
            <a:endParaRPr lang="en-US" sz="1050" b="0" strike="noStrike" spc="-1">
              <a:latin typeface="Arial"/>
            </a:endParaRPr>
          </a:p>
          <a:p>
            <a:pPr marL="189865" algn="just"/>
            <a:endParaRPr lang="en-US" sz="1050" spc="-1">
              <a:solidFill>
                <a:srgbClr val="000000"/>
              </a:solidFill>
              <a:latin typeface="Open Sans Light"/>
              <a:ea typeface="Open Sans Light"/>
            </a:endParaRPr>
          </a:p>
          <a:p>
            <a:pPr marL="189865" algn="just">
              <a:lnSpc>
                <a:spcPct val="100000"/>
              </a:lnSpc>
            </a:pPr>
            <a:endParaRPr lang="en-US" sz="1200" b="0" strike="noStrike"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200" spc="-1">
              <a:latin typeface="Open Sans Light"/>
              <a:ea typeface="Open Sans Light"/>
            </a:endParaRPr>
          </a:p>
          <a:p>
            <a:pPr marL="189865" algn="just"/>
            <a:endParaRPr lang="en-US" sz="1600" b="1" spc="-1">
              <a:latin typeface="Palatino Linotype"/>
              <a:ea typeface="Open Sans Light"/>
            </a:endParaRPr>
          </a:p>
          <a:p>
            <a:pPr marL="189865" algn="just"/>
            <a:endParaRPr lang="en-US" sz="1600" b="1" spc="-1">
              <a:latin typeface="Palatino Linotype"/>
              <a:ea typeface="Open Sans Light"/>
            </a:endParaRPr>
          </a:p>
          <a:p>
            <a:pPr marL="189865" algn="just"/>
            <a:endParaRPr lang="en-US" sz="1600" b="1" spc="-1">
              <a:latin typeface="Palatino Linotype"/>
              <a:ea typeface="Open Sans Light"/>
            </a:endParaRPr>
          </a:p>
          <a:p>
            <a:pPr marL="189865" algn="just"/>
            <a:endParaRPr lang="en-US" sz="1600" b="1" spc="-1">
              <a:latin typeface="Palatino Linotype"/>
              <a:ea typeface="Open Sans Light"/>
            </a:endParaRPr>
          </a:p>
          <a:p>
            <a:pPr marL="189865" algn="just"/>
            <a:r>
              <a:rPr lang="en-US" sz="1600" b="1" spc="-1">
                <a:latin typeface="Palatino Linotype"/>
                <a:ea typeface="Open Sans Light"/>
              </a:rPr>
              <a:t>EMERGENCY CONTACT INFORMATION</a:t>
            </a:r>
            <a:endParaRPr lang="en-US"/>
          </a:p>
          <a:p>
            <a:pPr marL="189865" algn="just"/>
            <a:endParaRPr lang="en-US" sz="1200" spc="-1">
              <a:latin typeface="Open Sans Light"/>
              <a:ea typeface="Open Sans Light"/>
              <a:cs typeface="+mn-lt"/>
            </a:endParaRPr>
          </a:p>
          <a:p>
            <a:pPr marL="361315" indent="-171450" algn="just">
              <a:buFont typeface="Arial"/>
              <a:buChar char="•"/>
            </a:pPr>
            <a:r>
              <a:rPr lang="en-US" sz="1400" spc="-1">
                <a:ea typeface="+mn-lt"/>
                <a:cs typeface="+mn-lt"/>
              </a:rPr>
              <a:t>It is essential for parents and guardians to keep their contact information up to date with the childcare center.</a:t>
            </a:r>
            <a:endParaRPr lang="en-US" sz="1400">
              <a:ea typeface="+mn-lt"/>
              <a:cs typeface="+mn-lt"/>
            </a:endParaRPr>
          </a:p>
          <a:p>
            <a:pPr marL="361315" indent="-171450" algn="just">
              <a:buFont typeface="Arial"/>
              <a:buChar char="•"/>
            </a:pPr>
            <a:endParaRPr lang="en-US" sz="1400" spc="-1">
              <a:ea typeface="+mn-lt"/>
              <a:cs typeface="+mn-lt"/>
            </a:endParaRPr>
          </a:p>
          <a:p>
            <a:pPr marL="361315" indent="-171450" algn="just">
              <a:buFont typeface="Arial"/>
              <a:buChar char="•"/>
            </a:pPr>
            <a:r>
              <a:rPr lang="en-US" sz="1400" spc="-1">
                <a:ea typeface="+mn-lt"/>
                <a:cs typeface="+mn-lt"/>
              </a:rPr>
              <a:t>In case of inclement weather-related closures or emergencies, we must be able to reach parents or designated emergency contacts. </a:t>
            </a:r>
            <a:endParaRPr lang="en-US" sz="1400"/>
          </a:p>
          <a:p>
            <a:pPr marL="171450" indent="-171450">
              <a:buFont typeface="Arial"/>
              <a:buChar char="•"/>
            </a:pPr>
            <a:endParaRPr lang="en-US" sz="1100" spc="-1">
              <a:latin typeface="Arial"/>
            </a:endParaRPr>
          </a:p>
        </p:txBody>
      </p:sp>
      <p:sp>
        <p:nvSpPr>
          <p:cNvPr id="563" name="CustomShape 13"/>
          <p:cNvSpPr/>
          <p:nvPr/>
        </p:nvSpPr>
        <p:spPr>
          <a:xfrm>
            <a:off x="624960" y="1393560"/>
            <a:ext cx="3257640" cy="516240"/>
          </a:xfrm>
          <a:prstGeom prst="rect">
            <a:avLst/>
          </a:prstGeom>
          <a:noFill/>
          <a:ln>
            <a:noFill/>
          </a:ln>
        </p:spPr>
        <p:style>
          <a:lnRef idx="0">
            <a:scrgbClr r="0" g="0" b="0"/>
          </a:lnRef>
          <a:fillRef idx="0">
            <a:scrgbClr r="0" g="0" b="0"/>
          </a:fillRef>
          <a:effectRef idx="0">
            <a:scrgbClr r="0" g="0" b="0"/>
          </a:effectRef>
          <a:fontRef idx="minor"/>
        </p:style>
        <p:txBody>
          <a:bodyPr lIns="637920" tIns="58680" rIns="599760" bIns="0" anchor="ctr">
            <a:sp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64" name="CustomShape 14"/>
          <p:cNvSpPr/>
          <p:nvPr/>
        </p:nvSpPr>
        <p:spPr>
          <a:xfrm rot="10800000">
            <a:off x="911520" y="6792840"/>
            <a:ext cx="45360" cy="45360"/>
          </a:xfrm>
          <a:custGeom>
            <a:avLst/>
            <a:gdLst/>
            <a:ahLst/>
            <a:cxnLst/>
            <a:rect l="l" t="t" r="r" b="b"/>
            <a:pathLst>
              <a:path w="67">
                <a:moveTo>
                  <a:pt x="0" y="0"/>
                </a:moveTo>
                <a:lnTo>
                  <a:pt x="67" y="0"/>
                </a:lnTo>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565" name="CustomShape 15"/>
          <p:cNvSpPr/>
          <p:nvPr/>
        </p:nvSpPr>
        <p:spPr>
          <a:xfrm rot="10800000" flipV="1">
            <a:off x="145654" y="3688203"/>
            <a:ext cx="7521190" cy="4154984"/>
          </a:xfrm>
          <a:prstGeom prst="rect">
            <a:avLst/>
          </a:prstGeom>
          <a:noFill/>
          <a:ln>
            <a:noFill/>
          </a:ln>
        </p:spPr>
        <p:style>
          <a:lnRef idx="0">
            <a:scrgbClr r="0" g="0" b="0"/>
          </a:lnRef>
          <a:fillRef idx="0">
            <a:scrgbClr r="0" g="0" b="0"/>
          </a:fillRef>
          <a:effectRef idx="0">
            <a:scrgbClr r="0" g="0" b="0"/>
          </a:effectRef>
          <a:fontRef idx="minor"/>
        </p:style>
        <p:txBody>
          <a:bodyPr wrap="square" lIns="91440" tIns="45720" rIns="91440" bIns="45720" anchor="ctr">
            <a:spAutoFit/>
          </a:bodyPr>
          <a:lstStyle/>
          <a:p>
            <a:pPr>
              <a:lnSpc>
                <a:spcPct val="100000"/>
              </a:lnSpc>
            </a:pPr>
            <a:br>
              <a:rPr/>
            </a:br>
            <a:endParaRPr lang="en-US" sz="1600" b="0" strike="noStrike" spc="-1">
              <a:latin typeface="Arial"/>
            </a:endParaRPr>
          </a:p>
          <a:p>
            <a:pPr>
              <a:lnSpc>
                <a:spcPct val="100000"/>
              </a:lnSpc>
            </a:pPr>
            <a:r>
              <a:rPr lang="en-US" sz="1000" b="0" strike="noStrike" spc="-1">
                <a:solidFill>
                  <a:srgbClr val="000000"/>
                </a:solidFill>
                <a:latin typeface="Open Sans Light"/>
                <a:ea typeface="Open Sans Light"/>
              </a:rPr>
              <a:t>BDA conducts fire and emergency/evacuation drills. Parents, staff and children will not</a:t>
            </a:r>
            <a:endParaRPr lang="en-US" sz="1000" b="0" strike="noStrike" spc="-1">
              <a:latin typeface="Arial"/>
            </a:endParaRPr>
          </a:p>
          <a:p>
            <a:pPr>
              <a:lnSpc>
                <a:spcPct val="100000"/>
              </a:lnSpc>
            </a:pPr>
            <a:r>
              <a:rPr lang="en-US" sz="1000" b="0" strike="noStrike" spc="-1">
                <a:solidFill>
                  <a:srgbClr val="000000"/>
                </a:solidFill>
                <a:latin typeface="Open Sans Light"/>
                <a:ea typeface="Open Sans Light"/>
              </a:rPr>
              <a:t>be made aware of drill dates or times, as this is the most effective way to assess the effectiveness of fire and emergency/evacuation plans.</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0" strike="noStrike" spc="-1">
                <a:solidFill>
                  <a:srgbClr val="000000"/>
                </a:solidFill>
                <a:latin typeface="Open Sans Light"/>
                <a:ea typeface="Open Sans Light"/>
              </a:rPr>
              <a:t>During a fire/emergency drill or real fire/emergency, parents may not sign children into or out of the program. Parents must wait until the drill is complete and children have returned to the building to sign their child into the program. Parents may feel free to wait with the child’s class in the designated safe zone outside of the building until the drill is complete.</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0" strike="noStrike" spc="-1">
                <a:solidFill>
                  <a:srgbClr val="000000"/>
                </a:solidFill>
                <a:latin typeface="Open Sans Light"/>
                <a:ea typeface="Open Sans Light"/>
              </a:rPr>
              <a:t>In the event of a real fire/emergency, the director will inform each classroom teacher that the school will be closing.  At this time any parents waiting to sign their child in will have to leave the premises with their child. All other parents or emergency contact persons will be notified by telephone of the situation.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0" strike="noStrike" spc="-1">
                <a:solidFill>
                  <a:srgbClr val="000000"/>
                </a:solidFill>
                <a:latin typeface="Open Sans Light"/>
                <a:ea typeface="Open Sans Light"/>
              </a:rPr>
              <a:t>As with the sick child pick up policy, children must be picked up within 1 hour of the telephone call.</a:t>
            </a:r>
            <a:endParaRPr lang="en-US" sz="1000" b="0" strike="noStrike" spc="-1">
              <a:latin typeface="Arial"/>
            </a:endParaRPr>
          </a:p>
          <a:p>
            <a:r>
              <a:rPr lang="en-US" sz="1000" b="0" strike="noStrike" spc="-1">
                <a:solidFill>
                  <a:srgbClr val="000000"/>
                </a:solidFill>
                <a:latin typeface="Open Sans Light"/>
                <a:ea typeface="Open Sans Light"/>
              </a:rPr>
              <a:t>Parents wishing to sign their child out of the program during a fire/emergency drill or real fire/emergency situation are expected to have patience with the staff as they are trying to maintain order during </a:t>
            </a:r>
            <a:r>
              <a:rPr lang="en-US" sz="1000" b="0" strike="noStrike" spc="-1" err="1">
                <a:solidFill>
                  <a:srgbClr val="000000"/>
                </a:solidFill>
                <a:latin typeface="Open Sans Light"/>
                <a:ea typeface="Open Sans Light"/>
              </a:rPr>
              <a:t>a</a:t>
            </a:r>
            <a:r>
              <a:rPr lang="en-US" sz="1000" b="0" strike="noStrike" spc="-1">
                <a:solidFill>
                  <a:srgbClr val="000000"/>
                </a:solidFill>
                <a:latin typeface="Open Sans Light"/>
                <a:ea typeface="Open Sans Light"/>
              </a:rPr>
              <a:t> often hectic and dangerous situation. during a fire/emergency drill, parents will be required to wait until the drill is completed and the staff and children are returned to the building to sign their child out of the program. If the center is having a real fire/emergency, parents will be asked to wait until the director or designee has accounted for all staff and children and gives the staff </a:t>
            </a:r>
            <a:endParaRPr lang="en-US" sz="1000" spc="-1">
              <a:solidFill>
                <a:srgbClr val="000000"/>
              </a:solidFill>
              <a:latin typeface="Arial"/>
              <a:ea typeface="Open Sans Light"/>
            </a:endParaRPr>
          </a:p>
          <a:p>
            <a:endParaRPr lang="en-US" sz="1000" spc="-1">
              <a:solidFill>
                <a:srgbClr val="000000"/>
              </a:solidFill>
              <a:latin typeface="Open Sans Light"/>
              <a:ea typeface="Open Sans Light"/>
            </a:endParaRPr>
          </a:p>
          <a:p>
            <a:pPr>
              <a:lnSpc>
                <a:spcPct val="100000"/>
              </a:lnSpc>
            </a:pPr>
            <a:r>
              <a:rPr lang="en-US" sz="1000" b="0" strike="noStrike" spc="-1">
                <a:solidFill>
                  <a:srgbClr val="000000"/>
                </a:solidFill>
                <a:latin typeface="Open Sans Light"/>
                <a:ea typeface="Open Sans Light"/>
              </a:rPr>
              <a:t>permission to release children.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0" strike="noStrike" spc="-1">
                <a:solidFill>
                  <a:srgbClr val="000000"/>
                </a:solidFill>
                <a:latin typeface="Open Sans Light"/>
                <a:ea typeface="Open Sans Light"/>
              </a:rPr>
              <a:t>Once again, it is important for parents and staff to work together, remain calm, and cooperate with the fire/emergency personnel and center administration during these important and critical situations. </a:t>
            </a:r>
            <a:endParaRPr lang="en-US" sz="1000" b="0" strike="noStrike" spc="-1">
              <a:latin typeface="Arial"/>
            </a:endParaRPr>
          </a:p>
        </p:txBody>
      </p:sp>
      <p:sp>
        <p:nvSpPr>
          <p:cNvPr id="566" name="CustomShape 16"/>
          <p:cNvSpPr/>
          <p:nvPr/>
        </p:nvSpPr>
        <p:spPr>
          <a:xfrm>
            <a:off x="140806" y="1901305"/>
            <a:ext cx="7231108" cy="104799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57040">
              <a:lnSpc>
                <a:spcPct val="100000"/>
              </a:lnSpc>
              <a:spcBef>
                <a:spcPts val="459"/>
              </a:spcBef>
            </a:pPr>
            <a:r>
              <a:rPr lang="en-US" sz="1200" b="1" u="sng" strike="noStrike" spc="-1">
                <a:solidFill>
                  <a:srgbClr val="000000"/>
                </a:solidFill>
                <a:uFill>
                  <a:solidFill>
                    <a:srgbClr val="000000"/>
                  </a:solidFill>
                </a:uFill>
                <a:latin typeface="Open Sans Light"/>
                <a:ea typeface="Open Sans Light"/>
              </a:rPr>
              <a:t>Emergency Preparedness Plan:</a:t>
            </a:r>
            <a:endParaRPr lang="en-US" sz="1200" b="0" strike="noStrike" spc="-1">
              <a:latin typeface="Arial"/>
            </a:endParaRPr>
          </a:p>
          <a:p>
            <a:pPr marL="257040">
              <a:lnSpc>
                <a:spcPct val="100000"/>
              </a:lnSpc>
            </a:pPr>
            <a:r>
              <a:rPr lang="en-US" sz="1200" b="0" strike="noStrike" spc="-1">
                <a:solidFill>
                  <a:srgbClr val="000000"/>
                </a:solidFill>
                <a:latin typeface="Open Sans Light"/>
                <a:ea typeface="Open Sans Light"/>
              </a:rPr>
              <a:t>BDA has put an emergency preparedness and response plan in to place. We will consistently work on this plan and improve it when the need arises. The safety of staff and children is always our priority.</a:t>
            </a:r>
            <a:endParaRPr lang="en-US" sz="1200" b="0" strike="noStrike" spc="-1">
              <a:latin typeface="Arial"/>
            </a:endParaRPr>
          </a:p>
          <a:p>
            <a:pPr marL="257040">
              <a:lnSpc>
                <a:spcPct val="100000"/>
              </a:lnSpc>
            </a:pPr>
            <a:r>
              <a:rPr lang="en-US" sz="1200" b="0" strike="noStrike" spc="-1">
                <a:solidFill>
                  <a:srgbClr val="000000"/>
                </a:solidFill>
                <a:latin typeface="Open Sans Light"/>
                <a:ea typeface="Open Sans Light"/>
              </a:rPr>
              <a:t>A copy of this plan is available upon request.</a:t>
            </a:r>
            <a:endParaRPr lang="en-US" sz="1200" b="0" strike="noStrike" spc="-1">
              <a:latin typeface="Arial"/>
            </a:endParaRPr>
          </a:p>
        </p:txBody>
      </p:sp>
      <p:sp>
        <p:nvSpPr>
          <p:cNvPr id="567" name="CustomShape 17"/>
          <p:cNvSpPr/>
          <p:nvPr/>
        </p:nvSpPr>
        <p:spPr>
          <a:xfrm>
            <a:off x="789480" y="1407960"/>
            <a:ext cx="35521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EMERGENCY PREPAREDNESS PLAN</a:t>
            </a:r>
            <a:endParaRPr lang="en-US" sz="1400" b="0" strike="noStrike" spc="-1">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8" name="Group 1"/>
          <p:cNvGrpSpPr/>
          <p:nvPr/>
        </p:nvGrpSpPr>
        <p:grpSpPr>
          <a:xfrm>
            <a:off x="0" y="0"/>
            <a:ext cx="7772040" cy="10058040"/>
            <a:chOff x="0" y="0"/>
            <a:chExt cx="7772040" cy="10058040"/>
          </a:xfrm>
        </p:grpSpPr>
        <p:sp>
          <p:nvSpPr>
            <p:cNvPr id="569"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570" name="CustomShape 3"/>
          <p:cNvSpPr/>
          <p:nvPr/>
        </p:nvSpPr>
        <p:spPr>
          <a:xfrm>
            <a:off x="562680" y="1049040"/>
            <a:ext cx="6617160" cy="57160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Bef>
                <a:spcPts val="1151"/>
              </a:spcBef>
            </a:pPr>
            <a:r>
              <a:rPr lang="en-US" sz="1200" b="1" u="sng" strike="noStrike" spc="-1">
                <a:solidFill>
                  <a:srgbClr val="000000"/>
                </a:solidFill>
                <a:uFill>
                  <a:solidFill>
                    <a:srgbClr val="000000"/>
                  </a:solidFill>
                </a:uFill>
                <a:latin typeface="Century Gothic"/>
                <a:ea typeface="Arial"/>
              </a:rPr>
              <a:t>Health Exclusions/Health standards for childcare children</a:t>
            </a:r>
            <a:r>
              <a:rPr lang="en-US" sz="1200" b="1" strike="noStrike" spc="-1">
                <a:solidFill>
                  <a:srgbClr val="000000"/>
                </a:solidFill>
                <a:latin typeface="Century Gothic"/>
                <a:ea typeface="Arial"/>
              </a:rPr>
              <a:t>	</a:t>
            </a:r>
            <a:r>
              <a:rPr lang="en-US" sz="1200" b="1" i="1" strike="noStrike" spc="-1">
                <a:solidFill>
                  <a:srgbClr val="000000"/>
                </a:solidFill>
                <a:latin typeface="Century Gothic"/>
                <a:ea typeface="Arial"/>
              </a:rPr>
              <a:t>67:42:10:14</a:t>
            </a:r>
            <a:endParaRPr lang="en-US" sz="1200" b="0" strike="noStrike" spc="-1">
              <a:latin typeface="Arial"/>
            </a:endParaRPr>
          </a:p>
          <a:p>
            <a:pPr>
              <a:lnSpc>
                <a:spcPct val="100000"/>
              </a:lnSpc>
            </a:pPr>
            <a:r>
              <a:rPr lang="en-US" sz="1200" b="1" i="1" strike="noStrike" spc="-1">
                <a:solidFill>
                  <a:srgbClr val="000000"/>
                </a:solidFill>
                <a:latin typeface="Century Gothic"/>
                <a:ea typeface="Arial"/>
              </a:rPr>
              <a:t> </a:t>
            </a:r>
            <a:endParaRPr lang="en-US" sz="1200" b="0" strike="noStrike" spc="-1">
              <a:latin typeface="Arial"/>
            </a:endParaRPr>
          </a:p>
          <a:p>
            <a:pPr marL="190440">
              <a:lnSpc>
                <a:spcPct val="100000"/>
              </a:lnSpc>
            </a:pPr>
            <a:r>
              <a:rPr lang="en-US" sz="1200" b="0" strike="noStrike" spc="-1">
                <a:solidFill>
                  <a:srgbClr val="000000"/>
                </a:solidFill>
                <a:latin typeface="Century Gothic"/>
                <a:ea typeface="Arial"/>
              </a:rPr>
              <a:t>All BDA staff is mandated to report any contagious diseases.</a:t>
            </a:r>
            <a:endParaRPr lang="en-US" sz="1200" b="0" strike="noStrike" spc="-1">
              <a:latin typeface="Arial"/>
            </a:endParaRPr>
          </a:p>
          <a:p>
            <a:pPr marL="190440">
              <a:lnSpc>
                <a:spcPct val="100000"/>
              </a:lnSpc>
              <a:spcBef>
                <a:spcPts val="400"/>
              </a:spcBef>
            </a:pPr>
            <a:r>
              <a:rPr lang="en-US" sz="1200" b="0" strike="noStrike" spc="-1">
                <a:solidFill>
                  <a:srgbClr val="000000"/>
                </a:solidFill>
                <a:latin typeface="Century Gothic"/>
                <a:ea typeface="Arial"/>
              </a:rPr>
              <a:t>Children exhibiting any of these symptoms will not be allowed at BDA</a:t>
            </a:r>
            <a:endParaRPr lang="en-US" sz="1200" b="0" strike="noStrike" spc="-1">
              <a:latin typeface="Arial"/>
            </a:endParaRPr>
          </a:p>
          <a:p>
            <a:pPr marL="743040" lvl="1" indent="-285480">
              <a:lnSpc>
                <a:spcPct val="100000"/>
              </a:lnSpc>
              <a:spcBef>
                <a:spcPts val="11"/>
              </a:spcBef>
              <a:buClr>
                <a:srgbClr val="000000"/>
              </a:buClr>
              <a:buFont typeface="Symbol"/>
              <a:buChar char=""/>
            </a:pPr>
            <a:r>
              <a:rPr lang="en-US" sz="1200" b="0" strike="noStrike" spc="-1">
                <a:solidFill>
                  <a:srgbClr val="000000"/>
                </a:solidFill>
                <a:latin typeface="Century Gothic"/>
                <a:ea typeface="Symbol"/>
              </a:rPr>
              <a:t>Vomiting</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Diarrhea</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Undiagnosed sore or rash</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Temperature of 100.4  auxiliary or higher</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Temperatures and known exposure to a communicable disease.</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Severe upper respiratory infection (cough plus nasal discharge </a:t>
            </a:r>
            <a:r>
              <a:rPr lang="en-US" sz="1200" b="0" strike="noStrike" spc="-15">
                <a:solidFill>
                  <a:srgbClr val="000000"/>
                </a:solidFill>
                <a:latin typeface="Century Gothic"/>
                <a:ea typeface="Symbol"/>
              </a:rPr>
              <a:t>yellow </a:t>
            </a:r>
            <a:r>
              <a:rPr lang="en-US" sz="1200" b="0" strike="noStrike" spc="-1">
                <a:solidFill>
                  <a:srgbClr val="000000"/>
                </a:solidFill>
                <a:latin typeface="Century Gothic"/>
                <a:ea typeface="Symbol"/>
              </a:rPr>
              <a:t>or green in color and accompanied by fever.)</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Sore throat and above listed symptoms.</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Communicable diseases (see listing)</a:t>
            </a:r>
            <a:endParaRPr lang="en-US" sz="1200" b="0" strike="noStrike" spc="-1">
              <a:latin typeface="Arial"/>
            </a:endParaRPr>
          </a:p>
          <a:p>
            <a:pPr>
              <a:lnSpc>
                <a:spcPct val="100000"/>
              </a:lnSpc>
              <a:spcBef>
                <a:spcPts val="45"/>
              </a:spcBef>
            </a:pPr>
            <a:r>
              <a:rPr lang="en-US" sz="1200" b="0" strike="noStrike" spc="-1">
                <a:solidFill>
                  <a:srgbClr val="000000"/>
                </a:solidFill>
                <a:latin typeface="Century Gothic"/>
                <a:ea typeface="Arial"/>
              </a:rPr>
              <a:t> </a:t>
            </a:r>
            <a:endParaRPr lang="en-US" sz="1200" b="0" strike="noStrike" spc="-1">
              <a:latin typeface="Arial"/>
            </a:endParaRPr>
          </a:p>
          <a:p>
            <a:pPr marL="190440">
              <a:lnSpc>
                <a:spcPct val="100000"/>
              </a:lnSpc>
            </a:pPr>
            <a:r>
              <a:rPr lang="en-US" sz="1200" b="0" strike="noStrike" spc="-1">
                <a:solidFill>
                  <a:srgbClr val="000000"/>
                </a:solidFill>
                <a:latin typeface="Century Gothic"/>
                <a:ea typeface="Arial"/>
              </a:rPr>
              <a:t>At the discretion of the primary caregiver, the parent will be called to take the </a:t>
            </a:r>
            <a:r>
              <a:rPr lang="en-US" sz="1200" b="0" strike="noStrike" spc="-15">
                <a:solidFill>
                  <a:srgbClr val="000000"/>
                </a:solidFill>
                <a:latin typeface="Century Gothic"/>
                <a:ea typeface="Arial"/>
              </a:rPr>
              <a:t>child</a:t>
            </a:r>
            <a:r>
              <a:rPr lang="en-US" sz="1200" b="0" strike="noStrike" spc="299">
                <a:solidFill>
                  <a:srgbClr val="000000"/>
                </a:solidFill>
                <a:latin typeface="Century Gothic"/>
                <a:ea typeface="Arial"/>
              </a:rPr>
              <a:t> </a:t>
            </a:r>
            <a:r>
              <a:rPr lang="en-US" sz="1200" b="0" strike="noStrike" spc="-1">
                <a:solidFill>
                  <a:srgbClr val="000000"/>
                </a:solidFill>
                <a:latin typeface="Century Gothic"/>
                <a:ea typeface="Arial"/>
              </a:rPr>
              <a:t>home if any of the following occur;</a:t>
            </a:r>
            <a:endParaRPr lang="en-US" sz="1200" b="0" strike="noStrike" spc="-1">
              <a:latin typeface="Arial"/>
            </a:endParaRPr>
          </a:p>
          <a:p>
            <a:pPr marL="743040" lvl="1" indent="-285480">
              <a:lnSpc>
                <a:spcPct val="100000"/>
              </a:lnSpc>
              <a:spcBef>
                <a:spcPts val="11"/>
              </a:spcBef>
              <a:buClr>
                <a:srgbClr val="000000"/>
              </a:buClr>
              <a:buFont typeface="Symbol"/>
              <a:buChar char=""/>
            </a:pPr>
            <a:r>
              <a:rPr lang="en-US" sz="1200" b="0" strike="noStrike" spc="-1">
                <a:solidFill>
                  <a:srgbClr val="000000"/>
                </a:solidFill>
                <a:latin typeface="Century Gothic"/>
                <a:ea typeface="Symbol"/>
              </a:rPr>
              <a:t>Vomiting one time</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Diarrhea twice in one day</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Auxiliary temperature of 100.4 degrees or more</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The child has an undiagnosed rash caused by a contagious illness </a:t>
            </a:r>
            <a:r>
              <a:rPr lang="en-US" sz="1200" b="0" strike="noStrike" spc="-41">
                <a:solidFill>
                  <a:srgbClr val="000000"/>
                </a:solidFill>
                <a:latin typeface="Century Gothic"/>
                <a:ea typeface="Symbol"/>
              </a:rPr>
              <a:t>or </a:t>
            </a:r>
            <a:r>
              <a:rPr lang="en-US" sz="1200" b="0" strike="noStrike" spc="-1">
                <a:solidFill>
                  <a:srgbClr val="000000"/>
                </a:solidFill>
                <a:latin typeface="Century Gothic"/>
                <a:ea typeface="Symbol"/>
              </a:rPr>
              <a:t>condition</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The child has a bacterial infection or impetigo and has not been treated for 24 hours with antibiotics.</a:t>
            </a:r>
            <a:endParaRPr lang="en-US" sz="1200" b="0" strike="noStrike" spc="-1">
              <a:latin typeface="Arial"/>
            </a:endParaRPr>
          </a:p>
          <a:p>
            <a:pPr marL="743040" lvl="1" indent="-285480">
              <a:lnSpc>
                <a:spcPct val="100000"/>
              </a:lnSpc>
              <a:buClr>
                <a:srgbClr val="000000"/>
              </a:buClr>
              <a:buFont typeface="Symbol"/>
              <a:buChar char=""/>
            </a:pPr>
            <a:r>
              <a:rPr lang="en-US" sz="1200" b="0" strike="noStrike" spc="-1">
                <a:solidFill>
                  <a:srgbClr val="000000"/>
                </a:solidFill>
                <a:latin typeface="Century Gothic"/>
                <a:ea typeface="Symbol"/>
              </a:rPr>
              <a:t>Undiagnosed rash</a:t>
            </a:r>
            <a:endParaRPr lang="en-US" sz="1200" b="0" strike="noStrike" spc="-1">
              <a:latin typeface="Arial"/>
            </a:endParaRPr>
          </a:p>
          <a:p>
            <a:pPr>
              <a:lnSpc>
                <a:spcPct val="100000"/>
              </a:lnSpc>
              <a:spcBef>
                <a:spcPts val="51"/>
              </a:spcBef>
            </a:pPr>
            <a:r>
              <a:rPr lang="en-US" sz="1200" b="0" strike="noStrike" spc="-1">
                <a:solidFill>
                  <a:srgbClr val="000000"/>
                </a:solidFill>
                <a:latin typeface="Century Gothic"/>
                <a:ea typeface="Arial"/>
              </a:rPr>
              <a:t> </a:t>
            </a:r>
            <a:endParaRPr lang="en-US" sz="1200" b="0" strike="noStrike" spc="-1">
              <a:latin typeface="Arial"/>
            </a:endParaRPr>
          </a:p>
          <a:p>
            <a:pPr marL="190440">
              <a:lnSpc>
                <a:spcPct val="100000"/>
              </a:lnSpc>
            </a:pPr>
            <a:r>
              <a:rPr lang="en-US" sz="1200" b="0" strike="noStrike" spc="-1">
                <a:solidFill>
                  <a:srgbClr val="000000"/>
                </a:solidFill>
                <a:latin typeface="Century Gothic"/>
                <a:ea typeface="Arial"/>
              </a:rPr>
              <a:t>If a child has been deemed too sick to remain at the BDA, the child will be placed away from the other children until the parent/guardian arrives.</a:t>
            </a:r>
            <a:endParaRPr lang="en-US" sz="1200" b="0" strike="noStrike" spc="-1">
              <a:latin typeface="Arial"/>
            </a:endParaRPr>
          </a:p>
          <a:p>
            <a:pPr>
              <a:lnSpc>
                <a:spcPct val="100000"/>
              </a:lnSpc>
              <a:spcBef>
                <a:spcPts val="54"/>
              </a:spcBef>
            </a:pPr>
            <a:r>
              <a:rPr lang="en-US" sz="1200" b="0" strike="noStrike" spc="-1">
                <a:solidFill>
                  <a:srgbClr val="000000"/>
                </a:solidFill>
                <a:latin typeface="Century Gothic"/>
                <a:ea typeface="Arial"/>
              </a:rPr>
              <a:t> </a:t>
            </a:r>
            <a:endParaRPr lang="en-US" sz="1200" b="0" strike="noStrike" spc="-1">
              <a:latin typeface="Arial"/>
            </a:endParaRPr>
          </a:p>
          <a:p>
            <a:pPr marL="190440" indent="42480">
              <a:lnSpc>
                <a:spcPct val="100000"/>
              </a:lnSpc>
            </a:pPr>
            <a:r>
              <a:rPr lang="en-US" sz="1200" b="0" strike="noStrike" spc="-1">
                <a:solidFill>
                  <a:srgbClr val="000000"/>
                </a:solidFill>
                <a:latin typeface="Century Gothic"/>
                <a:ea typeface="Arial"/>
              </a:rPr>
              <a:t>If child cannot participate in day-to-day activities of the center or requires more attention due to not feeling well, they will be sent home.</a:t>
            </a:r>
            <a:endParaRPr lang="en-US" sz="1200" b="0" strike="noStrike" spc="-1">
              <a:latin typeface="Arial"/>
            </a:endParaRPr>
          </a:p>
          <a:p>
            <a:pPr marL="190440" indent="42480">
              <a:lnSpc>
                <a:spcPct val="100000"/>
              </a:lnSpc>
            </a:pPr>
            <a:endParaRPr lang="en-US" sz="1200" b="0" strike="noStrike" spc="-1">
              <a:latin typeface="Arial"/>
            </a:endParaRPr>
          </a:p>
          <a:p>
            <a:pPr marL="190440" indent="42480">
              <a:lnSpc>
                <a:spcPct val="100000"/>
              </a:lnSpc>
            </a:pPr>
            <a:endParaRPr lang="en-US" sz="1200" b="0" strike="noStrike" spc="-1">
              <a:latin typeface="Arial"/>
            </a:endParaRPr>
          </a:p>
        </p:txBody>
      </p:sp>
      <p:grpSp>
        <p:nvGrpSpPr>
          <p:cNvPr id="571" name="Group 4"/>
          <p:cNvGrpSpPr/>
          <p:nvPr/>
        </p:nvGrpSpPr>
        <p:grpSpPr>
          <a:xfrm>
            <a:off x="562680" y="457200"/>
            <a:ext cx="1800720" cy="451440"/>
            <a:chOff x="562680" y="457200"/>
            <a:chExt cx="1800720" cy="451440"/>
          </a:xfrm>
        </p:grpSpPr>
        <p:sp>
          <p:nvSpPr>
            <p:cNvPr id="572" name="CustomShape 5"/>
            <p:cNvSpPr/>
            <p:nvPr/>
          </p:nvSpPr>
          <p:spPr>
            <a:xfrm>
              <a:off x="562680" y="457200"/>
              <a:ext cx="1800720" cy="451440"/>
            </a:xfrm>
            <a:custGeom>
              <a:avLst/>
              <a:gdLst/>
              <a:ahLst/>
              <a:cxnLst/>
              <a:rect l="l" t="t" r="r" b="b"/>
              <a:pathLst>
                <a:path w="4850519" h="1217202">
                  <a:moveTo>
                    <a:pt x="60960" y="269240"/>
                  </a:moveTo>
                  <a:cubicBezTo>
                    <a:pt x="60960" y="154940"/>
                    <a:pt x="153670" y="62230"/>
                    <a:pt x="267970" y="62230"/>
                  </a:cubicBezTo>
                  <a:lnTo>
                    <a:pt x="619192" y="62230"/>
                  </a:lnTo>
                  <a:lnTo>
                    <a:pt x="619192" y="0"/>
                  </a:lnTo>
                  <a:lnTo>
                    <a:pt x="269240" y="0"/>
                  </a:lnTo>
                  <a:cubicBezTo>
                    <a:pt x="120650" y="0"/>
                    <a:pt x="0" y="120650"/>
                    <a:pt x="0" y="269240"/>
                  </a:cubicBezTo>
                  <a:lnTo>
                    <a:pt x="0" y="509037"/>
                  </a:lnTo>
                  <a:lnTo>
                    <a:pt x="60960" y="509037"/>
                  </a:lnTo>
                  <a:lnTo>
                    <a:pt x="60960" y="269240"/>
                  </a:lnTo>
                  <a:close/>
                  <a:moveTo>
                    <a:pt x="157480" y="387350"/>
                  </a:moveTo>
                  <a:cubicBezTo>
                    <a:pt x="157480" y="260350"/>
                    <a:pt x="260350" y="157480"/>
                    <a:pt x="387350" y="157480"/>
                  </a:cubicBezTo>
                  <a:lnTo>
                    <a:pt x="619192" y="157480"/>
                  </a:lnTo>
                  <a:lnTo>
                    <a:pt x="619192" y="140970"/>
                  </a:lnTo>
                  <a:lnTo>
                    <a:pt x="387350" y="140970"/>
                  </a:lnTo>
                  <a:cubicBezTo>
                    <a:pt x="251460" y="140970"/>
                    <a:pt x="140970" y="251460"/>
                    <a:pt x="140970" y="387350"/>
                  </a:cubicBezTo>
                  <a:lnTo>
                    <a:pt x="140970" y="509018"/>
                  </a:lnTo>
                  <a:lnTo>
                    <a:pt x="157480" y="509018"/>
                  </a:lnTo>
                  <a:lnTo>
                    <a:pt x="157480" y="387350"/>
                  </a:lnTo>
                  <a:close/>
                  <a:moveTo>
                    <a:pt x="0" y="509018"/>
                  </a:moveTo>
                  <a:lnTo>
                    <a:pt x="60960" y="509018"/>
                  </a:lnTo>
                  <a:lnTo>
                    <a:pt x="60960" y="608872"/>
                  </a:lnTo>
                  <a:lnTo>
                    <a:pt x="0" y="608872"/>
                  </a:lnTo>
                  <a:lnTo>
                    <a:pt x="0" y="509018"/>
                  </a:lnTo>
                  <a:close/>
                  <a:moveTo>
                    <a:pt x="142240" y="509018"/>
                  </a:moveTo>
                  <a:lnTo>
                    <a:pt x="158750" y="509018"/>
                  </a:lnTo>
                  <a:lnTo>
                    <a:pt x="158750" y="608872"/>
                  </a:lnTo>
                  <a:lnTo>
                    <a:pt x="142240" y="608872"/>
                  </a:lnTo>
                  <a:lnTo>
                    <a:pt x="142240" y="509018"/>
                  </a:lnTo>
                  <a:close/>
                  <a:moveTo>
                    <a:pt x="269240" y="1154972"/>
                  </a:moveTo>
                  <a:cubicBezTo>
                    <a:pt x="154940" y="1154972"/>
                    <a:pt x="62230" y="1062262"/>
                    <a:pt x="62230" y="947962"/>
                  </a:cubicBezTo>
                  <a:lnTo>
                    <a:pt x="62230" y="608872"/>
                  </a:lnTo>
                  <a:lnTo>
                    <a:pt x="0" y="608872"/>
                  </a:lnTo>
                  <a:lnTo>
                    <a:pt x="0" y="947962"/>
                  </a:lnTo>
                  <a:cubicBezTo>
                    <a:pt x="0" y="1096552"/>
                    <a:pt x="120650" y="1217202"/>
                    <a:pt x="269240" y="1217202"/>
                  </a:cubicBezTo>
                  <a:lnTo>
                    <a:pt x="620803" y="1217202"/>
                  </a:lnTo>
                  <a:lnTo>
                    <a:pt x="620803" y="1154972"/>
                  </a:lnTo>
                  <a:lnTo>
                    <a:pt x="269240" y="1154972"/>
                  </a:lnTo>
                  <a:close/>
                  <a:moveTo>
                    <a:pt x="387350" y="1058452"/>
                  </a:moveTo>
                  <a:cubicBezTo>
                    <a:pt x="260350" y="1058452"/>
                    <a:pt x="157480" y="955582"/>
                    <a:pt x="157480" y="828582"/>
                  </a:cubicBezTo>
                  <a:lnTo>
                    <a:pt x="157480" y="608872"/>
                  </a:lnTo>
                  <a:lnTo>
                    <a:pt x="140970" y="608872"/>
                  </a:lnTo>
                  <a:lnTo>
                    <a:pt x="140970" y="828582"/>
                  </a:lnTo>
                  <a:cubicBezTo>
                    <a:pt x="140970" y="964472"/>
                    <a:pt x="251460" y="1074962"/>
                    <a:pt x="387350" y="1074962"/>
                  </a:cubicBezTo>
                  <a:lnTo>
                    <a:pt x="619192" y="1074962"/>
                  </a:lnTo>
                  <a:lnTo>
                    <a:pt x="619192" y="1058452"/>
                  </a:lnTo>
                  <a:lnTo>
                    <a:pt x="387350" y="1058452"/>
                  </a:lnTo>
                  <a:close/>
                  <a:moveTo>
                    <a:pt x="619192" y="1154972"/>
                  </a:moveTo>
                  <a:lnTo>
                    <a:pt x="4075805" y="1154972"/>
                  </a:lnTo>
                  <a:lnTo>
                    <a:pt x="4075805" y="1215932"/>
                  </a:lnTo>
                  <a:lnTo>
                    <a:pt x="619192" y="1215932"/>
                  </a:lnTo>
                  <a:lnTo>
                    <a:pt x="619192" y="1154972"/>
                  </a:lnTo>
                  <a:close/>
                  <a:moveTo>
                    <a:pt x="619192" y="1058452"/>
                  </a:moveTo>
                  <a:lnTo>
                    <a:pt x="4075805" y="1058452"/>
                  </a:lnTo>
                  <a:lnTo>
                    <a:pt x="4075805" y="1074962"/>
                  </a:lnTo>
                  <a:lnTo>
                    <a:pt x="619192" y="1074962"/>
                  </a:lnTo>
                  <a:lnTo>
                    <a:pt x="619192" y="1058452"/>
                  </a:lnTo>
                  <a:close/>
                  <a:moveTo>
                    <a:pt x="4788289" y="608872"/>
                  </a:moveTo>
                  <a:lnTo>
                    <a:pt x="4788289" y="947962"/>
                  </a:lnTo>
                  <a:cubicBezTo>
                    <a:pt x="4788289" y="1062262"/>
                    <a:pt x="4695579" y="1154972"/>
                    <a:pt x="4581279" y="1154972"/>
                  </a:cubicBezTo>
                  <a:lnTo>
                    <a:pt x="4075805" y="1154972"/>
                  </a:lnTo>
                  <a:lnTo>
                    <a:pt x="4075805" y="1215932"/>
                  </a:lnTo>
                  <a:lnTo>
                    <a:pt x="4581279" y="1215932"/>
                  </a:lnTo>
                  <a:cubicBezTo>
                    <a:pt x="4729869" y="1215932"/>
                    <a:pt x="4850519" y="1095282"/>
                    <a:pt x="4850519" y="946692"/>
                  </a:cubicBezTo>
                  <a:lnTo>
                    <a:pt x="4850519" y="608872"/>
                  </a:lnTo>
                  <a:lnTo>
                    <a:pt x="4788289" y="608872"/>
                  </a:lnTo>
                  <a:close/>
                  <a:moveTo>
                    <a:pt x="4691769" y="828582"/>
                  </a:moveTo>
                  <a:cubicBezTo>
                    <a:pt x="4691769" y="955582"/>
                    <a:pt x="4588899" y="1058452"/>
                    <a:pt x="4461899" y="1058452"/>
                  </a:cubicBezTo>
                  <a:lnTo>
                    <a:pt x="4075805" y="1058452"/>
                  </a:lnTo>
                  <a:lnTo>
                    <a:pt x="4075805" y="1074962"/>
                  </a:lnTo>
                  <a:lnTo>
                    <a:pt x="4461899" y="1074962"/>
                  </a:lnTo>
                  <a:cubicBezTo>
                    <a:pt x="4597789" y="1074962"/>
                    <a:pt x="4708279" y="964472"/>
                    <a:pt x="4708279" y="828582"/>
                  </a:cubicBezTo>
                  <a:lnTo>
                    <a:pt x="4708279" y="608872"/>
                  </a:lnTo>
                  <a:lnTo>
                    <a:pt x="4691769" y="608872"/>
                  </a:lnTo>
                  <a:lnTo>
                    <a:pt x="4691769" y="828582"/>
                  </a:lnTo>
                  <a:close/>
                  <a:moveTo>
                    <a:pt x="4788289" y="509018"/>
                  </a:moveTo>
                  <a:lnTo>
                    <a:pt x="4849249" y="509018"/>
                  </a:lnTo>
                  <a:lnTo>
                    <a:pt x="4849249" y="608872"/>
                  </a:lnTo>
                  <a:lnTo>
                    <a:pt x="4788289" y="608872"/>
                  </a:lnTo>
                  <a:lnTo>
                    <a:pt x="4788289" y="509018"/>
                  </a:lnTo>
                  <a:close/>
                  <a:moveTo>
                    <a:pt x="4691769" y="509018"/>
                  </a:moveTo>
                  <a:lnTo>
                    <a:pt x="4708279" y="509018"/>
                  </a:lnTo>
                  <a:lnTo>
                    <a:pt x="4708279" y="608872"/>
                  </a:lnTo>
                  <a:lnTo>
                    <a:pt x="4691769" y="608872"/>
                  </a:lnTo>
                  <a:lnTo>
                    <a:pt x="4691769" y="509018"/>
                  </a:lnTo>
                  <a:close/>
                  <a:moveTo>
                    <a:pt x="4581279" y="60960"/>
                  </a:moveTo>
                  <a:cubicBezTo>
                    <a:pt x="4695579" y="60960"/>
                    <a:pt x="4788289" y="153670"/>
                    <a:pt x="4788289" y="267970"/>
                  </a:cubicBezTo>
                  <a:lnTo>
                    <a:pt x="4788289" y="509018"/>
                  </a:lnTo>
                  <a:lnTo>
                    <a:pt x="4849249" y="509018"/>
                  </a:lnTo>
                  <a:lnTo>
                    <a:pt x="4849249" y="269240"/>
                  </a:lnTo>
                  <a:cubicBezTo>
                    <a:pt x="4849249" y="120650"/>
                    <a:pt x="4728599" y="0"/>
                    <a:pt x="4580009" y="0"/>
                  </a:cubicBezTo>
                  <a:lnTo>
                    <a:pt x="4074194" y="0"/>
                  </a:lnTo>
                  <a:lnTo>
                    <a:pt x="4074194" y="60960"/>
                  </a:lnTo>
                  <a:lnTo>
                    <a:pt x="4581279" y="60960"/>
                  </a:lnTo>
                  <a:close/>
                  <a:moveTo>
                    <a:pt x="4461899" y="142240"/>
                  </a:moveTo>
                  <a:lnTo>
                    <a:pt x="4075805" y="142240"/>
                  </a:lnTo>
                  <a:lnTo>
                    <a:pt x="4075805" y="158750"/>
                  </a:lnTo>
                  <a:lnTo>
                    <a:pt x="4461899" y="158750"/>
                  </a:lnTo>
                  <a:cubicBezTo>
                    <a:pt x="4588899" y="158750"/>
                    <a:pt x="4691769" y="261620"/>
                    <a:pt x="4691769" y="388620"/>
                  </a:cubicBezTo>
                  <a:lnTo>
                    <a:pt x="4691769" y="509037"/>
                  </a:lnTo>
                  <a:lnTo>
                    <a:pt x="4708279" y="509037"/>
                  </a:lnTo>
                  <a:lnTo>
                    <a:pt x="4708279" y="387350"/>
                  </a:lnTo>
                  <a:cubicBezTo>
                    <a:pt x="4708279" y="251460"/>
                    <a:pt x="4597789" y="142240"/>
                    <a:pt x="4461899" y="142240"/>
                  </a:cubicBezTo>
                  <a:close/>
                  <a:moveTo>
                    <a:pt x="619192" y="0"/>
                  </a:moveTo>
                  <a:lnTo>
                    <a:pt x="4075805" y="0"/>
                  </a:lnTo>
                  <a:lnTo>
                    <a:pt x="4075805" y="60960"/>
                  </a:lnTo>
                  <a:lnTo>
                    <a:pt x="619192" y="60960"/>
                  </a:lnTo>
                  <a:lnTo>
                    <a:pt x="619192" y="0"/>
                  </a:lnTo>
                  <a:close/>
                  <a:moveTo>
                    <a:pt x="619192" y="142240"/>
                  </a:moveTo>
                  <a:lnTo>
                    <a:pt x="4075805" y="142240"/>
                  </a:lnTo>
                  <a:lnTo>
                    <a:pt x="4075805" y="158750"/>
                  </a:lnTo>
                  <a:lnTo>
                    <a:pt x="619192" y="158750"/>
                  </a:lnTo>
                  <a:lnTo>
                    <a:pt x="619192"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sp>
        <p:nvSpPr>
          <p:cNvPr id="573" name="CustomShape 6"/>
          <p:cNvSpPr/>
          <p:nvPr/>
        </p:nvSpPr>
        <p:spPr>
          <a:xfrm>
            <a:off x="666000" y="562680"/>
            <a:ext cx="159408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Health Exclusions</a:t>
            </a:r>
            <a:endParaRPr lang="en-US" sz="1400" b="0" strike="noStrike" spc="-1">
              <a:latin typeface="Arial"/>
            </a:endParaRPr>
          </a:p>
        </p:txBody>
      </p:sp>
      <p:sp>
        <p:nvSpPr>
          <p:cNvPr id="574" name="CustomShape 7"/>
          <p:cNvSpPr/>
          <p:nvPr/>
        </p:nvSpPr>
        <p:spPr>
          <a:xfrm>
            <a:off x="152280" y="6705720"/>
            <a:ext cx="7057080" cy="120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gn="just">
              <a:lnSpc>
                <a:spcPct val="100000"/>
              </a:lnSpc>
            </a:pPr>
            <a:r>
              <a:rPr lang="en-US" sz="1050" b="0" strike="noStrike" spc="-1">
                <a:solidFill>
                  <a:srgbClr val="000000"/>
                </a:solidFill>
                <a:latin typeface="Century Gothic"/>
                <a:ea typeface="Arial"/>
              </a:rPr>
              <a:t>Parents are required to pick up an ill child within </a:t>
            </a:r>
            <a:r>
              <a:rPr lang="en-US" sz="1050" b="0" strike="noStrike" spc="-1">
                <a:solidFill>
                  <a:srgbClr val="FF0000"/>
                </a:solidFill>
                <a:latin typeface="Century Gothic"/>
                <a:ea typeface="Arial"/>
              </a:rPr>
              <a:t>60 minutes </a:t>
            </a:r>
            <a:r>
              <a:rPr lang="en-US" sz="1050" b="0" strike="noStrike" spc="-1">
                <a:solidFill>
                  <a:srgbClr val="000000"/>
                </a:solidFill>
                <a:latin typeface="Century Gothic"/>
                <a:ea typeface="Arial"/>
              </a:rPr>
              <a:t>of notification by phone. If child is not picked up within </a:t>
            </a:r>
            <a:r>
              <a:rPr lang="en-US" sz="1050" b="0" strike="noStrike" spc="-1">
                <a:solidFill>
                  <a:srgbClr val="FF0000"/>
                </a:solidFill>
                <a:latin typeface="Century Gothic"/>
                <a:ea typeface="Arial"/>
              </a:rPr>
              <a:t>60 minutes </a:t>
            </a:r>
            <a:r>
              <a:rPr lang="en-US" sz="1050" b="0" strike="noStrike" spc="-1">
                <a:solidFill>
                  <a:srgbClr val="000000"/>
                </a:solidFill>
                <a:latin typeface="Century Gothic"/>
                <a:ea typeface="Arial"/>
              </a:rPr>
              <a:t>of reaching parents or emergency contacts, late fees will be applied to parents account and due at time of weekly payment. If a parent is reached, but cannot pick their child up, it becomes the parent’s responsibility to arrange for alternate pick up with someone listed on the child’s emergency </a:t>
            </a:r>
            <a:r>
              <a:rPr lang="en-US" sz="1050" b="0" strike="noStrike" spc="-15">
                <a:solidFill>
                  <a:srgbClr val="000000"/>
                </a:solidFill>
                <a:latin typeface="Century Gothic"/>
                <a:ea typeface="Arial"/>
              </a:rPr>
              <a:t>contact </a:t>
            </a:r>
            <a:r>
              <a:rPr lang="en-US" sz="1050" b="0" strike="noStrike" spc="-1">
                <a:solidFill>
                  <a:srgbClr val="000000"/>
                </a:solidFill>
                <a:latin typeface="Century Gothic"/>
                <a:ea typeface="Arial"/>
              </a:rPr>
              <a:t>form. The staff will not continue to call those listed on the emergency contact list once </a:t>
            </a:r>
            <a:r>
              <a:rPr lang="en-US" sz="1050" b="0" strike="noStrike" spc="-75">
                <a:solidFill>
                  <a:srgbClr val="000000"/>
                </a:solidFill>
                <a:latin typeface="Century Gothic"/>
                <a:ea typeface="Arial"/>
              </a:rPr>
              <a:t>a </a:t>
            </a:r>
            <a:r>
              <a:rPr lang="en-US" sz="1050" b="0" strike="noStrike" spc="-1">
                <a:solidFill>
                  <a:srgbClr val="000000"/>
                </a:solidFill>
                <a:latin typeface="Century Gothic"/>
                <a:ea typeface="Arial"/>
              </a:rPr>
              <a:t>parent is reached. If a parent cannot be reached, the staff will begin to call the people listed on the emergency contact form, until arrangements can be made for the child to be picked up.</a:t>
            </a:r>
            <a:endParaRPr lang="en-US" sz="1050" b="0" strike="noStrike" spc="-1">
              <a:latin typeface="Arial"/>
            </a:endParaRPr>
          </a:p>
        </p:txBody>
      </p:sp>
      <p:sp>
        <p:nvSpPr>
          <p:cNvPr id="575" name="CustomShape 8"/>
          <p:cNvSpPr/>
          <p:nvPr/>
        </p:nvSpPr>
        <p:spPr>
          <a:xfrm>
            <a:off x="304920" y="8090640"/>
            <a:ext cx="7314840" cy="1582200"/>
          </a:xfrm>
          <a:prstGeom prst="rect">
            <a:avLst/>
          </a:prstGeom>
          <a:solidFill>
            <a:schemeClr val="bg2"/>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ts val="1678"/>
              </a:lnSpc>
            </a:pPr>
            <a:r>
              <a:rPr lang="en-US" sz="1000" b="0" strike="noStrike" spc="-1">
                <a:solidFill>
                  <a:srgbClr val="FF0000"/>
                </a:solidFill>
                <a:latin typeface="Open Sans Light"/>
              </a:rPr>
              <a:t>Children may return to care when: (Children must be gone one full day/next day before they can return and the following)</a:t>
            </a:r>
            <a:endParaRPr lang="en-US" sz="1000" b="0" strike="noStrike" spc="-1">
              <a:latin typeface="Arial"/>
            </a:endParaRPr>
          </a:p>
          <a:p>
            <a:pPr marL="171360" indent="-171000" algn="just">
              <a:lnSpc>
                <a:spcPts val="1678"/>
              </a:lnSpc>
              <a:buClr>
                <a:srgbClr val="FF0000"/>
              </a:buClr>
              <a:buFont typeface="Arial"/>
              <a:buChar char="•"/>
            </a:pPr>
            <a:r>
              <a:rPr lang="en-US" sz="1000" b="0" strike="noStrike" spc="-1">
                <a:solidFill>
                  <a:srgbClr val="FF0000"/>
                </a:solidFill>
                <a:latin typeface="Open Sans Light"/>
              </a:rPr>
              <a:t>Mood, appetite, behavior, and activity are again normal</a:t>
            </a:r>
            <a:endParaRPr lang="en-US" sz="1000" b="0" strike="noStrike" spc="-1">
              <a:latin typeface="Arial"/>
            </a:endParaRPr>
          </a:p>
          <a:p>
            <a:pPr marL="171360" indent="-171000" algn="just">
              <a:lnSpc>
                <a:spcPts val="1678"/>
              </a:lnSpc>
              <a:buClr>
                <a:srgbClr val="FF0000"/>
              </a:buClr>
              <a:buFont typeface="Arial"/>
              <a:buChar char="•"/>
            </a:pPr>
            <a:r>
              <a:rPr lang="en-US" sz="1000" b="0" strike="noStrike" spc="-1">
                <a:solidFill>
                  <a:srgbClr val="FF0000"/>
                </a:solidFill>
                <a:latin typeface="Open Sans Light"/>
              </a:rPr>
              <a:t>No fever for 24 hours without a fever reducer</a:t>
            </a:r>
            <a:endParaRPr lang="en-US" sz="1000" b="0" strike="noStrike" spc="-1">
              <a:latin typeface="Arial"/>
            </a:endParaRPr>
          </a:p>
          <a:p>
            <a:pPr marL="171360" indent="-171000" algn="just">
              <a:lnSpc>
                <a:spcPts val="1678"/>
              </a:lnSpc>
              <a:buClr>
                <a:srgbClr val="FF0000"/>
              </a:buClr>
              <a:buFont typeface="Arial"/>
              <a:buChar char="•"/>
            </a:pPr>
            <a:r>
              <a:rPr lang="en-US" sz="1000" b="0" strike="noStrike" spc="-1">
                <a:solidFill>
                  <a:srgbClr val="FF0000"/>
                </a:solidFill>
                <a:latin typeface="Open Sans Light"/>
              </a:rPr>
              <a:t>Antibiotics (have been used for a full 24 hours)</a:t>
            </a:r>
            <a:endParaRPr lang="en-US" sz="1000" b="0" strike="noStrike" spc="-1">
              <a:latin typeface="Arial"/>
            </a:endParaRPr>
          </a:p>
          <a:p>
            <a:pPr marL="171360" indent="-171000" algn="just">
              <a:lnSpc>
                <a:spcPts val="1678"/>
              </a:lnSpc>
              <a:buClr>
                <a:srgbClr val="FF0000"/>
              </a:buClr>
              <a:buFont typeface="Arial"/>
              <a:buChar char="•"/>
            </a:pPr>
            <a:r>
              <a:rPr lang="en-US" sz="1000" b="0" strike="noStrike" spc="-1">
                <a:solidFill>
                  <a:srgbClr val="FF0000"/>
                </a:solidFill>
                <a:latin typeface="Open Sans Light"/>
              </a:rPr>
              <a:t>Vomiting cleared for 24 hours</a:t>
            </a:r>
            <a:endParaRPr lang="en-US" sz="1000" b="0" strike="noStrike" spc="-1">
              <a:latin typeface="Arial"/>
            </a:endParaRPr>
          </a:p>
          <a:p>
            <a:pPr marL="171360" indent="-171000" algn="just">
              <a:lnSpc>
                <a:spcPts val="1678"/>
              </a:lnSpc>
              <a:buClr>
                <a:srgbClr val="FF0000"/>
              </a:buClr>
              <a:buFont typeface="Arial"/>
              <a:buChar char="•"/>
            </a:pPr>
            <a:r>
              <a:rPr lang="en-US" sz="1000" b="0" strike="noStrike" spc="-1">
                <a:solidFill>
                  <a:srgbClr val="FF0000"/>
                </a:solidFill>
                <a:latin typeface="Open Sans Light"/>
              </a:rPr>
              <a:t>Diarrhea cleared for 24 hours</a:t>
            </a:r>
            <a:endParaRPr lang="en-US" sz="1000" b="0" strike="noStrike" spc="-1">
              <a:latin typeface="Arial"/>
            </a:endParaRPr>
          </a:p>
          <a:p>
            <a:pPr marL="171360" indent="-171000" algn="just">
              <a:lnSpc>
                <a:spcPts val="1678"/>
              </a:lnSpc>
              <a:buClr>
                <a:srgbClr val="FF0000"/>
              </a:buClr>
              <a:buFont typeface="Arial"/>
              <a:buChar char="•"/>
            </a:pPr>
            <a:r>
              <a:rPr lang="en-US" sz="1000" b="0" strike="noStrike" spc="-1">
                <a:solidFill>
                  <a:srgbClr val="FF0000"/>
                </a:solidFill>
                <a:latin typeface="Open Sans Light"/>
              </a:rPr>
              <a:t>SEE DIRECTOR OR ASSISTANT DIRECTOR IF HAVE QUESTIONS.   </a:t>
            </a:r>
            <a:r>
              <a:rPr lang="en-US" sz="1000" b="1" strike="noStrike" spc="-1">
                <a:solidFill>
                  <a:srgbClr val="FF0000"/>
                </a:solidFill>
                <a:latin typeface="Open Sans Light"/>
              </a:rPr>
              <a:t>REVISED 02/01/2024</a:t>
            </a:r>
            <a:endParaRPr lang="en-US" sz="1000" b="0" strike="noStrike" spc="-1">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6" name="Group 1"/>
          <p:cNvGrpSpPr/>
          <p:nvPr/>
        </p:nvGrpSpPr>
        <p:grpSpPr>
          <a:xfrm>
            <a:off x="0" y="0"/>
            <a:ext cx="7772040" cy="10058040"/>
            <a:chOff x="0" y="0"/>
            <a:chExt cx="7772040" cy="10058040"/>
          </a:xfrm>
        </p:grpSpPr>
        <p:sp>
          <p:nvSpPr>
            <p:cNvPr id="577"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78" name="Group 3"/>
          <p:cNvGrpSpPr/>
          <p:nvPr/>
        </p:nvGrpSpPr>
        <p:grpSpPr>
          <a:xfrm>
            <a:off x="493200" y="314280"/>
            <a:ext cx="3393360" cy="451440"/>
            <a:chOff x="493200" y="314280"/>
            <a:chExt cx="3393360" cy="451440"/>
          </a:xfrm>
        </p:grpSpPr>
        <p:sp>
          <p:nvSpPr>
            <p:cNvPr id="579" name="CustomShape 4"/>
            <p:cNvSpPr/>
            <p:nvPr/>
          </p:nvSpPr>
          <p:spPr>
            <a:xfrm>
              <a:off x="493200" y="314280"/>
              <a:ext cx="3393360" cy="451440"/>
            </a:xfrm>
            <a:custGeom>
              <a:avLst/>
              <a:gdLst/>
              <a:ahLst/>
              <a:cxnLst/>
              <a:rect l="l" t="t" r="r" b="b"/>
              <a:pathLst>
                <a:path w="6267540" h="1217202">
                  <a:moveTo>
                    <a:pt x="60960" y="269240"/>
                  </a:moveTo>
                  <a:cubicBezTo>
                    <a:pt x="60960" y="154940"/>
                    <a:pt x="153670" y="62230"/>
                    <a:pt x="267970" y="62230"/>
                  </a:cubicBezTo>
                  <a:lnTo>
                    <a:pt x="659931" y="62230"/>
                  </a:lnTo>
                  <a:lnTo>
                    <a:pt x="659931" y="0"/>
                  </a:lnTo>
                  <a:lnTo>
                    <a:pt x="269240" y="0"/>
                  </a:lnTo>
                  <a:cubicBezTo>
                    <a:pt x="120650" y="0"/>
                    <a:pt x="0" y="120650"/>
                    <a:pt x="0" y="269240"/>
                  </a:cubicBezTo>
                  <a:lnTo>
                    <a:pt x="0" y="509037"/>
                  </a:lnTo>
                  <a:lnTo>
                    <a:pt x="60960" y="509037"/>
                  </a:lnTo>
                  <a:lnTo>
                    <a:pt x="60960" y="269240"/>
                  </a:lnTo>
                  <a:close/>
                  <a:moveTo>
                    <a:pt x="157480" y="387350"/>
                  </a:moveTo>
                  <a:cubicBezTo>
                    <a:pt x="157480" y="260350"/>
                    <a:pt x="260350" y="157480"/>
                    <a:pt x="387350" y="157480"/>
                  </a:cubicBezTo>
                  <a:lnTo>
                    <a:pt x="659931" y="157480"/>
                  </a:lnTo>
                  <a:lnTo>
                    <a:pt x="659931" y="140970"/>
                  </a:lnTo>
                  <a:lnTo>
                    <a:pt x="387350" y="140970"/>
                  </a:lnTo>
                  <a:cubicBezTo>
                    <a:pt x="251460" y="140970"/>
                    <a:pt x="140970" y="251460"/>
                    <a:pt x="140970" y="387350"/>
                  </a:cubicBezTo>
                  <a:lnTo>
                    <a:pt x="140970" y="509018"/>
                  </a:lnTo>
                  <a:lnTo>
                    <a:pt x="157480" y="509018"/>
                  </a:lnTo>
                  <a:lnTo>
                    <a:pt x="157480" y="387350"/>
                  </a:lnTo>
                  <a:close/>
                  <a:moveTo>
                    <a:pt x="0" y="509018"/>
                  </a:moveTo>
                  <a:lnTo>
                    <a:pt x="60960" y="509018"/>
                  </a:lnTo>
                  <a:lnTo>
                    <a:pt x="60960" y="608872"/>
                  </a:lnTo>
                  <a:lnTo>
                    <a:pt x="0" y="608872"/>
                  </a:lnTo>
                  <a:lnTo>
                    <a:pt x="0" y="509018"/>
                  </a:lnTo>
                  <a:close/>
                  <a:moveTo>
                    <a:pt x="142240" y="509018"/>
                  </a:moveTo>
                  <a:lnTo>
                    <a:pt x="158750" y="509018"/>
                  </a:lnTo>
                  <a:lnTo>
                    <a:pt x="158750" y="608872"/>
                  </a:lnTo>
                  <a:lnTo>
                    <a:pt x="142240" y="608872"/>
                  </a:lnTo>
                  <a:lnTo>
                    <a:pt x="142240" y="509018"/>
                  </a:lnTo>
                  <a:close/>
                  <a:moveTo>
                    <a:pt x="269240" y="1154972"/>
                  </a:moveTo>
                  <a:cubicBezTo>
                    <a:pt x="154940" y="1154972"/>
                    <a:pt x="62230" y="1062262"/>
                    <a:pt x="62230" y="947962"/>
                  </a:cubicBezTo>
                  <a:lnTo>
                    <a:pt x="62230" y="608872"/>
                  </a:lnTo>
                  <a:lnTo>
                    <a:pt x="0" y="608872"/>
                  </a:lnTo>
                  <a:lnTo>
                    <a:pt x="0" y="947962"/>
                  </a:lnTo>
                  <a:cubicBezTo>
                    <a:pt x="0" y="1096552"/>
                    <a:pt x="120650" y="1217202"/>
                    <a:pt x="269240" y="1217202"/>
                  </a:cubicBezTo>
                  <a:lnTo>
                    <a:pt x="662133" y="1217202"/>
                  </a:lnTo>
                  <a:lnTo>
                    <a:pt x="662133" y="1154972"/>
                  </a:lnTo>
                  <a:lnTo>
                    <a:pt x="269240" y="1154972"/>
                  </a:lnTo>
                  <a:close/>
                  <a:moveTo>
                    <a:pt x="387350" y="1058452"/>
                  </a:moveTo>
                  <a:cubicBezTo>
                    <a:pt x="260350" y="1058452"/>
                    <a:pt x="157480" y="955582"/>
                    <a:pt x="157480" y="828582"/>
                  </a:cubicBezTo>
                  <a:lnTo>
                    <a:pt x="157480" y="608872"/>
                  </a:lnTo>
                  <a:lnTo>
                    <a:pt x="140970" y="608872"/>
                  </a:lnTo>
                  <a:lnTo>
                    <a:pt x="140970" y="828582"/>
                  </a:lnTo>
                  <a:cubicBezTo>
                    <a:pt x="140970" y="964472"/>
                    <a:pt x="251460" y="1074962"/>
                    <a:pt x="387350" y="1074962"/>
                  </a:cubicBezTo>
                  <a:lnTo>
                    <a:pt x="659931" y="1074962"/>
                  </a:lnTo>
                  <a:lnTo>
                    <a:pt x="659931" y="1058452"/>
                  </a:lnTo>
                  <a:lnTo>
                    <a:pt x="387350" y="1058452"/>
                  </a:lnTo>
                  <a:close/>
                  <a:moveTo>
                    <a:pt x="659931" y="1154972"/>
                  </a:moveTo>
                  <a:lnTo>
                    <a:pt x="5383007" y="1154972"/>
                  </a:lnTo>
                  <a:lnTo>
                    <a:pt x="5383007" y="1215932"/>
                  </a:lnTo>
                  <a:lnTo>
                    <a:pt x="659931" y="1215932"/>
                  </a:lnTo>
                  <a:lnTo>
                    <a:pt x="659931" y="1154972"/>
                  </a:lnTo>
                  <a:close/>
                  <a:moveTo>
                    <a:pt x="659931" y="1058452"/>
                  </a:moveTo>
                  <a:lnTo>
                    <a:pt x="5383007" y="1058452"/>
                  </a:lnTo>
                  <a:lnTo>
                    <a:pt x="5383007" y="1074962"/>
                  </a:lnTo>
                  <a:lnTo>
                    <a:pt x="659931" y="1074962"/>
                  </a:lnTo>
                  <a:lnTo>
                    <a:pt x="659931" y="1058452"/>
                  </a:lnTo>
                  <a:close/>
                  <a:moveTo>
                    <a:pt x="6205310" y="608872"/>
                  </a:moveTo>
                  <a:lnTo>
                    <a:pt x="6205310" y="947962"/>
                  </a:lnTo>
                  <a:cubicBezTo>
                    <a:pt x="6205310" y="1062262"/>
                    <a:pt x="6112601" y="1154972"/>
                    <a:pt x="5998301" y="1154972"/>
                  </a:cubicBezTo>
                  <a:lnTo>
                    <a:pt x="5383007" y="1154972"/>
                  </a:lnTo>
                  <a:lnTo>
                    <a:pt x="5383007" y="1215932"/>
                  </a:lnTo>
                  <a:lnTo>
                    <a:pt x="5998301" y="1215932"/>
                  </a:lnTo>
                  <a:cubicBezTo>
                    <a:pt x="6146890" y="1215932"/>
                    <a:pt x="6267540" y="1095282"/>
                    <a:pt x="6267540" y="946692"/>
                  </a:cubicBezTo>
                  <a:lnTo>
                    <a:pt x="6267540" y="608872"/>
                  </a:lnTo>
                  <a:lnTo>
                    <a:pt x="6205310" y="608872"/>
                  </a:lnTo>
                  <a:close/>
                  <a:moveTo>
                    <a:pt x="6108790" y="828582"/>
                  </a:moveTo>
                  <a:cubicBezTo>
                    <a:pt x="6108790" y="955582"/>
                    <a:pt x="6005920" y="1058452"/>
                    <a:pt x="5878920" y="1058452"/>
                  </a:cubicBezTo>
                  <a:lnTo>
                    <a:pt x="5383007" y="1058452"/>
                  </a:lnTo>
                  <a:lnTo>
                    <a:pt x="5383007" y="1074962"/>
                  </a:lnTo>
                  <a:lnTo>
                    <a:pt x="5878920" y="1074962"/>
                  </a:lnTo>
                  <a:cubicBezTo>
                    <a:pt x="6014810" y="1074962"/>
                    <a:pt x="6125300" y="964472"/>
                    <a:pt x="6125300" y="828582"/>
                  </a:cubicBezTo>
                  <a:lnTo>
                    <a:pt x="6125300" y="608872"/>
                  </a:lnTo>
                  <a:lnTo>
                    <a:pt x="6108790" y="608872"/>
                  </a:lnTo>
                  <a:lnTo>
                    <a:pt x="6108790" y="828582"/>
                  </a:lnTo>
                  <a:close/>
                  <a:moveTo>
                    <a:pt x="6205310" y="509018"/>
                  </a:moveTo>
                  <a:lnTo>
                    <a:pt x="6266270" y="509018"/>
                  </a:lnTo>
                  <a:lnTo>
                    <a:pt x="6266270" y="608872"/>
                  </a:lnTo>
                  <a:lnTo>
                    <a:pt x="6205310" y="608872"/>
                  </a:lnTo>
                  <a:lnTo>
                    <a:pt x="6205310" y="509018"/>
                  </a:lnTo>
                  <a:close/>
                  <a:moveTo>
                    <a:pt x="6108790" y="509018"/>
                  </a:moveTo>
                  <a:lnTo>
                    <a:pt x="6125301" y="509018"/>
                  </a:lnTo>
                  <a:lnTo>
                    <a:pt x="6125301" y="608872"/>
                  </a:lnTo>
                  <a:lnTo>
                    <a:pt x="6108790" y="608872"/>
                  </a:lnTo>
                  <a:lnTo>
                    <a:pt x="6108790" y="509018"/>
                  </a:lnTo>
                  <a:close/>
                  <a:moveTo>
                    <a:pt x="5998301" y="60960"/>
                  </a:moveTo>
                  <a:cubicBezTo>
                    <a:pt x="6112601" y="60960"/>
                    <a:pt x="6205310" y="153670"/>
                    <a:pt x="6205310" y="267970"/>
                  </a:cubicBezTo>
                  <a:lnTo>
                    <a:pt x="6205310" y="509018"/>
                  </a:lnTo>
                  <a:lnTo>
                    <a:pt x="6266270" y="509018"/>
                  </a:lnTo>
                  <a:lnTo>
                    <a:pt x="6266270" y="269240"/>
                  </a:lnTo>
                  <a:cubicBezTo>
                    <a:pt x="6266270" y="120650"/>
                    <a:pt x="6145620" y="0"/>
                    <a:pt x="5997030" y="0"/>
                  </a:cubicBezTo>
                  <a:lnTo>
                    <a:pt x="5380805" y="0"/>
                  </a:lnTo>
                  <a:lnTo>
                    <a:pt x="5380805" y="60960"/>
                  </a:lnTo>
                  <a:lnTo>
                    <a:pt x="5998301" y="60960"/>
                  </a:lnTo>
                  <a:close/>
                  <a:moveTo>
                    <a:pt x="5878920" y="142240"/>
                  </a:moveTo>
                  <a:lnTo>
                    <a:pt x="5383007" y="142240"/>
                  </a:lnTo>
                  <a:lnTo>
                    <a:pt x="5383007" y="158750"/>
                  </a:lnTo>
                  <a:lnTo>
                    <a:pt x="5878920" y="158750"/>
                  </a:lnTo>
                  <a:cubicBezTo>
                    <a:pt x="6005920" y="158750"/>
                    <a:pt x="6108790" y="261620"/>
                    <a:pt x="6108790" y="388620"/>
                  </a:cubicBezTo>
                  <a:lnTo>
                    <a:pt x="6108790" y="509037"/>
                  </a:lnTo>
                  <a:lnTo>
                    <a:pt x="6125301" y="509037"/>
                  </a:lnTo>
                  <a:lnTo>
                    <a:pt x="6125301" y="387350"/>
                  </a:lnTo>
                  <a:cubicBezTo>
                    <a:pt x="6125301" y="251460"/>
                    <a:pt x="6014810" y="142240"/>
                    <a:pt x="5878920" y="142240"/>
                  </a:cubicBezTo>
                  <a:close/>
                  <a:moveTo>
                    <a:pt x="659931" y="0"/>
                  </a:moveTo>
                  <a:lnTo>
                    <a:pt x="5383007" y="0"/>
                  </a:lnTo>
                  <a:lnTo>
                    <a:pt x="5383007" y="60960"/>
                  </a:lnTo>
                  <a:lnTo>
                    <a:pt x="659931" y="60960"/>
                  </a:lnTo>
                  <a:lnTo>
                    <a:pt x="659931" y="0"/>
                  </a:lnTo>
                  <a:close/>
                  <a:moveTo>
                    <a:pt x="659931" y="142240"/>
                  </a:moveTo>
                  <a:lnTo>
                    <a:pt x="5383007" y="142240"/>
                  </a:lnTo>
                  <a:lnTo>
                    <a:pt x="5383007" y="158750"/>
                  </a:lnTo>
                  <a:lnTo>
                    <a:pt x="659931" y="158750"/>
                  </a:lnTo>
                  <a:lnTo>
                    <a:pt x="659931"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sp>
        <p:nvSpPr>
          <p:cNvPr id="580" name="CustomShape 5"/>
          <p:cNvSpPr/>
          <p:nvPr/>
        </p:nvSpPr>
        <p:spPr>
          <a:xfrm>
            <a:off x="882000" y="444240"/>
            <a:ext cx="261576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COMMUNICABLE DISEASES</a:t>
            </a:r>
            <a:endParaRPr lang="en-US" sz="1400" b="0" strike="noStrike" spc="-1">
              <a:latin typeface="Arial"/>
            </a:endParaRPr>
          </a:p>
        </p:txBody>
      </p:sp>
      <p:sp>
        <p:nvSpPr>
          <p:cNvPr id="581" name="CustomShape 6"/>
          <p:cNvSpPr/>
          <p:nvPr/>
        </p:nvSpPr>
        <p:spPr>
          <a:xfrm>
            <a:off x="300093" y="932621"/>
            <a:ext cx="7081827" cy="72312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200" b="1" strike="noStrike" spc="-1">
                <a:solidFill>
                  <a:srgbClr val="000000"/>
                </a:solidFill>
                <a:latin typeface="Century Gothic"/>
                <a:ea typeface="Arial"/>
              </a:rPr>
              <a:t> </a:t>
            </a:r>
            <a:r>
              <a:rPr lang="en-US" sz="1200" b="0" strike="noStrike" spc="-1">
                <a:solidFill>
                  <a:srgbClr val="000000"/>
                </a:solidFill>
                <a:latin typeface="Century Gothic"/>
                <a:ea typeface="Arial"/>
              </a:rPr>
              <a:t>BDA follows all health/communicable disease policies as outlined in South Dakota Department of Social Services.</a:t>
            </a:r>
            <a:endParaRPr lang="en-US" sz="1200" b="0" strike="noStrike" spc="-1">
              <a:latin typeface="Arial"/>
            </a:endParaRPr>
          </a:p>
          <a:p>
            <a:pPr>
              <a:lnSpc>
                <a:spcPct val="100000"/>
              </a:lnSpc>
            </a:pPr>
            <a:r>
              <a:rPr lang="en-US" sz="1200" b="0" strike="noStrike" spc="-1">
                <a:solidFill>
                  <a:srgbClr val="000000"/>
                </a:solidFill>
                <a:latin typeface="Century Gothic"/>
                <a:ea typeface="Arial"/>
              </a:rPr>
              <a:t> </a:t>
            </a:r>
            <a:endParaRPr lang="en-US" sz="1200" b="0" strike="noStrike" spc="-1">
              <a:latin typeface="Arial"/>
            </a:endParaRPr>
          </a:p>
          <a:p>
            <a:pPr marL="190440" algn="just">
              <a:lnSpc>
                <a:spcPct val="100000"/>
              </a:lnSpc>
            </a:pPr>
            <a:r>
              <a:rPr lang="en-US" sz="1200" b="0" strike="noStrike" spc="-1">
                <a:solidFill>
                  <a:srgbClr val="000000"/>
                </a:solidFill>
                <a:latin typeface="Century Gothic"/>
                <a:ea typeface="Arial"/>
              </a:rPr>
              <a:t>Children will be excluded from participation in the program if they exhibit symptoms </a:t>
            </a:r>
            <a:r>
              <a:rPr lang="en-US" sz="1200" b="0" strike="noStrike" spc="-41">
                <a:solidFill>
                  <a:srgbClr val="000000"/>
                </a:solidFill>
                <a:latin typeface="Century Gothic"/>
                <a:ea typeface="Arial"/>
              </a:rPr>
              <a:t>of </a:t>
            </a:r>
            <a:r>
              <a:rPr lang="en-US" sz="1200" b="0" strike="noStrike" spc="-1">
                <a:solidFill>
                  <a:srgbClr val="000000"/>
                </a:solidFill>
                <a:latin typeface="Century Gothic"/>
                <a:ea typeface="Arial"/>
              </a:rPr>
              <a:t>any communicable disease. They will not be permitted to return to the program </a:t>
            </a:r>
            <a:r>
              <a:rPr lang="en-US" sz="1200" b="0" strike="noStrike" spc="-21">
                <a:solidFill>
                  <a:srgbClr val="000000"/>
                </a:solidFill>
                <a:latin typeface="Century Gothic"/>
                <a:ea typeface="Arial"/>
              </a:rPr>
              <a:t>until</a:t>
            </a:r>
            <a:r>
              <a:rPr lang="en-US" sz="1200" b="0" strike="noStrike" spc="287">
                <a:solidFill>
                  <a:srgbClr val="000000"/>
                </a:solidFill>
                <a:latin typeface="Century Gothic"/>
                <a:ea typeface="Arial"/>
              </a:rPr>
              <a:t> </a:t>
            </a:r>
            <a:r>
              <a:rPr lang="en-US" sz="1200" b="0" strike="noStrike" spc="-1">
                <a:solidFill>
                  <a:srgbClr val="000000"/>
                </a:solidFill>
                <a:latin typeface="Century Gothic"/>
                <a:ea typeface="Arial"/>
              </a:rPr>
              <a:t>they are no longer contagious. Guidelines for determining the contagious period for </a:t>
            </a:r>
            <a:r>
              <a:rPr lang="en-US" sz="1200" b="0" strike="noStrike" spc="-86">
                <a:solidFill>
                  <a:srgbClr val="000000"/>
                </a:solidFill>
                <a:latin typeface="Century Gothic"/>
                <a:ea typeface="Arial"/>
              </a:rPr>
              <a:t>a </a:t>
            </a:r>
            <a:r>
              <a:rPr lang="en-US" sz="1200" b="0" strike="noStrike" spc="-1">
                <a:solidFill>
                  <a:srgbClr val="000000"/>
                </a:solidFill>
                <a:latin typeface="Century Gothic"/>
                <a:ea typeface="Arial"/>
              </a:rPr>
              <a:t>specific illness are based on the recommendations by DSS. Children must present </a:t>
            </a:r>
            <a:r>
              <a:rPr lang="en-US" sz="1200" b="0" strike="noStrike" spc="-80">
                <a:solidFill>
                  <a:srgbClr val="000000"/>
                </a:solidFill>
                <a:latin typeface="Century Gothic"/>
                <a:ea typeface="Arial"/>
              </a:rPr>
              <a:t>a </a:t>
            </a:r>
            <a:r>
              <a:rPr lang="en-US" sz="1200" b="0" strike="noStrike" spc="-1">
                <a:solidFill>
                  <a:srgbClr val="000000"/>
                </a:solidFill>
                <a:latin typeface="Century Gothic"/>
                <a:ea typeface="Arial"/>
              </a:rPr>
              <a:t>doctor’s note stating they are no longer contagious and can return to the program. </a:t>
            </a:r>
            <a:r>
              <a:rPr lang="en-US" sz="1200" b="0" strike="noStrike" spc="-32">
                <a:solidFill>
                  <a:srgbClr val="000000"/>
                </a:solidFill>
                <a:latin typeface="Century Gothic"/>
                <a:ea typeface="Arial"/>
              </a:rPr>
              <a:t>BDA </a:t>
            </a:r>
            <a:r>
              <a:rPr lang="en-US" sz="1200" b="0" strike="noStrike" spc="-1">
                <a:solidFill>
                  <a:srgbClr val="000000"/>
                </a:solidFill>
                <a:latin typeface="Century Gothic"/>
                <a:ea typeface="Arial"/>
              </a:rPr>
              <a:t>reserves the right to refuse to allow a child to return if the center director or designee believes the child to be too ill to participate in the program.</a:t>
            </a:r>
            <a:endParaRPr lang="en-US" sz="1200" b="0" strike="noStrike" spc="-1">
              <a:latin typeface="Arial"/>
            </a:endParaRPr>
          </a:p>
          <a:p>
            <a:pPr>
              <a:lnSpc>
                <a:spcPct val="100000"/>
              </a:lnSpc>
            </a:pPr>
            <a:r>
              <a:rPr lang="en-US" sz="1200" b="0" strike="noStrike" spc="-1">
                <a:solidFill>
                  <a:srgbClr val="000000"/>
                </a:solidFill>
                <a:latin typeface="Century Gothic"/>
                <a:ea typeface="Arial"/>
              </a:rPr>
              <a:t> </a:t>
            </a:r>
            <a:endParaRPr lang="en-US" sz="1200" b="0" strike="noStrike" spc="-1">
              <a:latin typeface="Arial"/>
            </a:endParaRPr>
          </a:p>
          <a:p>
            <a:pPr marL="190440" algn="just">
              <a:lnSpc>
                <a:spcPct val="100000"/>
              </a:lnSpc>
            </a:pPr>
            <a:r>
              <a:rPr lang="en-US" sz="1200" b="0" strike="noStrike" spc="-1">
                <a:solidFill>
                  <a:srgbClr val="000000"/>
                </a:solidFill>
                <a:latin typeface="Century Gothic"/>
                <a:ea typeface="Arial"/>
              </a:rPr>
              <a:t>Children excluded from the program due to a fever may not return to the program </a:t>
            </a:r>
            <a:r>
              <a:rPr lang="en-US" sz="1200" b="0" strike="noStrike" spc="-15">
                <a:solidFill>
                  <a:srgbClr val="000000"/>
                </a:solidFill>
                <a:latin typeface="Century Gothic"/>
                <a:ea typeface="Arial"/>
              </a:rPr>
              <a:t>until </a:t>
            </a:r>
            <a:r>
              <a:rPr lang="en-US" sz="1200" b="0" strike="noStrike" spc="-1">
                <a:solidFill>
                  <a:srgbClr val="000000"/>
                </a:solidFill>
                <a:latin typeface="Century Gothic"/>
                <a:ea typeface="Arial"/>
              </a:rPr>
              <a:t>they are fever free, without fever reducing medication, for 24 hours</a:t>
            </a:r>
            <a:r>
              <a:rPr lang="en-US" sz="1200" b="0" u="sng" strike="noStrike" spc="-1">
                <a:solidFill>
                  <a:srgbClr val="000000"/>
                </a:solidFill>
                <a:uFillTx/>
                <a:latin typeface="Century Gothic"/>
                <a:ea typeface="Arial"/>
              </a:rPr>
              <a:t>. If your child is </a:t>
            </a:r>
            <a:r>
              <a:rPr lang="en-US" sz="1200" b="0" u="sng" strike="noStrike" spc="-21">
                <a:solidFill>
                  <a:srgbClr val="000000"/>
                </a:solidFill>
                <a:uFillTx/>
                <a:latin typeface="Century Gothic"/>
                <a:ea typeface="Arial"/>
              </a:rPr>
              <a:t>sent </a:t>
            </a:r>
            <a:r>
              <a:rPr lang="en-US" sz="1200" b="0" u="sng" strike="noStrike" spc="-1">
                <a:solidFill>
                  <a:srgbClr val="000000"/>
                </a:solidFill>
                <a:uFillTx/>
                <a:latin typeface="Century Gothic"/>
                <a:ea typeface="Arial"/>
              </a:rPr>
              <a:t>home due to a fever, diarrhea,vomiting, he/she is not permitted to return to the program the following day at a minimum.</a:t>
            </a:r>
            <a:r>
              <a:rPr lang="en-US" sz="1200" b="0" strike="noStrike" spc="-1">
                <a:solidFill>
                  <a:srgbClr val="000000"/>
                </a:solidFill>
                <a:latin typeface="Century Gothic"/>
                <a:ea typeface="Arial"/>
              </a:rPr>
              <a:t> A fever is defined as a temperature reading on a thermometer of at least 100 degrees Fahrenheit or more as taken under the arm.</a:t>
            </a:r>
            <a:endParaRPr lang="en-US" sz="1200" b="0" strike="noStrike" spc="-1">
              <a:latin typeface="Arial"/>
            </a:endParaRPr>
          </a:p>
          <a:p>
            <a:pPr>
              <a:lnSpc>
                <a:spcPct val="100000"/>
              </a:lnSpc>
            </a:pPr>
            <a:r>
              <a:rPr lang="en-US" sz="1200" b="0" strike="noStrike" spc="-1">
                <a:solidFill>
                  <a:srgbClr val="000000"/>
                </a:solidFill>
                <a:latin typeface="Century Gothic"/>
                <a:ea typeface="Arial"/>
              </a:rPr>
              <a:t> </a:t>
            </a:r>
            <a:endParaRPr lang="en-US" sz="1200" b="0" strike="noStrike" spc="-1">
              <a:latin typeface="Arial"/>
            </a:endParaRPr>
          </a:p>
          <a:p>
            <a:pPr marL="190440" algn="just">
              <a:lnSpc>
                <a:spcPct val="100000"/>
              </a:lnSpc>
            </a:pPr>
            <a:r>
              <a:rPr lang="en-US" sz="1200" b="0" strike="noStrike" spc="-1">
                <a:solidFill>
                  <a:srgbClr val="000000"/>
                </a:solidFill>
                <a:latin typeface="Century Gothic"/>
                <a:ea typeface="Arial"/>
              </a:rPr>
              <a:t>Children are required to be excluded from the program for loose bowels or diarrhea which occur 2 or more times in a 24-hour period of time. Children may return to the program when normal bowel movements resume. </a:t>
            </a:r>
            <a:endParaRPr lang="en-US" sz="1200" b="0" strike="noStrike" spc="-1">
              <a:latin typeface="Arial"/>
            </a:endParaRPr>
          </a:p>
          <a:p>
            <a:pPr>
              <a:lnSpc>
                <a:spcPct val="100000"/>
              </a:lnSpc>
            </a:pPr>
            <a:r>
              <a:rPr lang="en-US" sz="1200" b="0" strike="noStrike" spc="-1">
                <a:solidFill>
                  <a:srgbClr val="000000"/>
                </a:solidFill>
                <a:latin typeface="Century Gothic"/>
                <a:ea typeface="Arial"/>
              </a:rPr>
              <a:t> </a:t>
            </a:r>
            <a:endParaRPr lang="en-US" sz="1200" b="0" strike="noStrike" spc="-1">
              <a:latin typeface="Arial"/>
            </a:endParaRPr>
          </a:p>
          <a:p>
            <a:pPr marL="190440">
              <a:lnSpc>
                <a:spcPct val="100000"/>
              </a:lnSpc>
            </a:pPr>
            <a:r>
              <a:rPr lang="en-US" sz="1200" b="1" strike="noStrike" spc="-1">
                <a:solidFill>
                  <a:srgbClr val="000000"/>
                </a:solidFill>
                <a:latin typeface="Century Gothic"/>
                <a:ea typeface="Arial"/>
              </a:rPr>
              <a:t>If your child will be absent due to illness, we request that you notify the center director and inform them of the illness your child has and any pertinent information about the illness. This enables our faculty to keep track of any illnesses, which may occur at our school.</a:t>
            </a:r>
            <a:endParaRPr lang="en-US" sz="1200" b="0" strike="noStrike" spc="-1">
              <a:latin typeface="Arial"/>
            </a:endParaRPr>
          </a:p>
          <a:p>
            <a:pPr marL="190440">
              <a:lnSpc>
                <a:spcPct val="100000"/>
              </a:lnSpc>
            </a:pPr>
            <a:r>
              <a:rPr lang="en-US" sz="1200" b="0" strike="noStrike" spc="-1">
                <a:solidFill>
                  <a:srgbClr val="000000"/>
                </a:solidFill>
                <a:latin typeface="Century Gothic"/>
                <a:ea typeface="Arial"/>
              </a:rPr>
              <a:t> </a:t>
            </a:r>
            <a:endParaRPr lang="en-US" sz="1200" b="0" strike="noStrike" spc="-1">
              <a:latin typeface="Arial"/>
            </a:endParaRPr>
          </a:p>
          <a:p>
            <a:pPr marL="190440">
              <a:lnSpc>
                <a:spcPct val="100000"/>
              </a:lnSpc>
              <a:spcBef>
                <a:spcPts val="400"/>
              </a:spcBef>
            </a:pPr>
            <a:r>
              <a:rPr lang="en-US" sz="1200" b="0" strike="noStrike" spc="-1">
                <a:solidFill>
                  <a:srgbClr val="000000"/>
                </a:solidFill>
                <a:latin typeface="Century Gothic"/>
                <a:ea typeface="Arial"/>
              </a:rPr>
              <a:t>This information will only be shared with faculty on a “need to know” basis. If your child has a communicable disease, we ask that you share the diagnosis with the center director, so that the parents of the children in the school may be notified that a communicable disease is present. Once again, only the communicable disease information will be shared. BDA will take all measures necessary to protect your child’s confidentiality.</a:t>
            </a:r>
            <a:endParaRPr lang="en-US" sz="1200" b="0" strike="noStrike" spc="-1">
              <a:latin typeface="Arial"/>
            </a:endParaRPr>
          </a:p>
          <a:p>
            <a:pPr marL="190440">
              <a:lnSpc>
                <a:spcPct val="100000"/>
              </a:lnSpc>
              <a:spcBef>
                <a:spcPts val="400"/>
              </a:spcBef>
            </a:pPr>
            <a:endParaRPr lang="en-US" sz="1200" b="0" strike="noStrike" spc="-1">
              <a:latin typeface="Arial"/>
            </a:endParaRPr>
          </a:p>
          <a:p>
            <a:pPr marL="190440">
              <a:lnSpc>
                <a:spcPct val="100000"/>
              </a:lnSpc>
              <a:spcBef>
                <a:spcPts val="400"/>
              </a:spcBef>
            </a:pPr>
            <a:r>
              <a:rPr lang="en-US" sz="1200" b="0" strike="noStrike" spc="-1">
                <a:solidFill>
                  <a:srgbClr val="000000"/>
                </a:solidFill>
                <a:latin typeface="Century Gothic"/>
                <a:ea typeface="Arial"/>
              </a:rPr>
              <a:t> If child has been hospitalized due to one of the communicable diseases, credit will be applied to account when director receives a doctor’s note indicating it is permissible for the child to return to BDA.</a:t>
            </a:r>
            <a:endParaRPr lang="en-US" sz="1200" b="0" strike="noStrike" spc="-1">
              <a:latin typeface="Arial"/>
            </a:endParaRPr>
          </a:p>
          <a:p>
            <a:pPr marL="190440">
              <a:lnSpc>
                <a:spcPct val="100000"/>
              </a:lnSpc>
              <a:spcBef>
                <a:spcPts val="400"/>
              </a:spcBef>
            </a:pPr>
            <a:endParaRPr lang="en-US" sz="1200" b="0" strike="noStrike" spc="-1">
              <a:latin typeface="Arial"/>
            </a:endParaRPr>
          </a:p>
          <a:p>
            <a:pPr marL="190440">
              <a:lnSpc>
                <a:spcPct val="100000"/>
              </a:lnSpc>
              <a:spcBef>
                <a:spcPts val="400"/>
              </a:spcBef>
            </a:pPr>
            <a:endParaRPr lang="en-US" sz="1200" b="0" strike="noStrike" spc="-1">
              <a:latin typeface="Arial"/>
            </a:endParaRPr>
          </a:p>
          <a:p>
            <a:pPr marL="190440">
              <a:lnSpc>
                <a:spcPct val="100000"/>
              </a:lnSpc>
              <a:spcBef>
                <a:spcPts val="400"/>
              </a:spcBef>
            </a:pPr>
            <a:endParaRPr lang="en-US" sz="1200" b="0" strike="noStrike" spc="-1">
              <a:latin typeface="Arial"/>
            </a:endParaRPr>
          </a:p>
        </p:txBody>
      </p:sp>
      <p:sp>
        <p:nvSpPr>
          <p:cNvPr id="582" name="CustomShape 7"/>
          <p:cNvSpPr/>
          <p:nvPr/>
        </p:nvSpPr>
        <p:spPr>
          <a:xfrm>
            <a:off x="304920" y="7492320"/>
            <a:ext cx="746712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90440">
              <a:lnSpc>
                <a:spcPct val="100000"/>
              </a:lnSpc>
            </a:pPr>
            <a:r>
              <a:rPr lang="en-US" sz="1400" b="1" strike="noStrike" spc="-1">
                <a:solidFill>
                  <a:srgbClr val="000000"/>
                </a:solidFill>
                <a:latin typeface="Open Sans Light"/>
                <a:ea typeface="Open Sans Light"/>
              </a:rPr>
              <a:t>COVID -19, guidelines from the CDC for childcare centers will be followed. Kids quarantined will use DOH dates for return to childcare. </a:t>
            </a:r>
            <a:endParaRPr lang="en-US" sz="1400" b="0" strike="noStrike" spc="-1">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 name="Group 1"/>
          <p:cNvGrpSpPr/>
          <p:nvPr/>
        </p:nvGrpSpPr>
        <p:grpSpPr>
          <a:xfrm>
            <a:off x="0" y="0"/>
            <a:ext cx="7772040" cy="10058040"/>
            <a:chOff x="0" y="0"/>
            <a:chExt cx="7772040" cy="10058040"/>
          </a:xfrm>
        </p:grpSpPr>
        <p:sp>
          <p:nvSpPr>
            <p:cNvPr id="584"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85" name="Group 3"/>
          <p:cNvGrpSpPr/>
          <p:nvPr/>
        </p:nvGrpSpPr>
        <p:grpSpPr>
          <a:xfrm>
            <a:off x="493200" y="314280"/>
            <a:ext cx="3393360" cy="451440"/>
            <a:chOff x="493200" y="314280"/>
            <a:chExt cx="3393360" cy="451440"/>
          </a:xfrm>
        </p:grpSpPr>
        <p:sp>
          <p:nvSpPr>
            <p:cNvPr id="586" name="CustomShape 4"/>
            <p:cNvSpPr/>
            <p:nvPr/>
          </p:nvSpPr>
          <p:spPr>
            <a:xfrm>
              <a:off x="493200" y="314280"/>
              <a:ext cx="3393360" cy="451440"/>
            </a:xfrm>
            <a:custGeom>
              <a:avLst/>
              <a:gdLst/>
              <a:ahLst/>
              <a:cxnLst/>
              <a:rect l="l" t="t" r="r" b="b"/>
              <a:pathLst>
                <a:path w="6267540" h="1217202">
                  <a:moveTo>
                    <a:pt x="60960" y="269240"/>
                  </a:moveTo>
                  <a:cubicBezTo>
                    <a:pt x="60960" y="154940"/>
                    <a:pt x="153670" y="62230"/>
                    <a:pt x="267970" y="62230"/>
                  </a:cubicBezTo>
                  <a:lnTo>
                    <a:pt x="659931" y="62230"/>
                  </a:lnTo>
                  <a:lnTo>
                    <a:pt x="659931" y="0"/>
                  </a:lnTo>
                  <a:lnTo>
                    <a:pt x="269240" y="0"/>
                  </a:lnTo>
                  <a:cubicBezTo>
                    <a:pt x="120650" y="0"/>
                    <a:pt x="0" y="120650"/>
                    <a:pt x="0" y="269240"/>
                  </a:cubicBezTo>
                  <a:lnTo>
                    <a:pt x="0" y="509037"/>
                  </a:lnTo>
                  <a:lnTo>
                    <a:pt x="60960" y="509037"/>
                  </a:lnTo>
                  <a:lnTo>
                    <a:pt x="60960" y="269240"/>
                  </a:lnTo>
                  <a:close/>
                  <a:moveTo>
                    <a:pt x="157480" y="387350"/>
                  </a:moveTo>
                  <a:cubicBezTo>
                    <a:pt x="157480" y="260350"/>
                    <a:pt x="260350" y="157480"/>
                    <a:pt x="387350" y="157480"/>
                  </a:cubicBezTo>
                  <a:lnTo>
                    <a:pt x="659931" y="157480"/>
                  </a:lnTo>
                  <a:lnTo>
                    <a:pt x="659931" y="140970"/>
                  </a:lnTo>
                  <a:lnTo>
                    <a:pt x="387350" y="140970"/>
                  </a:lnTo>
                  <a:cubicBezTo>
                    <a:pt x="251460" y="140970"/>
                    <a:pt x="140970" y="251460"/>
                    <a:pt x="140970" y="387350"/>
                  </a:cubicBezTo>
                  <a:lnTo>
                    <a:pt x="140970" y="509018"/>
                  </a:lnTo>
                  <a:lnTo>
                    <a:pt x="157480" y="509018"/>
                  </a:lnTo>
                  <a:lnTo>
                    <a:pt x="157480" y="387350"/>
                  </a:lnTo>
                  <a:close/>
                  <a:moveTo>
                    <a:pt x="0" y="509018"/>
                  </a:moveTo>
                  <a:lnTo>
                    <a:pt x="60960" y="509018"/>
                  </a:lnTo>
                  <a:lnTo>
                    <a:pt x="60960" y="608872"/>
                  </a:lnTo>
                  <a:lnTo>
                    <a:pt x="0" y="608872"/>
                  </a:lnTo>
                  <a:lnTo>
                    <a:pt x="0" y="509018"/>
                  </a:lnTo>
                  <a:close/>
                  <a:moveTo>
                    <a:pt x="142240" y="509018"/>
                  </a:moveTo>
                  <a:lnTo>
                    <a:pt x="158750" y="509018"/>
                  </a:lnTo>
                  <a:lnTo>
                    <a:pt x="158750" y="608872"/>
                  </a:lnTo>
                  <a:lnTo>
                    <a:pt x="142240" y="608872"/>
                  </a:lnTo>
                  <a:lnTo>
                    <a:pt x="142240" y="509018"/>
                  </a:lnTo>
                  <a:close/>
                  <a:moveTo>
                    <a:pt x="269240" y="1154972"/>
                  </a:moveTo>
                  <a:cubicBezTo>
                    <a:pt x="154940" y="1154972"/>
                    <a:pt x="62230" y="1062262"/>
                    <a:pt x="62230" y="947962"/>
                  </a:cubicBezTo>
                  <a:lnTo>
                    <a:pt x="62230" y="608872"/>
                  </a:lnTo>
                  <a:lnTo>
                    <a:pt x="0" y="608872"/>
                  </a:lnTo>
                  <a:lnTo>
                    <a:pt x="0" y="947962"/>
                  </a:lnTo>
                  <a:cubicBezTo>
                    <a:pt x="0" y="1096552"/>
                    <a:pt x="120650" y="1217202"/>
                    <a:pt x="269240" y="1217202"/>
                  </a:cubicBezTo>
                  <a:lnTo>
                    <a:pt x="662133" y="1217202"/>
                  </a:lnTo>
                  <a:lnTo>
                    <a:pt x="662133" y="1154972"/>
                  </a:lnTo>
                  <a:lnTo>
                    <a:pt x="269240" y="1154972"/>
                  </a:lnTo>
                  <a:close/>
                  <a:moveTo>
                    <a:pt x="387350" y="1058452"/>
                  </a:moveTo>
                  <a:cubicBezTo>
                    <a:pt x="260350" y="1058452"/>
                    <a:pt x="157480" y="955582"/>
                    <a:pt x="157480" y="828582"/>
                  </a:cubicBezTo>
                  <a:lnTo>
                    <a:pt x="157480" y="608872"/>
                  </a:lnTo>
                  <a:lnTo>
                    <a:pt x="140970" y="608872"/>
                  </a:lnTo>
                  <a:lnTo>
                    <a:pt x="140970" y="828582"/>
                  </a:lnTo>
                  <a:cubicBezTo>
                    <a:pt x="140970" y="964472"/>
                    <a:pt x="251460" y="1074962"/>
                    <a:pt x="387350" y="1074962"/>
                  </a:cubicBezTo>
                  <a:lnTo>
                    <a:pt x="659931" y="1074962"/>
                  </a:lnTo>
                  <a:lnTo>
                    <a:pt x="659931" y="1058452"/>
                  </a:lnTo>
                  <a:lnTo>
                    <a:pt x="387350" y="1058452"/>
                  </a:lnTo>
                  <a:close/>
                  <a:moveTo>
                    <a:pt x="659931" y="1154972"/>
                  </a:moveTo>
                  <a:lnTo>
                    <a:pt x="5383007" y="1154972"/>
                  </a:lnTo>
                  <a:lnTo>
                    <a:pt x="5383007" y="1215932"/>
                  </a:lnTo>
                  <a:lnTo>
                    <a:pt x="659931" y="1215932"/>
                  </a:lnTo>
                  <a:lnTo>
                    <a:pt x="659931" y="1154972"/>
                  </a:lnTo>
                  <a:close/>
                  <a:moveTo>
                    <a:pt x="659931" y="1058452"/>
                  </a:moveTo>
                  <a:lnTo>
                    <a:pt x="5383007" y="1058452"/>
                  </a:lnTo>
                  <a:lnTo>
                    <a:pt x="5383007" y="1074962"/>
                  </a:lnTo>
                  <a:lnTo>
                    <a:pt x="659931" y="1074962"/>
                  </a:lnTo>
                  <a:lnTo>
                    <a:pt x="659931" y="1058452"/>
                  </a:lnTo>
                  <a:close/>
                  <a:moveTo>
                    <a:pt x="6205310" y="608872"/>
                  </a:moveTo>
                  <a:lnTo>
                    <a:pt x="6205310" y="947962"/>
                  </a:lnTo>
                  <a:cubicBezTo>
                    <a:pt x="6205310" y="1062262"/>
                    <a:pt x="6112601" y="1154972"/>
                    <a:pt x="5998301" y="1154972"/>
                  </a:cubicBezTo>
                  <a:lnTo>
                    <a:pt x="5383007" y="1154972"/>
                  </a:lnTo>
                  <a:lnTo>
                    <a:pt x="5383007" y="1215932"/>
                  </a:lnTo>
                  <a:lnTo>
                    <a:pt x="5998301" y="1215932"/>
                  </a:lnTo>
                  <a:cubicBezTo>
                    <a:pt x="6146890" y="1215932"/>
                    <a:pt x="6267540" y="1095282"/>
                    <a:pt x="6267540" y="946692"/>
                  </a:cubicBezTo>
                  <a:lnTo>
                    <a:pt x="6267540" y="608872"/>
                  </a:lnTo>
                  <a:lnTo>
                    <a:pt x="6205310" y="608872"/>
                  </a:lnTo>
                  <a:close/>
                  <a:moveTo>
                    <a:pt x="6108790" y="828582"/>
                  </a:moveTo>
                  <a:cubicBezTo>
                    <a:pt x="6108790" y="955582"/>
                    <a:pt x="6005920" y="1058452"/>
                    <a:pt x="5878920" y="1058452"/>
                  </a:cubicBezTo>
                  <a:lnTo>
                    <a:pt x="5383007" y="1058452"/>
                  </a:lnTo>
                  <a:lnTo>
                    <a:pt x="5383007" y="1074962"/>
                  </a:lnTo>
                  <a:lnTo>
                    <a:pt x="5878920" y="1074962"/>
                  </a:lnTo>
                  <a:cubicBezTo>
                    <a:pt x="6014810" y="1074962"/>
                    <a:pt x="6125300" y="964472"/>
                    <a:pt x="6125300" y="828582"/>
                  </a:cubicBezTo>
                  <a:lnTo>
                    <a:pt x="6125300" y="608872"/>
                  </a:lnTo>
                  <a:lnTo>
                    <a:pt x="6108790" y="608872"/>
                  </a:lnTo>
                  <a:lnTo>
                    <a:pt x="6108790" y="828582"/>
                  </a:lnTo>
                  <a:close/>
                  <a:moveTo>
                    <a:pt x="6205310" y="509018"/>
                  </a:moveTo>
                  <a:lnTo>
                    <a:pt x="6266270" y="509018"/>
                  </a:lnTo>
                  <a:lnTo>
                    <a:pt x="6266270" y="608872"/>
                  </a:lnTo>
                  <a:lnTo>
                    <a:pt x="6205310" y="608872"/>
                  </a:lnTo>
                  <a:lnTo>
                    <a:pt x="6205310" y="509018"/>
                  </a:lnTo>
                  <a:close/>
                  <a:moveTo>
                    <a:pt x="6108790" y="509018"/>
                  </a:moveTo>
                  <a:lnTo>
                    <a:pt x="6125301" y="509018"/>
                  </a:lnTo>
                  <a:lnTo>
                    <a:pt x="6125301" y="608872"/>
                  </a:lnTo>
                  <a:lnTo>
                    <a:pt x="6108790" y="608872"/>
                  </a:lnTo>
                  <a:lnTo>
                    <a:pt x="6108790" y="509018"/>
                  </a:lnTo>
                  <a:close/>
                  <a:moveTo>
                    <a:pt x="5998301" y="60960"/>
                  </a:moveTo>
                  <a:cubicBezTo>
                    <a:pt x="6112601" y="60960"/>
                    <a:pt x="6205310" y="153670"/>
                    <a:pt x="6205310" y="267970"/>
                  </a:cubicBezTo>
                  <a:lnTo>
                    <a:pt x="6205310" y="509018"/>
                  </a:lnTo>
                  <a:lnTo>
                    <a:pt x="6266270" y="509018"/>
                  </a:lnTo>
                  <a:lnTo>
                    <a:pt x="6266270" y="269240"/>
                  </a:lnTo>
                  <a:cubicBezTo>
                    <a:pt x="6266270" y="120650"/>
                    <a:pt x="6145620" y="0"/>
                    <a:pt x="5997030" y="0"/>
                  </a:cubicBezTo>
                  <a:lnTo>
                    <a:pt x="5380805" y="0"/>
                  </a:lnTo>
                  <a:lnTo>
                    <a:pt x="5380805" y="60960"/>
                  </a:lnTo>
                  <a:lnTo>
                    <a:pt x="5998301" y="60960"/>
                  </a:lnTo>
                  <a:close/>
                  <a:moveTo>
                    <a:pt x="5878920" y="142240"/>
                  </a:moveTo>
                  <a:lnTo>
                    <a:pt x="5383007" y="142240"/>
                  </a:lnTo>
                  <a:lnTo>
                    <a:pt x="5383007" y="158750"/>
                  </a:lnTo>
                  <a:lnTo>
                    <a:pt x="5878920" y="158750"/>
                  </a:lnTo>
                  <a:cubicBezTo>
                    <a:pt x="6005920" y="158750"/>
                    <a:pt x="6108790" y="261620"/>
                    <a:pt x="6108790" y="388620"/>
                  </a:cubicBezTo>
                  <a:lnTo>
                    <a:pt x="6108790" y="509037"/>
                  </a:lnTo>
                  <a:lnTo>
                    <a:pt x="6125301" y="509037"/>
                  </a:lnTo>
                  <a:lnTo>
                    <a:pt x="6125301" y="387350"/>
                  </a:lnTo>
                  <a:cubicBezTo>
                    <a:pt x="6125301" y="251460"/>
                    <a:pt x="6014810" y="142240"/>
                    <a:pt x="5878920" y="142240"/>
                  </a:cubicBezTo>
                  <a:close/>
                  <a:moveTo>
                    <a:pt x="659931" y="0"/>
                  </a:moveTo>
                  <a:lnTo>
                    <a:pt x="5383007" y="0"/>
                  </a:lnTo>
                  <a:lnTo>
                    <a:pt x="5383007" y="60960"/>
                  </a:lnTo>
                  <a:lnTo>
                    <a:pt x="659931" y="60960"/>
                  </a:lnTo>
                  <a:lnTo>
                    <a:pt x="659931" y="0"/>
                  </a:lnTo>
                  <a:close/>
                  <a:moveTo>
                    <a:pt x="659931" y="142240"/>
                  </a:moveTo>
                  <a:lnTo>
                    <a:pt x="5383007" y="142240"/>
                  </a:lnTo>
                  <a:lnTo>
                    <a:pt x="5383007" y="158750"/>
                  </a:lnTo>
                  <a:lnTo>
                    <a:pt x="659931" y="158750"/>
                  </a:lnTo>
                  <a:lnTo>
                    <a:pt x="659931"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sp>
        <p:nvSpPr>
          <p:cNvPr id="587" name="CustomShape 5"/>
          <p:cNvSpPr/>
          <p:nvPr/>
        </p:nvSpPr>
        <p:spPr>
          <a:xfrm>
            <a:off x="882000" y="444240"/>
            <a:ext cx="261576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COMMUNICABLE DISEASES</a:t>
            </a:r>
            <a:endParaRPr lang="en-US" sz="1400" b="0" strike="noStrike" spc="-1">
              <a:latin typeface="Arial"/>
            </a:endParaRPr>
          </a:p>
        </p:txBody>
      </p:sp>
      <p:graphicFrame>
        <p:nvGraphicFramePr>
          <p:cNvPr id="588" name="Table 6"/>
          <p:cNvGraphicFramePr/>
          <p:nvPr/>
        </p:nvGraphicFramePr>
        <p:xfrm>
          <a:off x="1066680" y="895680"/>
          <a:ext cx="6095880" cy="8341680"/>
        </p:xfrm>
        <a:graphic>
          <a:graphicData uri="http://schemas.openxmlformats.org/drawingml/2006/table">
            <a:tbl>
              <a:tblPr/>
              <a:tblGrid>
                <a:gridCol w="2065680">
                  <a:extLst>
                    <a:ext uri="{9D8B030D-6E8A-4147-A177-3AD203B41FA5}">
                      <a16:colId xmlns:a16="http://schemas.microsoft.com/office/drawing/2014/main" val="20000"/>
                    </a:ext>
                  </a:extLst>
                </a:gridCol>
                <a:gridCol w="236160">
                  <a:extLst>
                    <a:ext uri="{9D8B030D-6E8A-4147-A177-3AD203B41FA5}">
                      <a16:colId xmlns:a16="http://schemas.microsoft.com/office/drawing/2014/main" val="20001"/>
                    </a:ext>
                  </a:extLst>
                </a:gridCol>
                <a:gridCol w="479160">
                  <a:extLst>
                    <a:ext uri="{9D8B030D-6E8A-4147-A177-3AD203B41FA5}">
                      <a16:colId xmlns:a16="http://schemas.microsoft.com/office/drawing/2014/main" val="20002"/>
                    </a:ext>
                  </a:extLst>
                </a:gridCol>
                <a:gridCol w="460800">
                  <a:extLst>
                    <a:ext uri="{9D8B030D-6E8A-4147-A177-3AD203B41FA5}">
                      <a16:colId xmlns:a16="http://schemas.microsoft.com/office/drawing/2014/main" val="20003"/>
                    </a:ext>
                  </a:extLst>
                </a:gridCol>
                <a:gridCol w="837360">
                  <a:extLst>
                    <a:ext uri="{9D8B030D-6E8A-4147-A177-3AD203B41FA5}">
                      <a16:colId xmlns:a16="http://schemas.microsoft.com/office/drawing/2014/main" val="20004"/>
                    </a:ext>
                  </a:extLst>
                </a:gridCol>
                <a:gridCol w="2016720">
                  <a:extLst>
                    <a:ext uri="{9D8B030D-6E8A-4147-A177-3AD203B41FA5}">
                      <a16:colId xmlns:a16="http://schemas.microsoft.com/office/drawing/2014/main" val="20005"/>
                    </a:ext>
                  </a:extLst>
                </a:gridCol>
              </a:tblGrid>
              <a:tr h="173880">
                <a:tc>
                  <a:txBody>
                    <a:bodyPr/>
                    <a:lstStyle/>
                    <a:p>
                      <a:pPr marL="71280">
                        <a:lnSpc>
                          <a:spcPts val="1366"/>
                        </a:lnSpc>
                      </a:pPr>
                      <a:r>
                        <a:rPr lang="en-US" sz="1100" b="1" strike="noStrike" spc="-1">
                          <a:solidFill>
                            <a:srgbClr val="000000"/>
                          </a:solidFill>
                          <a:latin typeface="Arial"/>
                          <a:ea typeface="Arial"/>
                        </a:rPr>
                        <a:t>Disease</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66"/>
                        </a:lnSpc>
                      </a:pPr>
                      <a:r>
                        <a:rPr lang="en-US" sz="1100" b="1" strike="noStrike" spc="-1">
                          <a:solidFill>
                            <a:srgbClr val="000000"/>
                          </a:solidFill>
                          <a:latin typeface="Arial"/>
                          <a:ea typeface="Arial"/>
                        </a:rPr>
                        <a:t>Incubation Period</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nSpc>
                          <a:spcPts val="1366"/>
                        </a:lnSpc>
                      </a:pPr>
                      <a:r>
                        <a:rPr lang="en-US" sz="1100" b="1" strike="noStrike" spc="-1">
                          <a:solidFill>
                            <a:srgbClr val="000000"/>
                          </a:solidFill>
                          <a:latin typeface="Arial"/>
                          <a:ea typeface="Arial"/>
                        </a:rPr>
                        <a:t>Policy</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51000">
                <a:tc>
                  <a:txBody>
                    <a:bodyPr/>
                    <a:lstStyle/>
                    <a:p>
                      <a:pPr marL="71280">
                        <a:lnSpc>
                          <a:spcPts val="1366"/>
                        </a:lnSpc>
                      </a:pPr>
                      <a:r>
                        <a:rPr lang="en-US" sz="1100" b="0" strike="noStrike" spc="-1">
                          <a:solidFill>
                            <a:srgbClr val="000000"/>
                          </a:solidFill>
                          <a:latin typeface="Arial"/>
                          <a:ea typeface="Arial"/>
                        </a:rPr>
                        <a:t>Chicken pox</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66"/>
                        </a:lnSpc>
                      </a:pPr>
                      <a:r>
                        <a:rPr lang="en-US" sz="1100" b="0" strike="noStrike" spc="-1">
                          <a:solidFill>
                            <a:srgbClr val="000000"/>
                          </a:solidFill>
                          <a:latin typeface="Arial"/>
                          <a:ea typeface="Arial"/>
                        </a:rPr>
                        <a:t>14-21 days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nSpc>
                          <a:spcPts val="1380"/>
                        </a:lnSpc>
                        <a:spcBef>
                          <a:spcPts val="11"/>
                        </a:spcBef>
                      </a:pPr>
                      <a:r>
                        <a:rPr lang="en-US" sz="1100" b="0" strike="noStrike" spc="-1">
                          <a:solidFill>
                            <a:srgbClr val="000000"/>
                          </a:solidFill>
                          <a:latin typeface="Arial"/>
                          <a:ea typeface="Arial"/>
                        </a:rPr>
                        <a:t>Child may return when all lesions are crusted over</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1008720">
                <a:tc>
                  <a:txBody>
                    <a:bodyPr/>
                    <a:lstStyle/>
                    <a:p>
                      <a:pPr marL="71280">
                        <a:lnSpc>
                          <a:spcPct val="100000"/>
                        </a:lnSpc>
                      </a:pPr>
                      <a:r>
                        <a:rPr lang="en-US" sz="1100" b="0" strike="noStrike" spc="-1">
                          <a:solidFill>
                            <a:srgbClr val="000000"/>
                          </a:solidFill>
                          <a:latin typeface="Arial"/>
                          <a:ea typeface="Arial"/>
                        </a:rPr>
                        <a:t>Measles-red, hard Roseola and 7-Day</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29"/>
                        </a:lnSpc>
                      </a:pPr>
                      <a:r>
                        <a:rPr lang="en-US" sz="1100" b="0" strike="noStrike" spc="-1">
                          <a:solidFill>
                            <a:srgbClr val="000000"/>
                          </a:solidFill>
                          <a:latin typeface="Arial"/>
                          <a:ea typeface="Arial"/>
                        </a:rPr>
                        <a:t>21 days after exposure</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gn="just">
                        <a:lnSpc>
                          <a:spcPct val="100000"/>
                        </a:lnSpc>
                      </a:pPr>
                      <a:r>
                        <a:rPr lang="en-US" sz="1100" b="0" strike="noStrike" spc="-1">
                          <a:solidFill>
                            <a:srgbClr val="000000"/>
                          </a:solidFill>
                          <a:latin typeface="Arial"/>
                          <a:ea typeface="Arial"/>
                        </a:rPr>
                        <a:t>Children who have not been immunized must stay home for 21 days from exposure to a child with measles and/or for</a:t>
                      </a:r>
                      <a:endParaRPr lang="en-US" sz="1100" b="0" strike="noStrike" spc="-1">
                        <a:latin typeface="Arial"/>
                      </a:endParaRPr>
                    </a:p>
                    <a:p>
                      <a:pPr marL="73080" algn="just">
                        <a:lnSpc>
                          <a:spcPts val="1349"/>
                        </a:lnSpc>
                      </a:pPr>
                      <a:r>
                        <a:rPr lang="en-US" sz="1100" b="0" strike="noStrike" spc="-1">
                          <a:solidFill>
                            <a:srgbClr val="000000"/>
                          </a:solidFill>
                          <a:latin typeface="Arial"/>
                          <a:ea typeface="Arial"/>
                        </a:rPr>
                        <a:t>21 days after rash appears.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830520">
                <a:tc>
                  <a:txBody>
                    <a:bodyPr/>
                    <a:lstStyle/>
                    <a:p>
                      <a:pPr marL="71280">
                        <a:lnSpc>
                          <a:spcPts val="1304"/>
                        </a:lnSpc>
                      </a:pPr>
                      <a:r>
                        <a:rPr lang="en-US" sz="1100" b="0" strike="noStrike" spc="-1">
                          <a:solidFill>
                            <a:srgbClr val="000000"/>
                          </a:solidFill>
                          <a:latin typeface="Arial"/>
                          <a:ea typeface="Arial"/>
                        </a:rPr>
                        <a:t>Rubella</a:t>
                      </a:r>
                      <a:endParaRPr lang="en-US" sz="1100" b="0" strike="noStrike" spc="-1">
                        <a:latin typeface="Arial"/>
                      </a:endParaRPr>
                    </a:p>
                    <a:p>
                      <a:pPr marL="71280">
                        <a:lnSpc>
                          <a:spcPct val="100000"/>
                        </a:lnSpc>
                      </a:pPr>
                      <a:r>
                        <a:rPr lang="en-US" sz="1100" b="0" strike="noStrike" spc="-1">
                          <a:solidFill>
                            <a:srgbClr val="000000"/>
                          </a:solidFill>
                          <a:latin typeface="Arial"/>
                          <a:ea typeface="Arial"/>
                        </a:rPr>
                        <a:t>3-Day German</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04"/>
                        </a:lnSpc>
                      </a:pPr>
                      <a:r>
                        <a:rPr lang="en-US" sz="1100" b="0" strike="noStrike" spc="-1">
                          <a:solidFill>
                            <a:srgbClr val="000000"/>
                          </a:solidFill>
                          <a:latin typeface="Arial"/>
                          <a:ea typeface="Arial"/>
                        </a:rPr>
                        <a:t>14-21 days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gn="just">
                        <a:lnSpc>
                          <a:spcPct val="100000"/>
                        </a:lnSpc>
                      </a:pPr>
                      <a:r>
                        <a:rPr lang="en-US" sz="1100" b="0" strike="noStrike" spc="-1">
                          <a:solidFill>
                            <a:srgbClr val="000000"/>
                          </a:solidFill>
                          <a:latin typeface="Arial"/>
                          <a:ea typeface="Arial"/>
                        </a:rPr>
                        <a:t>Children who have </a:t>
                      </a:r>
                      <a:r>
                        <a:rPr lang="en-US" sz="1100" b="0" strike="noStrike" spc="-26">
                          <a:solidFill>
                            <a:srgbClr val="000000"/>
                          </a:solidFill>
                          <a:latin typeface="Arial"/>
                          <a:ea typeface="Arial"/>
                        </a:rPr>
                        <a:t>not </a:t>
                      </a:r>
                      <a:r>
                        <a:rPr lang="en-US" sz="1100" b="0" strike="noStrike" spc="-1">
                          <a:solidFill>
                            <a:srgbClr val="000000"/>
                          </a:solidFill>
                          <a:latin typeface="Arial"/>
                          <a:ea typeface="Arial"/>
                        </a:rPr>
                        <a:t>been immunized </a:t>
                      </a:r>
                      <a:r>
                        <a:rPr lang="en-US" sz="1100" b="0" strike="noStrike" spc="-26">
                          <a:solidFill>
                            <a:srgbClr val="000000"/>
                          </a:solidFill>
                          <a:latin typeface="Arial"/>
                          <a:ea typeface="Arial"/>
                        </a:rPr>
                        <a:t>must </a:t>
                      </a:r>
                      <a:r>
                        <a:rPr lang="en-US" sz="1100" b="0" strike="noStrike" spc="-1">
                          <a:solidFill>
                            <a:srgbClr val="000000"/>
                          </a:solidFill>
                          <a:latin typeface="Arial"/>
                          <a:ea typeface="Arial"/>
                        </a:rPr>
                        <a:t>stay home for 21 </a:t>
                      </a:r>
                      <a:r>
                        <a:rPr lang="en-US" sz="1100" b="0" strike="noStrike" spc="-21">
                          <a:solidFill>
                            <a:srgbClr val="000000"/>
                          </a:solidFill>
                          <a:latin typeface="Arial"/>
                          <a:ea typeface="Arial"/>
                        </a:rPr>
                        <a:t>days </a:t>
                      </a:r>
                      <a:r>
                        <a:rPr lang="en-US" sz="1100" b="0" strike="noStrike" spc="-1">
                          <a:solidFill>
                            <a:srgbClr val="000000"/>
                          </a:solidFill>
                          <a:latin typeface="Arial"/>
                          <a:ea typeface="Arial"/>
                        </a:rPr>
                        <a:t>after exposure or 5</a:t>
                      </a:r>
                      <a:r>
                        <a:rPr lang="en-US" sz="1100" b="0" strike="noStrike" spc="327">
                          <a:solidFill>
                            <a:srgbClr val="000000"/>
                          </a:solidFill>
                          <a:latin typeface="Arial"/>
                          <a:ea typeface="Arial"/>
                        </a:rPr>
                        <a:t> </a:t>
                      </a:r>
                      <a:r>
                        <a:rPr lang="en-US" sz="1100" b="0" strike="noStrike" spc="-21">
                          <a:solidFill>
                            <a:srgbClr val="000000"/>
                          </a:solidFill>
                          <a:latin typeface="Arial"/>
                          <a:ea typeface="Arial"/>
                        </a:rPr>
                        <a:t>days</a:t>
                      </a:r>
                      <a:endParaRPr lang="en-US" sz="1100" b="0" strike="noStrike" spc="-1">
                        <a:latin typeface="Arial"/>
                      </a:endParaRPr>
                    </a:p>
                    <a:p>
                      <a:pPr marL="73080" algn="just">
                        <a:lnSpc>
                          <a:spcPts val="1264"/>
                        </a:lnSpc>
                      </a:pPr>
                      <a:r>
                        <a:rPr lang="en-US" sz="1100" b="0" strike="noStrike" spc="-1">
                          <a:solidFill>
                            <a:srgbClr val="000000"/>
                          </a:solidFill>
                          <a:latin typeface="Arial"/>
                          <a:ea typeface="Arial"/>
                        </a:rPr>
                        <a:t>after onset of rash</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701640">
                <a:tc>
                  <a:txBody>
                    <a:bodyPr/>
                    <a:lstStyle/>
                    <a:p>
                      <a:pPr marL="71280">
                        <a:lnSpc>
                          <a:spcPts val="1366"/>
                        </a:lnSpc>
                      </a:pPr>
                      <a:r>
                        <a:rPr lang="en-US" sz="1100" b="0" strike="noStrike" spc="-1">
                          <a:solidFill>
                            <a:srgbClr val="000000"/>
                          </a:solidFill>
                          <a:latin typeface="Arial"/>
                          <a:ea typeface="Arial"/>
                        </a:rPr>
                        <a:t>Mumps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66"/>
                        </a:lnSpc>
                      </a:pPr>
                      <a:r>
                        <a:rPr lang="en-US" sz="1100" b="0" strike="noStrike" spc="-1">
                          <a:solidFill>
                            <a:srgbClr val="000000"/>
                          </a:solidFill>
                          <a:latin typeface="Arial"/>
                          <a:ea typeface="Arial"/>
                        </a:rPr>
                        <a:t>12-26 days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gn="just">
                        <a:lnSpc>
                          <a:spcPts val="1380"/>
                        </a:lnSpc>
                        <a:spcBef>
                          <a:spcPts val="11"/>
                        </a:spcBef>
                      </a:pPr>
                      <a:r>
                        <a:rPr lang="en-US" sz="1100" b="0" strike="noStrike" spc="-1">
                          <a:solidFill>
                            <a:srgbClr val="000000"/>
                          </a:solidFill>
                          <a:latin typeface="Arial"/>
                          <a:ea typeface="Arial"/>
                        </a:rPr>
                        <a:t>Providing there are no complications, child may return when symptoms subside.</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663120">
                <a:tc>
                  <a:txBody>
                    <a:bodyPr/>
                    <a:lstStyle/>
                    <a:p>
                      <a:pPr marL="71280">
                        <a:lnSpc>
                          <a:spcPct val="100000"/>
                        </a:lnSpc>
                      </a:pPr>
                      <a:r>
                        <a:rPr lang="en-US" sz="1100" b="0" strike="noStrike" spc="-1">
                          <a:solidFill>
                            <a:srgbClr val="000000"/>
                          </a:solidFill>
                          <a:latin typeface="Arial"/>
                          <a:ea typeface="Arial"/>
                        </a:rPr>
                        <a:t>Streptococcal Infections Scarlet 24-hour fever Scarlatina</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29"/>
                        </a:lnSpc>
                      </a:pPr>
                      <a:r>
                        <a:rPr lang="en-US" sz="1100" b="0" strike="noStrike" spc="-1">
                          <a:solidFill>
                            <a:srgbClr val="000000"/>
                          </a:solidFill>
                          <a:latin typeface="Arial"/>
                          <a:ea typeface="Arial"/>
                        </a:rPr>
                        <a:t>2-5 days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gn="just">
                        <a:lnSpc>
                          <a:spcPct val="100000"/>
                        </a:lnSpc>
                      </a:pPr>
                      <a:r>
                        <a:rPr lang="en-US" sz="1100" b="0" strike="noStrike" spc="-1">
                          <a:solidFill>
                            <a:srgbClr val="000000"/>
                          </a:solidFill>
                          <a:latin typeface="Arial"/>
                          <a:ea typeface="Arial"/>
                        </a:rPr>
                        <a:t>Child must be </a:t>
                      </a:r>
                      <a:r>
                        <a:rPr lang="en-US" sz="1100" b="0" strike="noStrike" spc="-15">
                          <a:solidFill>
                            <a:srgbClr val="000000"/>
                          </a:solidFill>
                          <a:latin typeface="Arial"/>
                          <a:ea typeface="Arial"/>
                        </a:rPr>
                        <a:t>absent </a:t>
                      </a:r>
                      <a:r>
                        <a:rPr lang="en-US" sz="1100" b="0" strike="noStrike" spc="-1">
                          <a:solidFill>
                            <a:srgbClr val="000000"/>
                          </a:solidFill>
                          <a:latin typeface="Arial"/>
                          <a:ea typeface="Arial"/>
                        </a:rPr>
                        <a:t>until 24 hours </a:t>
                      </a:r>
                      <a:r>
                        <a:rPr lang="en-US" sz="1100" b="0" strike="noStrike" spc="-21">
                          <a:solidFill>
                            <a:srgbClr val="000000"/>
                          </a:solidFill>
                          <a:latin typeface="Arial"/>
                          <a:ea typeface="Arial"/>
                        </a:rPr>
                        <a:t>after</a:t>
                      </a:r>
                      <a:r>
                        <a:rPr lang="en-US" sz="1100" b="0" strike="noStrike" spc="287">
                          <a:solidFill>
                            <a:srgbClr val="000000"/>
                          </a:solidFill>
                          <a:latin typeface="Arial"/>
                          <a:ea typeface="Arial"/>
                        </a:rPr>
                        <a:t> </a:t>
                      </a:r>
                      <a:r>
                        <a:rPr lang="en-US" sz="1100" b="0" strike="noStrike" spc="-1">
                          <a:solidFill>
                            <a:srgbClr val="000000"/>
                          </a:solidFill>
                          <a:latin typeface="Arial"/>
                          <a:ea typeface="Arial"/>
                        </a:rPr>
                        <a:t>antibiotic therapy</a:t>
                      </a:r>
                      <a:r>
                        <a:rPr lang="en-US" sz="1100" b="0" strike="noStrike" spc="267">
                          <a:solidFill>
                            <a:srgbClr val="000000"/>
                          </a:solidFill>
                          <a:latin typeface="Arial"/>
                          <a:ea typeface="Arial"/>
                        </a:rPr>
                        <a:t> </a:t>
                      </a:r>
                      <a:r>
                        <a:rPr lang="en-US" sz="1100" b="0" strike="noStrike" spc="-32">
                          <a:solidFill>
                            <a:srgbClr val="000000"/>
                          </a:solidFill>
                          <a:latin typeface="Arial"/>
                          <a:ea typeface="Arial"/>
                        </a:rPr>
                        <a:t>has</a:t>
                      </a:r>
                      <a:endParaRPr lang="en-US" sz="1100" b="0" strike="noStrike" spc="-1">
                        <a:latin typeface="Arial"/>
                      </a:endParaRPr>
                    </a:p>
                    <a:p>
                      <a:pPr marL="73080">
                        <a:lnSpc>
                          <a:spcPts val="1264"/>
                        </a:lnSpc>
                      </a:pPr>
                      <a:r>
                        <a:rPr lang="en-US" sz="1100" b="0" strike="noStrike" spc="-1">
                          <a:solidFill>
                            <a:srgbClr val="000000"/>
                          </a:solidFill>
                          <a:latin typeface="Arial"/>
                          <a:ea typeface="Arial"/>
                        </a:rPr>
                        <a:t>begun.</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526320">
                <a:tc>
                  <a:txBody>
                    <a:bodyPr/>
                    <a:lstStyle/>
                    <a:p>
                      <a:pPr marL="71280">
                        <a:lnSpc>
                          <a:spcPct val="100000"/>
                        </a:lnSpc>
                      </a:pPr>
                      <a:r>
                        <a:rPr lang="en-US" sz="1100" b="0" strike="noStrike" spc="-1">
                          <a:solidFill>
                            <a:srgbClr val="000000"/>
                          </a:solidFill>
                          <a:latin typeface="Arial"/>
                          <a:ea typeface="Arial"/>
                        </a:rPr>
                        <a:t>Conjunctivitis Pink Eye</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66"/>
                        </a:lnSpc>
                      </a:pPr>
                      <a:r>
                        <a:rPr lang="en-US" sz="1100" b="0" strike="noStrike" spc="-1">
                          <a:solidFill>
                            <a:srgbClr val="000000"/>
                          </a:solidFill>
                          <a:latin typeface="Arial"/>
                          <a:ea typeface="Arial"/>
                        </a:rPr>
                        <a:t>24-72 hours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gn="just">
                        <a:lnSpc>
                          <a:spcPts val="1380"/>
                        </a:lnSpc>
                        <a:spcBef>
                          <a:spcPts val="11"/>
                        </a:spcBef>
                      </a:pPr>
                      <a:r>
                        <a:rPr lang="en-US" sz="1100" b="0" strike="noStrike" spc="-1">
                          <a:solidFill>
                            <a:srgbClr val="000000"/>
                          </a:solidFill>
                          <a:latin typeface="Arial"/>
                          <a:ea typeface="Arial"/>
                        </a:rPr>
                        <a:t>Child must be </a:t>
                      </a:r>
                      <a:r>
                        <a:rPr lang="en-US" sz="1100" b="0" strike="noStrike" spc="-15">
                          <a:solidFill>
                            <a:srgbClr val="000000"/>
                          </a:solidFill>
                          <a:latin typeface="Arial"/>
                          <a:ea typeface="Arial"/>
                        </a:rPr>
                        <a:t>absent </a:t>
                      </a:r>
                      <a:r>
                        <a:rPr lang="en-US" sz="1100" b="0" strike="noStrike" spc="-1">
                          <a:solidFill>
                            <a:srgbClr val="000000"/>
                          </a:solidFill>
                          <a:latin typeface="Arial"/>
                          <a:ea typeface="Arial"/>
                        </a:rPr>
                        <a:t>until eyes are clear </a:t>
                      </a:r>
                      <a:r>
                        <a:rPr lang="en-US" sz="1100" b="0" strike="noStrike" spc="-21">
                          <a:solidFill>
                            <a:srgbClr val="000000"/>
                          </a:solidFill>
                          <a:latin typeface="Arial"/>
                          <a:ea typeface="Arial"/>
                        </a:rPr>
                        <a:t>with </a:t>
                      </a:r>
                      <a:r>
                        <a:rPr lang="en-US" sz="1100" b="0" strike="noStrike" spc="-1">
                          <a:solidFill>
                            <a:srgbClr val="000000"/>
                          </a:solidFill>
                          <a:latin typeface="Arial"/>
                          <a:ea typeface="Arial"/>
                        </a:rPr>
                        <a:t>no discharge.</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511920">
                <a:tc>
                  <a:txBody>
                    <a:bodyPr/>
                    <a:lstStyle/>
                    <a:p>
                      <a:pPr marL="71280">
                        <a:lnSpc>
                          <a:spcPts val="1329"/>
                        </a:lnSpc>
                      </a:pPr>
                      <a:r>
                        <a:rPr lang="en-US" sz="1100" b="0" strike="noStrike" spc="-1">
                          <a:solidFill>
                            <a:srgbClr val="000000"/>
                          </a:solidFill>
                          <a:latin typeface="Arial"/>
                          <a:ea typeface="Arial"/>
                        </a:rPr>
                        <a:t>Impetigo</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ct val="100000"/>
                        </a:lnSpc>
                      </a:pPr>
                      <a:r>
                        <a:rPr lang="en-US" sz="1100" b="0" strike="noStrike" spc="-1">
                          <a:solidFill>
                            <a:srgbClr val="000000"/>
                          </a:solidFill>
                          <a:latin typeface="Arial"/>
                          <a:ea typeface="Arial"/>
                        </a:rPr>
                        <a:t>24 hours after treatment started.</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nSpc>
                          <a:spcPts val="1329"/>
                        </a:lnSpc>
                      </a:pPr>
                      <a:r>
                        <a:rPr lang="en-US" sz="1100" b="0" strike="noStrike" spc="-1">
                          <a:solidFill>
                            <a:srgbClr val="000000"/>
                          </a:solidFill>
                          <a:latin typeface="Arial"/>
                          <a:ea typeface="Arial"/>
                        </a:rPr>
                        <a:t>Child must be absent</a:t>
                      </a:r>
                      <a:r>
                        <a:rPr lang="en-US" sz="1100" b="0" strike="noStrike" spc="262">
                          <a:solidFill>
                            <a:srgbClr val="000000"/>
                          </a:solidFill>
                          <a:latin typeface="Arial"/>
                          <a:ea typeface="Arial"/>
                        </a:rPr>
                        <a:t> </a:t>
                      </a:r>
                      <a:r>
                        <a:rPr lang="en-US" sz="1100" b="0" strike="noStrike" spc="-1">
                          <a:solidFill>
                            <a:srgbClr val="000000"/>
                          </a:solidFill>
                          <a:latin typeface="Arial"/>
                          <a:ea typeface="Arial"/>
                        </a:rPr>
                        <a:t>for</a:t>
                      </a:r>
                      <a:endParaRPr lang="en-US" sz="1100" b="0" strike="noStrike" spc="-1">
                        <a:latin typeface="Arial"/>
                      </a:endParaRPr>
                    </a:p>
                    <a:p>
                      <a:pPr marL="73080">
                        <a:lnSpc>
                          <a:spcPts val="1349"/>
                        </a:lnSpc>
                      </a:pPr>
                      <a:r>
                        <a:rPr lang="en-US" sz="1100" b="0" strike="noStrike" spc="-1">
                          <a:solidFill>
                            <a:srgbClr val="000000"/>
                          </a:solidFill>
                          <a:latin typeface="Arial"/>
                          <a:ea typeface="Arial"/>
                        </a:rPr>
                        <a:t>24 hours after treatment started.</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495720">
                <a:tc>
                  <a:txBody>
                    <a:bodyPr/>
                    <a:lstStyle/>
                    <a:p>
                      <a:pPr marL="71280">
                        <a:lnSpc>
                          <a:spcPct val="100000"/>
                        </a:lnSpc>
                      </a:pPr>
                      <a:r>
                        <a:rPr lang="en-US" sz="1100" b="0" strike="noStrike" spc="-1">
                          <a:solidFill>
                            <a:srgbClr val="000000"/>
                          </a:solidFill>
                          <a:latin typeface="Arial"/>
                          <a:ea typeface="Arial"/>
                        </a:rPr>
                        <a:t>Pediculosis (head lice)</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ct val="100000"/>
                        </a:lnSpc>
                      </a:pPr>
                      <a:r>
                        <a:rPr lang="en-US" sz="1100" b="0" strike="noStrike" spc="-1">
                          <a:solidFill>
                            <a:srgbClr val="000000"/>
                          </a:solidFill>
                          <a:latin typeface="Arial"/>
                          <a:ea typeface="Arial"/>
                        </a:rPr>
                        <a:t>Usually eggs of lice hatch in 7 days.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3080">
                        <a:lnSpc>
                          <a:spcPct val="100000"/>
                        </a:lnSpc>
                      </a:pPr>
                      <a:r>
                        <a:rPr lang="en-US" sz="1100" b="0" strike="noStrike" spc="-1">
                          <a:solidFill>
                            <a:srgbClr val="000000"/>
                          </a:solidFill>
                          <a:latin typeface="Arial"/>
                          <a:ea typeface="Arial"/>
                        </a:rPr>
                        <a:t>Child	must	be	</a:t>
                      </a:r>
                      <a:r>
                        <a:rPr lang="en-US" sz="1100" b="0" strike="noStrike" spc="-15">
                          <a:solidFill>
                            <a:srgbClr val="000000"/>
                          </a:solidFill>
                          <a:latin typeface="Arial"/>
                          <a:ea typeface="Arial"/>
                        </a:rPr>
                        <a:t>absent </a:t>
                      </a:r>
                      <a:r>
                        <a:rPr lang="en-US" sz="1100" b="0" strike="noStrike" spc="-1">
                          <a:solidFill>
                            <a:srgbClr val="000000"/>
                          </a:solidFill>
                          <a:latin typeface="Arial"/>
                          <a:ea typeface="Arial"/>
                        </a:rPr>
                        <a:t>until treated. A</a:t>
                      </a:r>
                      <a:r>
                        <a:rPr lang="en-US" sz="1100" b="0" strike="noStrike" spc="117">
                          <a:solidFill>
                            <a:srgbClr val="000000"/>
                          </a:solidFill>
                          <a:latin typeface="Arial"/>
                          <a:ea typeface="Arial"/>
                        </a:rPr>
                        <a:t> </a:t>
                      </a:r>
                      <a:r>
                        <a:rPr lang="en-US" sz="1100" b="0" strike="noStrike" spc="-1">
                          <a:solidFill>
                            <a:srgbClr val="000000"/>
                          </a:solidFill>
                          <a:latin typeface="Arial"/>
                          <a:ea typeface="Arial"/>
                        </a:rPr>
                        <a:t>physician</a:t>
                      </a:r>
                      <a:endParaRPr lang="en-US" sz="1100" b="0" strike="noStrike" spc="-1">
                        <a:latin typeface="Arial"/>
                      </a:endParaRPr>
                    </a:p>
                    <a:p>
                      <a:pPr marL="73080">
                        <a:lnSpc>
                          <a:spcPts val="1264"/>
                        </a:lnSpc>
                      </a:pPr>
                      <a:r>
                        <a:rPr lang="en-US" sz="1100" b="0" strike="noStrike" spc="-1">
                          <a:solidFill>
                            <a:srgbClr val="000000"/>
                          </a:solidFill>
                          <a:latin typeface="Arial"/>
                          <a:ea typeface="Arial"/>
                        </a:rPr>
                        <a:t>note is required.</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173880">
                <a:tc>
                  <a:txBody>
                    <a:bodyPr/>
                    <a:lstStyle/>
                    <a:p>
                      <a:pPr marL="71280">
                        <a:lnSpc>
                          <a:spcPts val="1366"/>
                        </a:lnSpc>
                      </a:pPr>
                      <a:r>
                        <a:rPr lang="en-US" sz="1100" b="0" strike="noStrike" spc="-1">
                          <a:solidFill>
                            <a:srgbClr val="000000"/>
                          </a:solidFill>
                          <a:latin typeface="Arial"/>
                          <a:ea typeface="Arial"/>
                        </a:rPr>
                        <a:t>Ring Worm</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71280">
                        <a:lnSpc>
                          <a:spcPts val="1366"/>
                        </a:lnSpc>
                      </a:pPr>
                      <a:r>
                        <a:rPr lang="en-US" sz="1100" b="0" strike="noStrike" spc="-1">
                          <a:solidFill>
                            <a:srgbClr val="000000"/>
                          </a:solidFill>
                          <a:latin typeface="Arial"/>
                          <a:ea typeface="Arial"/>
                        </a:rPr>
                        <a:t>2</a:t>
                      </a:r>
                      <a:endParaRPr lang="en-US" sz="1100" b="0" strike="noStrike" spc="-1">
                        <a:latin typeface="Arial"/>
                      </a:endParaRPr>
                    </a:p>
                  </a:txBody>
                  <a:tcPr>
                    <a:lnL w="12240">
                      <a:solidFill>
                        <a:srgbClr val="000000"/>
                      </a:solidFill>
                    </a:lnL>
                    <a:lnT w="12240">
                      <a:solidFill>
                        <a:srgbClr val="000000"/>
                      </a:solidFill>
                    </a:lnT>
                    <a:lnB w="12240">
                      <a:solidFill>
                        <a:srgbClr val="000000"/>
                      </a:solidFill>
                    </a:lnB>
                    <a:noFill/>
                  </a:tcPr>
                </a:tc>
                <a:tc>
                  <a:txBody>
                    <a:bodyPr/>
                    <a:lstStyle/>
                    <a:p>
                      <a:pPr marL="65520">
                        <a:lnSpc>
                          <a:spcPts val="1366"/>
                        </a:lnSpc>
                      </a:pPr>
                      <a:r>
                        <a:rPr lang="en-US" sz="1100" b="0" strike="noStrike" spc="-1">
                          <a:solidFill>
                            <a:srgbClr val="000000"/>
                          </a:solidFill>
                          <a:latin typeface="Arial"/>
                          <a:ea typeface="Arial"/>
                        </a:rPr>
                        <a:t>days</a:t>
                      </a:r>
                      <a:endParaRPr lang="en-US" sz="1100" b="0" strike="noStrike" spc="-1">
                        <a:latin typeface="Arial"/>
                      </a:endParaRPr>
                    </a:p>
                  </a:txBody>
                  <a:tcPr>
                    <a:lnT w="12240">
                      <a:solidFill>
                        <a:srgbClr val="000000"/>
                      </a:solidFill>
                    </a:lnT>
                    <a:lnB w="12240">
                      <a:solidFill>
                        <a:srgbClr val="000000"/>
                      </a:solidFill>
                    </a:lnB>
                    <a:noFill/>
                  </a:tcPr>
                </a:tc>
                <a:tc>
                  <a:txBody>
                    <a:bodyPr/>
                    <a:lstStyle/>
                    <a:p>
                      <a:pPr marL="65880">
                        <a:lnSpc>
                          <a:spcPts val="1366"/>
                        </a:lnSpc>
                      </a:pPr>
                      <a:r>
                        <a:rPr lang="en-US" sz="1100" b="0" strike="noStrike" spc="-1">
                          <a:solidFill>
                            <a:srgbClr val="000000"/>
                          </a:solidFill>
                          <a:latin typeface="Arial"/>
                          <a:ea typeface="Arial"/>
                        </a:rPr>
                        <a:t>after</a:t>
                      </a:r>
                      <a:endParaRPr lang="en-US" sz="1100" b="0" strike="noStrike" spc="-1">
                        <a:latin typeface="Arial"/>
                      </a:endParaRPr>
                    </a:p>
                  </a:txBody>
                  <a:tcPr>
                    <a:lnT w="12240">
                      <a:solidFill>
                        <a:srgbClr val="000000"/>
                      </a:solidFill>
                    </a:lnT>
                    <a:lnB w="12240">
                      <a:solidFill>
                        <a:srgbClr val="000000"/>
                      </a:solidFill>
                    </a:lnB>
                    <a:noFill/>
                  </a:tcPr>
                </a:tc>
                <a:tc>
                  <a:txBody>
                    <a:bodyPr/>
                    <a:lstStyle/>
                    <a:p>
                      <a:pPr marL="66600">
                        <a:lnSpc>
                          <a:spcPts val="1366"/>
                        </a:lnSpc>
                      </a:pPr>
                      <a:r>
                        <a:rPr lang="en-US" sz="1100" b="0" strike="noStrike" spc="-1">
                          <a:solidFill>
                            <a:srgbClr val="000000"/>
                          </a:solidFill>
                          <a:latin typeface="Arial"/>
                          <a:ea typeface="Arial"/>
                        </a:rPr>
                        <a:t>treatment</a:t>
                      </a:r>
                      <a:endParaRPr lang="en-US" sz="1100" b="0" strike="noStrike" spc="-1">
                        <a:latin typeface="Arial"/>
                      </a:endParaRPr>
                    </a:p>
                  </a:txBody>
                  <a:tcPr>
                    <a:lnR w="12240">
                      <a:solidFill>
                        <a:srgbClr val="000000"/>
                      </a:solidFill>
                    </a:lnR>
                    <a:lnT w="12240">
                      <a:solidFill>
                        <a:srgbClr val="000000"/>
                      </a:solidFill>
                    </a:lnT>
                    <a:lnB w="12240">
                      <a:solidFill>
                        <a:srgbClr val="000000"/>
                      </a:solidFill>
                    </a:lnB>
                    <a:noFill/>
                  </a:tcPr>
                </a:tc>
                <a:tc>
                  <a:txBody>
                    <a:bodyPr/>
                    <a:lstStyle/>
                    <a:p>
                      <a:pPr marL="73080">
                        <a:lnSpc>
                          <a:spcPts val="1366"/>
                        </a:lnSpc>
                      </a:pPr>
                      <a:r>
                        <a:rPr lang="en-US" sz="1100" b="0" strike="noStrike" spc="-1">
                          <a:solidFill>
                            <a:srgbClr val="000000"/>
                          </a:solidFill>
                          <a:latin typeface="Arial"/>
                          <a:ea typeface="Arial"/>
                        </a:rPr>
                        <a:t>Child is to stay home as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833760">
                <a:tc>
                  <a:txBody>
                    <a:bodyPr/>
                    <a:lstStyle/>
                    <a:p>
                      <a:pPr>
                        <a:lnSpc>
                          <a:spcPct val="100000"/>
                        </a:lnSpc>
                      </a:pPr>
                      <a:r>
                        <a:rPr lang="en-US" sz="1100" b="0" strike="noStrike" spc="-1">
                          <a:solidFill>
                            <a:srgbClr val="000000"/>
                          </a:solidFill>
                          <a:latin typeface="Times New Roman"/>
                          <a:ea typeface="Arial"/>
                        </a:rPr>
                        <a:t> </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15"/>
                        </a:lnSpc>
                      </a:pPr>
                      <a:r>
                        <a:rPr lang="en-US" sz="1100" b="0" strike="noStrike" spc="-1">
                          <a:solidFill>
                            <a:srgbClr val="000000"/>
                          </a:solidFill>
                          <a:latin typeface="Arial"/>
                          <a:ea typeface="Arial"/>
                        </a:rPr>
                        <a:t>initiated.</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1280" algn="just">
                        <a:lnSpc>
                          <a:spcPct val="100000"/>
                        </a:lnSpc>
                      </a:pPr>
                      <a:r>
                        <a:rPr lang="en-US" sz="1100" b="0" strike="noStrike" spc="-1">
                          <a:solidFill>
                            <a:srgbClr val="000000"/>
                          </a:solidFill>
                          <a:latin typeface="Arial"/>
                          <a:ea typeface="Arial"/>
                        </a:rPr>
                        <a:t>long as lesions </a:t>
                      </a:r>
                      <a:r>
                        <a:rPr lang="en-US" sz="1100" b="0" strike="noStrike" spc="-32">
                          <a:solidFill>
                            <a:srgbClr val="000000"/>
                          </a:solidFill>
                          <a:latin typeface="Arial"/>
                          <a:ea typeface="Arial"/>
                        </a:rPr>
                        <a:t>are </a:t>
                      </a:r>
                      <a:r>
                        <a:rPr lang="en-US" sz="1100" b="0" strike="noStrike" spc="-1">
                          <a:solidFill>
                            <a:srgbClr val="000000"/>
                          </a:solidFill>
                          <a:latin typeface="Arial"/>
                          <a:ea typeface="Arial"/>
                        </a:rPr>
                        <a:t>present and living </a:t>
                      </a:r>
                      <a:r>
                        <a:rPr lang="en-US" sz="1100" b="0" strike="noStrike" spc="-15">
                          <a:solidFill>
                            <a:srgbClr val="000000"/>
                          </a:solidFill>
                          <a:latin typeface="Arial"/>
                          <a:ea typeface="Arial"/>
                        </a:rPr>
                        <a:t>spores </a:t>
                      </a:r>
                      <a:r>
                        <a:rPr lang="en-US" sz="1100" b="0" strike="noStrike" spc="-1">
                          <a:solidFill>
                            <a:srgbClr val="000000"/>
                          </a:solidFill>
                          <a:latin typeface="Arial"/>
                          <a:ea typeface="Arial"/>
                        </a:rPr>
                        <a:t>persist and on </a:t>
                      </a:r>
                      <a:r>
                        <a:rPr lang="en-US" sz="1100" b="0" strike="noStrike" spc="-12">
                          <a:solidFill>
                            <a:srgbClr val="000000"/>
                          </a:solidFill>
                          <a:latin typeface="Arial"/>
                          <a:ea typeface="Arial"/>
                        </a:rPr>
                        <a:t>antibiotics. </a:t>
                      </a:r>
                      <a:r>
                        <a:rPr lang="en-US" sz="1100" b="0" strike="noStrike" spc="-1">
                          <a:solidFill>
                            <a:srgbClr val="000000"/>
                          </a:solidFill>
                          <a:latin typeface="Arial"/>
                          <a:ea typeface="Arial"/>
                        </a:rPr>
                        <a:t>Can return with Dr.</a:t>
                      </a:r>
                      <a:r>
                        <a:rPr lang="en-US" sz="1100" b="0" strike="noStrike" spc="327">
                          <a:solidFill>
                            <a:srgbClr val="000000"/>
                          </a:solidFill>
                          <a:latin typeface="Arial"/>
                          <a:ea typeface="Arial"/>
                        </a:rPr>
                        <a:t> </a:t>
                      </a:r>
                      <a:r>
                        <a:rPr lang="en-US" sz="1100" b="0" strike="noStrike" spc="-21">
                          <a:solidFill>
                            <a:srgbClr val="000000"/>
                          </a:solidFill>
                          <a:latin typeface="Arial"/>
                          <a:ea typeface="Arial"/>
                        </a:rPr>
                        <a:t>Note</a:t>
                      </a:r>
                      <a:endParaRPr lang="en-US" sz="1100" b="0" strike="noStrike" spc="-1">
                        <a:latin typeface="Arial"/>
                      </a:endParaRPr>
                    </a:p>
                    <a:p>
                      <a:pPr marL="71280" algn="just">
                        <a:lnSpc>
                          <a:spcPts val="1290"/>
                        </a:lnSpc>
                      </a:pPr>
                      <a:r>
                        <a:rPr lang="en-US" sz="1100" b="0" strike="noStrike" spc="-1">
                          <a:solidFill>
                            <a:srgbClr val="000000"/>
                          </a:solidFill>
                          <a:latin typeface="Arial"/>
                          <a:ea typeface="Arial"/>
                        </a:rPr>
                        <a:t>and are being covered.</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r h="496440">
                <a:tc>
                  <a:txBody>
                    <a:bodyPr/>
                    <a:lstStyle/>
                    <a:p>
                      <a:pPr marL="71280">
                        <a:lnSpc>
                          <a:spcPct val="100000"/>
                        </a:lnSpc>
                      </a:pPr>
                      <a:r>
                        <a:rPr lang="en-US" sz="1100" b="0" strike="noStrike" spc="-1">
                          <a:solidFill>
                            <a:srgbClr val="000000"/>
                          </a:solidFill>
                          <a:latin typeface="Arial"/>
                          <a:ea typeface="Arial"/>
                        </a:rPr>
                        <a:t>Non-genital Herpes Simplex</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marL="71280">
                        <a:lnSpc>
                          <a:spcPts val="1341"/>
                        </a:lnSpc>
                      </a:pPr>
                      <a:r>
                        <a:rPr lang="en-US" sz="1100" b="0" strike="noStrike" spc="-1">
                          <a:solidFill>
                            <a:srgbClr val="000000"/>
                          </a:solidFill>
                          <a:latin typeface="Arial"/>
                          <a:ea typeface="Arial"/>
                        </a:rPr>
                        <a:t>6 days</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hMerge="1">
                  <a:txBody>
                    <a:bodyPr/>
                    <a:lstStyle/>
                    <a:p>
                      <a:endParaRPr lang="en-US"/>
                    </a:p>
                  </a:txBody>
                  <a:tcPr marL="90000" marR="90000">
                    <a:solidFill>
                      <a:srgbClr val="729FCF"/>
                    </a:solidFill>
                  </a:tcPr>
                </a:tc>
                <a:tc>
                  <a:txBody>
                    <a:bodyPr/>
                    <a:lstStyle/>
                    <a:p>
                      <a:pPr marL="71280">
                        <a:lnSpc>
                          <a:spcPct val="100000"/>
                        </a:lnSpc>
                      </a:pPr>
                      <a:r>
                        <a:rPr lang="en-US" sz="1100" b="0" strike="noStrike" spc="-1">
                          <a:solidFill>
                            <a:srgbClr val="000000"/>
                          </a:solidFill>
                          <a:latin typeface="Arial"/>
                          <a:ea typeface="Arial"/>
                        </a:rPr>
                        <a:t>Child under the age of 25 months may not attend until</a:t>
                      </a:r>
                      <a:endParaRPr lang="en-US" sz="1100" b="0" strike="noStrike" spc="-1">
                        <a:latin typeface="Arial"/>
                      </a:endParaRPr>
                    </a:p>
                    <a:p>
                      <a:pPr marL="71280">
                        <a:lnSpc>
                          <a:spcPts val="1270"/>
                        </a:lnSpc>
                      </a:pPr>
                      <a:r>
                        <a:rPr lang="en-US" sz="1100" b="0" strike="noStrike" spc="-1">
                          <a:solidFill>
                            <a:srgbClr val="000000"/>
                          </a:solidFill>
                          <a:latin typeface="Arial"/>
                          <a:ea typeface="Arial"/>
                        </a:rPr>
                        <a:t>lesion is well crusted.</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1"/>
                  </a:ext>
                </a:extLst>
              </a:tr>
            </a:tbl>
          </a:graphicData>
        </a:graphic>
      </p:graphicFrame>
      <p:sp>
        <p:nvSpPr>
          <p:cNvPr id="589" name="CustomShape 7"/>
          <p:cNvSpPr/>
          <p:nvPr/>
        </p:nvSpPr>
        <p:spPr>
          <a:xfrm>
            <a:off x="375323" y="9297059"/>
            <a:ext cx="6781320" cy="567084"/>
          </a:xfrm>
          <a:prstGeom prst="rect">
            <a:avLst/>
          </a:prstGeom>
          <a:noFill/>
          <a:ln>
            <a:noFill/>
          </a:ln>
        </p:spPr>
        <p:style>
          <a:lnRef idx="0">
            <a:scrgbClr r="0" g="0" b="0"/>
          </a:lnRef>
          <a:fillRef idx="0">
            <a:scrgbClr r="0" g="0" b="0"/>
          </a:fillRef>
          <a:effectRef idx="0">
            <a:scrgbClr r="0" g="0" b="0"/>
          </a:effectRef>
          <a:fontRef idx="minor"/>
        </p:style>
        <p:txBody>
          <a:bodyPr lIns="274680" tIns="58680" rIns="0" bIns="0" anchor="ctr">
            <a:spAutoFit/>
          </a:bodyPr>
          <a:lstStyle/>
          <a:p>
            <a:pPr>
              <a:lnSpc>
                <a:spcPct val="100000"/>
              </a:lnSpc>
            </a:pPr>
            <a:r>
              <a:rPr lang="en-US" sz="1100" b="1" u="sng" strike="noStrike" spc="-1">
                <a:solidFill>
                  <a:srgbClr val="000000"/>
                </a:solidFill>
                <a:uFillTx/>
                <a:latin typeface="Open Sans Light"/>
                <a:ea typeface="Open Sans Light"/>
              </a:rPr>
              <a:t>Communicable Diseases SDCL 34-22-12</a:t>
            </a:r>
            <a:endParaRPr lang="en-US" sz="1100" b="0" strike="noStrike" spc="-1">
              <a:latin typeface="Arial"/>
            </a:endParaRPr>
          </a:p>
          <a:p>
            <a:pPr>
              <a:lnSpc>
                <a:spcPct val="100000"/>
              </a:lnSpc>
            </a:pPr>
            <a:r>
              <a:rPr lang="en-US" sz="1100" b="0" strike="noStrike" spc="-1">
                <a:solidFill>
                  <a:srgbClr val="000000"/>
                </a:solidFill>
                <a:latin typeface="Open Sans Light"/>
                <a:ea typeface="Open Sans Light"/>
              </a:rPr>
              <a:t>*We cannot list every disease/illness child may get. If you have a question on disease/illness, please contact the director.</a:t>
            </a:r>
            <a:endParaRPr lang="en-US" sz="1100" b="0" strike="noStrike" spc="-1">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1" name="Group 1"/>
          <p:cNvGrpSpPr/>
          <p:nvPr/>
        </p:nvGrpSpPr>
        <p:grpSpPr>
          <a:xfrm>
            <a:off x="0" y="0"/>
            <a:ext cx="7772040" cy="10058040"/>
            <a:chOff x="0" y="0"/>
            <a:chExt cx="7772040" cy="10058040"/>
          </a:xfrm>
        </p:grpSpPr>
        <p:sp>
          <p:nvSpPr>
            <p:cNvPr id="602"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603" name="CustomShape 3"/>
          <p:cNvSpPr/>
          <p:nvPr/>
        </p:nvSpPr>
        <p:spPr>
          <a:xfrm>
            <a:off x="152280" y="1014120"/>
            <a:ext cx="7011360" cy="6093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US" sz="1800" b="0" strike="noStrike" spc="-1">
                <a:solidFill>
                  <a:srgbClr val="000000"/>
                </a:solidFill>
                <a:latin typeface="Century Gothic"/>
                <a:ea typeface="Arial"/>
              </a:rPr>
              <a:t> </a:t>
            </a:r>
            <a:endParaRPr lang="en-US" sz="1800" b="0" strike="noStrike" spc="-1">
              <a:latin typeface="Arial"/>
            </a:endParaRPr>
          </a:p>
          <a:p>
            <a:pPr marL="637560" algn="ctr">
              <a:lnSpc>
                <a:spcPct val="100000"/>
              </a:lnSpc>
              <a:spcBef>
                <a:spcPts val="459"/>
              </a:spcBef>
            </a:pPr>
            <a:r>
              <a:rPr lang="en-US" sz="1800" b="1" u="sng" strike="noStrike" spc="-1">
                <a:solidFill>
                  <a:srgbClr val="000000"/>
                </a:solidFill>
                <a:uFillTx/>
                <a:latin typeface="Open Sans Light"/>
                <a:ea typeface="Open Sans Light"/>
              </a:rPr>
              <a:t>Changes</a:t>
            </a:r>
            <a:r>
              <a:rPr lang="en-US" sz="1800" b="1" strike="noStrike" spc="-1">
                <a:solidFill>
                  <a:srgbClr val="000000"/>
                </a:solidFill>
                <a:latin typeface="Open Sans Light"/>
                <a:ea typeface="Open Sans Light"/>
              </a:rPr>
              <a:t> </a:t>
            </a:r>
            <a:r>
              <a:rPr lang="en-US" sz="1800" b="0" strike="noStrike" spc="-1">
                <a:solidFill>
                  <a:srgbClr val="000000"/>
                </a:solidFill>
                <a:latin typeface="Open Sans Light"/>
                <a:ea typeface="Open Sans Light"/>
              </a:rPr>
              <a:t>67:42:10</a:t>
            </a:r>
            <a:r>
              <a:rPr lang="en-US" sz="1800" b="1" i="1" strike="noStrike" spc="-1">
                <a:solidFill>
                  <a:srgbClr val="000000"/>
                </a:solidFill>
                <a:latin typeface="Open Sans Light"/>
                <a:ea typeface="Open Sans Light"/>
              </a:rPr>
              <a:t>:10</a:t>
            </a:r>
            <a:endParaRPr lang="en-US" sz="1800" b="0" strike="noStrike" spc="-1">
              <a:latin typeface="Arial"/>
            </a:endParaRPr>
          </a:p>
          <a:p>
            <a:pPr>
              <a:lnSpc>
                <a:spcPct val="100000"/>
              </a:lnSpc>
            </a:pPr>
            <a:r>
              <a:rPr lang="en-US" sz="1800" b="1" i="1" strike="noStrike" spc="-1">
                <a:solidFill>
                  <a:srgbClr val="000000"/>
                </a:solidFill>
                <a:latin typeface="Open Sans Light"/>
                <a:ea typeface="Open Sans Light"/>
              </a:rPr>
              <a:t> </a:t>
            </a:r>
            <a:endParaRPr lang="en-US" sz="1800" b="0" strike="noStrike" spc="-1">
              <a:latin typeface="Arial"/>
            </a:endParaRPr>
          </a:p>
          <a:p>
            <a:pPr marL="190440">
              <a:lnSpc>
                <a:spcPct val="100000"/>
              </a:lnSpc>
            </a:pPr>
            <a:r>
              <a:rPr lang="en-US" sz="1800" b="0" strike="noStrike" spc="-1">
                <a:solidFill>
                  <a:srgbClr val="000000"/>
                </a:solidFill>
                <a:latin typeface="Open Sans Light"/>
                <a:ea typeface="Open Sans Light"/>
              </a:rPr>
              <a:t>All parents/guardians/Social Services will receive notices on major changes that would take place throughout the center as soon as possible. Example: new director, new building, remodeling, pandemic, hours, seasonal storm closings, etc. When possible, a two-week notice would be given. </a:t>
            </a:r>
            <a:endParaRPr lang="en-US" sz="1800" b="0" strike="noStrike" spc="-1">
              <a:latin typeface="Arial"/>
            </a:endParaRPr>
          </a:p>
          <a:p>
            <a:pPr>
              <a:lnSpc>
                <a:spcPct val="100000"/>
              </a:lnSpc>
            </a:pPr>
            <a:r>
              <a:rPr lang="en-US" sz="1800" b="0" strike="noStrike" spc="-1">
                <a:solidFill>
                  <a:srgbClr val="000000"/>
                </a:solidFill>
                <a:latin typeface="Open Sans Light"/>
                <a:ea typeface="Open Sans Light"/>
              </a:rPr>
              <a:t> </a:t>
            </a:r>
            <a:endParaRPr lang="en-US" sz="1800" b="0" strike="noStrike" spc="-1">
              <a:latin typeface="Arial"/>
            </a:endParaRPr>
          </a:p>
          <a:p>
            <a:pPr marL="190440">
              <a:lnSpc>
                <a:spcPct val="100000"/>
              </a:lnSpc>
            </a:pPr>
            <a:r>
              <a:rPr lang="en-US" sz="1800" b="0" strike="noStrike" spc="-1">
                <a:solidFill>
                  <a:srgbClr val="000000"/>
                </a:solidFill>
                <a:latin typeface="Open Sans Light"/>
                <a:ea typeface="Open Sans Light"/>
              </a:rPr>
              <a:t>There will be a yearly revision to this handbook. BDA reserves the right to make changes in rates and policies as we deem necessary. You will be notified, in writing, of any other changes that may occur. Every attempt will be made to give at least two weeks’ notice of changes.</a:t>
            </a:r>
            <a:endParaRPr lang="en-US" sz="1800" b="0" strike="noStrike" spc="-1">
              <a:latin typeface="Arial"/>
            </a:endParaRPr>
          </a:p>
          <a:p>
            <a:pPr>
              <a:lnSpc>
                <a:spcPct val="100000"/>
              </a:lnSpc>
            </a:pPr>
            <a:r>
              <a:rPr lang="en-US" sz="1800" b="0" strike="noStrike" spc="-1">
                <a:solidFill>
                  <a:srgbClr val="000000"/>
                </a:solidFill>
                <a:latin typeface="Open Sans Light"/>
                <a:ea typeface="Open Sans Light"/>
              </a:rPr>
              <a:t> </a:t>
            </a:r>
            <a:endParaRPr lang="en-US" sz="1800" b="0" strike="noStrike" spc="-1">
              <a:latin typeface="Arial"/>
            </a:endParaRPr>
          </a:p>
          <a:p>
            <a:pPr marL="190440" algn="just">
              <a:lnSpc>
                <a:spcPct val="100000"/>
              </a:lnSpc>
            </a:pPr>
            <a:r>
              <a:rPr lang="en-US" sz="1800" b="0" strike="noStrike" spc="-1">
                <a:solidFill>
                  <a:srgbClr val="000000"/>
                </a:solidFill>
                <a:latin typeface="Open Sans Light"/>
                <a:ea typeface="Open Sans Light"/>
              </a:rPr>
              <a:t>Yearly, the Food Program application and forms to update family information will be provided to parents. These must be filled out and submitted to BDA within 2 weeks of receiving. </a:t>
            </a:r>
            <a:r>
              <a:rPr lang="en-US" sz="1800" b="0" strike="noStrike" spc="-26">
                <a:solidFill>
                  <a:srgbClr val="000000"/>
                </a:solidFill>
                <a:latin typeface="Open Sans Light"/>
                <a:ea typeface="Open Sans Light"/>
              </a:rPr>
              <a:t>This </a:t>
            </a:r>
            <a:r>
              <a:rPr lang="en-US" sz="1800" b="0" strike="noStrike" spc="-1">
                <a:solidFill>
                  <a:srgbClr val="000000"/>
                </a:solidFill>
                <a:latin typeface="Open Sans Light"/>
                <a:ea typeface="Open Sans Light"/>
              </a:rPr>
              <a:t>is extremely important because our reimbursement for CACFP is determined </a:t>
            </a:r>
            <a:r>
              <a:rPr lang="en-US" sz="1800" b="0" strike="noStrike" spc="-32">
                <a:solidFill>
                  <a:srgbClr val="000000"/>
                </a:solidFill>
                <a:latin typeface="Open Sans Light"/>
                <a:ea typeface="Open Sans Light"/>
              </a:rPr>
              <a:t>by </a:t>
            </a:r>
            <a:r>
              <a:rPr lang="en-US" sz="1800" b="0" strike="noStrike" spc="-1">
                <a:solidFill>
                  <a:srgbClr val="000000"/>
                </a:solidFill>
                <a:latin typeface="Open Sans Light"/>
                <a:ea typeface="Open Sans Light"/>
              </a:rPr>
              <a:t>information provided on these forms. If not returned completely filled out within 2 weeks, a late fee of $50 will be assessed.</a:t>
            </a:r>
            <a:endParaRPr lang="en-US" sz="1800" b="0" strike="noStrike" spc="-1">
              <a:latin typeface="Arial"/>
            </a:endParaRPr>
          </a:p>
        </p:txBody>
      </p:sp>
      <p:grpSp>
        <p:nvGrpSpPr>
          <p:cNvPr id="604" name="Group 4"/>
          <p:cNvGrpSpPr/>
          <p:nvPr/>
        </p:nvGrpSpPr>
        <p:grpSpPr>
          <a:xfrm>
            <a:off x="2773679" y="506667"/>
            <a:ext cx="2226240" cy="316440"/>
            <a:chOff x="288720" y="658440"/>
            <a:chExt cx="2226240" cy="316440"/>
          </a:xfrm>
        </p:grpSpPr>
        <p:sp>
          <p:nvSpPr>
            <p:cNvPr id="605" name="CustomShape 5"/>
            <p:cNvSpPr/>
            <p:nvPr/>
          </p:nvSpPr>
          <p:spPr>
            <a:xfrm>
              <a:off x="288720" y="658440"/>
              <a:ext cx="2226240" cy="316440"/>
            </a:xfrm>
            <a:custGeom>
              <a:avLst/>
              <a:gdLst/>
              <a:ahLst/>
              <a:cxnLst/>
              <a:rect l="l" t="t" r="r" b="b"/>
              <a:pathLst>
                <a:path w="5918648" h="1812372">
                  <a:moveTo>
                    <a:pt x="60960" y="269240"/>
                  </a:moveTo>
                  <a:cubicBezTo>
                    <a:pt x="60960" y="154940"/>
                    <a:pt x="153670" y="62230"/>
                    <a:pt x="267970" y="62230"/>
                  </a:cubicBezTo>
                  <a:lnTo>
                    <a:pt x="649900" y="62230"/>
                  </a:lnTo>
                  <a:lnTo>
                    <a:pt x="649900" y="0"/>
                  </a:lnTo>
                  <a:lnTo>
                    <a:pt x="269240" y="0"/>
                  </a:lnTo>
                  <a:cubicBezTo>
                    <a:pt x="120650" y="0"/>
                    <a:pt x="0" y="120650"/>
                    <a:pt x="0" y="269240"/>
                  </a:cubicBezTo>
                  <a:lnTo>
                    <a:pt x="0" y="517211"/>
                  </a:lnTo>
                  <a:lnTo>
                    <a:pt x="60960" y="517211"/>
                  </a:lnTo>
                  <a:lnTo>
                    <a:pt x="60960" y="269240"/>
                  </a:lnTo>
                  <a:close/>
                  <a:moveTo>
                    <a:pt x="157480" y="387350"/>
                  </a:moveTo>
                  <a:cubicBezTo>
                    <a:pt x="157480" y="260350"/>
                    <a:pt x="260350" y="157480"/>
                    <a:pt x="387350" y="157480"/>
                  </a:cubicBezTo>
                  <a:lnTo>
                    <a:pt x="649900" y="157480"/>
                  </a:lnTo>
                  <a:lnTo>
                    <a:pt x="649900" y="140970"/>
                  </a:lnTo>
                  <a:lnTo>
                    <a:pt x="387350" y="140970"/>
                  </a:lnTo>
                  <a:cubicBezTo>
                    <a:pt x="251460" y="140970"/>
                    <a:pt x="140970" y="251460"/>
                    <a:pt x="140970" y="387350"/>
                  </a:cubicBezTo>
                  <a:lnTo>
                    <a:pt x="140970" y="517050"/>
                  </a:lnTo>
                  <a:lnTo>
                    <a:pt x="157480" y="517050"/>
                  </a:lnTo>
                  <a:lnTo>
                    <a:pt x="157480" y="387350"/>
                  </a:lnTo>
                  <a:close/>
                  <a:moveTo>
                    <a:pt x="0" y="517050"/>
                  </a:moveTo>
                  <a:lnTo>
                    <a:pt x="60960" y="517050"/>
                  </a:lnTo>
                  <a:lnTo>
                    <a:pt x="60960" y="1204041"/>
                  </a:lnTo>
                  <a:lnTo>
                    <a:pt x="0" y="1204041"/>
                  </a:lnTo>
                  <a:lnTo>
                    <a:pt x="0" y="517050"/>
                  </a:lnTo>
                  <a:close/>
                  <a:moveTo>
                    <a:pt x="142240" y="517050"/>
                  </a:moveTo>
                  <a:lnTo>
                    <a:pt x="158750" y="517050"/>
                  </a:lnTo>
                  <a:lnTo>
                    <a:pt x="158750" y="1204041"/>
                  </a:lnTo>
                  <a:lnTo>
                    <a:pt x="142240" y="1204041"/>
                  </a:lnTo>
                  <a:lnTo>
                    <a:pt x="142240" y="517050"/>
                  </a:lnTo>
                  <a:close/>
                  <a:moveTo>
                    <a:pt x="269240" y="1750141"/>
                  </a:moveTo>
                  <a:cubicBezTo>
                    <a:pt x="154940" y="1750141"/>
                    <a:pt x="62230" y="1657431"/>
                    <a:pt x="62230" y="1543131"/>
                  </a:cubicBezTo>
                  <a:lnTo>
                    <a:pt x="62230" y="1204041"/>
                  </a:lnTo>
                  <a:lnTo>
                    <a:pt x="0" y="1204041"/>
                  </a:lnTo>
                  <a:lnTo>
                    <a:pt x="0" y="1543131"/>
                  </a:lnTo>
                  <a:cubicBezTo>
                    <a:pt x="0" y="1691721"/>
                    <a:pt x="120650" y="1812372"/>
                    <a:pt x="269240" y="1812372"/>
                  </a:cubicBezTo>
                  <a:lnTo>
                    <a:pt x="651957" y="1812372"/>
                  </a:lnTo>
                  <a:lnTo>
                    <a:pt x="651957" y="1750141"/>
                  </a:lnTo>
                  <a:lnTo>
                    <a:pt x="269240" y="1750141"/>
                  </a:lnTo>
                  <a:close/>
                  <a:moveTo>
                    <a:pt x="387350" y="1653621"/>
                  </a:moveTo>
                  <a:cubicBezTo>
                    <a:pt x="260350" y="1653621"/>
                    <a:pt x="157480" y="1550751"/>
                    <a:pt x="157480" y="1423751"/>
                  </a:cubicBezTo>
                  <a:lnTo>
                    <a:pt x="157480" y="1204041"/>
                  </a:lnTo>
                  <a:lnTo>
                    <a:pt x="140970" y="1204041"/>
                  </a:lnTo>
                  <a:lnTo>
                    <a:pt x="140970" y="1423751"/>
                  </a:lnTo>
                  <a:cubicBezTo>
                    <a:pt x="140970" y="1559641"/>
                    <a:pt x="251460" y="1670131"/>
                    <a:pt x="387350" y="1670131"/>
                  </a:cubicBezTo>
                  <a:lnTo>
                    <a:pt x="649900" y="1670131"/>
                  </a:lnTo>
                  <a:lnTo>
                    <a:pt x="649900" y="1653621"/>
                  </a:lnTo>
                  <a:lnTo>
                    <a:pt x="387350" y="1653621"/>
                  </a:lnTo>
                  <a:close/>
                  <a:moveTo>
                    <a:pt x="649900" y="1750141"/>
                  </a:moveTo>
                  <a:lnTo>
                    <a:pt x="5061154" y="1750141"/>
                  </a:lnTo>
                  <a:lnTo>
                    <a:pt x="5061154" y="1811101"/>
                  </a:lnTo>
                  <a:lnTo>
                    <a:pt x="649900" y="1811101"/>
                  </a:lnTo>
                  <a:lnTo>
                    <a:pt x="649900" y="1750141"/>
                  </a:lnTo>
                  <a:close/>
                  <a:moveTo>
                    <a:pt x="649900" y="1653621"/>
                  </a:moveTo>
                  <a:lnTo>
                    <a:pt x="5061154" y="1653621"/>
                  </a:lnTo>
                  <a:lnTo>
                    <a:pt x="5061154" y="1670131"/>
                  </a:lnTo>
                  <a:lnTo>
                    <a:pt x="649900" y="1670131"/>
                  </a:lnTo>
                  <a:lnTo>
                    <a:pt x="649900" y="1653621"/>
                  </a:lnTo>
                  <a:close/>
                  <a:moveTo>
                    <a:pt x="5856418" y="1204041"/>
                  </a:moveTo>
                  <a:lnTo>
                    <a:pt x="5856418" y="1543131"/>
                  </a:lnTo>
                  <a:cubicBezTo>
                    <a:pt x="5856418" y="1657431"/>
                    <a:pt x="5763708" y="1750141"/>
                    <a:pt x="5649408" y="1750141"/>
                  </a:cubicBezTo>
                  <a:lnTo>
                    <a:pt x="5061154" y="1750141"/>
                  </a:lnTo>
                  <a:lnTo>
                    <a:pt x="5061154" y="1811101"/>
                  </a:lnTo>
                  <a:lnTo>
                    <a:pt x="5649408" y="1811101"/>
                  </a:lnTo>
                  <a:cubicBezTo>
                    <a:pt x="5797998" y="1811101"/>
                    <a:pt x="5918648" y="1690451"/>
                    <a:pt x="5918648" y="1541861"/>
                  </a:cubicBezTo>
                  <a:lnTo>
                    <a:pt x="5918648" y="1204041"/>
                  </a:lnTo>
                  <a:lnTo>
                    <a:pt x="5856418" y="1204041"/>
                  </a:lnTo>
                  <a:close/>
                  <a:moveTo>
                    <a:pt x="5759898" y="1423751"/>
                  </a:moveTo>
                  <a:cubicBezTo>
                    <a:pt x="5759898" y="1550751"/>
                    <a:pt x="5657028" y="1653621"/>
                    <a:pt x="5530028" y="1653621"/>
                  </a:cubicBezTo>
                  <a:lnTo>
                    <a:pt x="5061154" y="1653621"/>
                  </a:lnTo>
                  <a:lnTo>
                    <a:pt x="5061154" y="1670131"/>
                  </a:lnTo>
                  <a:lnTo>
                    <a:pt x="5530028" y="1670131"/>
                  </a:lnTo>
                  <a:cubicBezTo>
                    <a:pt x="5665918" y="1670131"/>
                    <a:pt x="5776408" y="1559641"/>
                    <a:pt x="5776408" y="1423751"/>
                  </a:cubicBezTo>
                  <a:lnTo>
                    <a:pt x="5776408" y="1204041"/>
                  </a:lnTo>
                  <a:lnTo>
                    <a:pt x="5759898" y="1204041"/>
                  </a:lnTo>
                  <a:lnTo>
                    <a:pt x="5759898" y="1423751"/>
                  </a:lnTo>
                  <a:close/>
                  <a:moveTo>
                    <a:pt x="5856418" y="517050"/>
                  </a:moveTo>
                  <a:lnTo>
                    <a:pt x="5917378" y="517050"/>
                  </a:lnTo>
                  <a:lnTo>
                    <a:pt x="5917378" y="1204041"/>
                  </a:lnTo>
                  <a:lnTo>
                    <a:pt x="5856418" y="1204041"/>
                  </a:lnTo>
                  <a:lnTo>
                    <a:pt x="5856418" y="517050"/>
                  </a:lnTo>
                  <a:close/>
                  <a:moveTo>
                    <a:pt x="5759898" y="517050"/>
                  </a:moveTo>
                  <a:lnTo>
                    <a:pt x="5776408" y="517050"/>
                  </a:lnTo>
                  <a:lnTo>
                    <a:pt x="5776408" y="1204041"/>
                  </a:lnTo>
                  <a:lnTo>
                    <a:pt x="5759898" y="1204041"/>
                  </a:lnTo>
                  <a:lnTo>
                    <a:pt x="5759898" y="517050"/>
                  </a:lnTo>
                  <a:close/>
                  <a:moveTo>
                    <a:pt x="5649408" y="60960"/>
                  </a:moveTo>
                  <a:cubicBezTo>
                    <a:pt x="5763708" y="60960"/>
                    <a:pt x="5856418" y="153670"/>
                    <a:pt x="5856418" y="267970"/>
                  </a:cubicBezTo>
                  <a:lnTo>
                    <a:pt x="5856418" y="517050"/>
                  </a:lnTo>
                  <a:lnTo>
                    <a:pt x="5917378" y="517050"/>
                  </a:lnTo>
                  <a:lnTo>
                    <a:pt x="5917378" y="269240"/>
                  </a:lnTo>
                  <a:cubicBezTo>
                    <a:pt x="5917378" y="120650"/>
                    <a:pt x="5796728" y="0"/>
                    <a:pt x="5648138" y="0"/>
                  </a:cubicBezTo>
                  <a:lnTo>
                    <a:pt x="5059097" y="0"/>
                  </a:lnTo>
                  <a:lnTo>
                    <a:pt x="5059097" y="60960"/>
                  </a:lnTo>
                  <a:lnTo>
                    <a:pt x="5649408" y="60960"/>
                  </a:lnTo>
                  <a:close/>
                  <a:moveTo>
                    <a:pt x="5530028" y="142240"/>
                  </a:moveTo>
                  <a:lnTo>
                    <a:pt x="5061154" y="142240"/>
                  </a:lnTo>
                  <a:lnTo>
                    <a:pt x="5061154" y="158750"/>
                  </a:lnTo>
                  <a:lnTo>
                    <a:pt x="5530028" y="158750"/>
                  </a:lnTo>
                  <a:cubicBezTo>
                    <a:pt x="5657028" y="158750"/>
                    <a:pt x="5759898" y="261620"/>
                    <a:pt x="5759898" y="388620"/>
                  </a:cubicBezTo>
                  <a:lnTo>
                    <a:pt x="5759898" y="517211"/>
                  </a:lnTo>
                  <a:lnTo>
                    <a:pt x="5776408" y="517211"/>
                  </a:lnTo>
                  <a:lnTo>
                    <a:pt x="5776408" y="387350"/>
                  </a:lnTo>
                  <a:cubicBezTo>
                    <a:pt x="5776408" y="251460"/>
                    <a:pt x="5665918" y="142240"/>
                    <a:pt x="5530028" y="142240"/>
                  </a:cubicBezTo>
                  <a:close/>
                  <a:moveTo>
                    <a:pt x="649900" y="0"/>
                  </a:moveTo>
                  <a:lnTo>
                    <a:pt x="5061154" y="0"/>
                  </a:lnTo>
                  <a:lnTo>
                    <a:pt x="5061154" y="60960"/>
                  </a:lnTo>
                  <a:lnTo>
                    <a:pt x="649900" y="60960"/>
                  </a:lnTo>
                  <a:lnTo>
                    <a:pt x="649900" y="0"/>
                  </a:lnTo>
                  <a:close/>
                  <a:moveTo>
                    <a:pt x="649900" y="142240"/>
                  </a:moveTo>
                  <a:lnTo>
                    <a:pt x="5061154" y="142240"/>
                  </a:lnTo>
                  <a:lnTo>
                    <a:pt x="5061154" y="158750"/>
                  </a:lnTo>
                  <a:lnTo>
                    <a:pt x="649900" y="158750"/>
                  </a:lnTo>
                  <a:lnTo>
                    <a:pt x="649900"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sp>
        <p:nvSpPr>
          <p:cNvPr id="606" name="CustomShape 6"/>
          <p:cNvSpPr/>
          <p:nvPr/>
        </p:nvSpPr>
        <p:spPr>
          <a:xfrm>
            <a:off x="2937839" y="545547"/>
            <a:ext cx="18975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CHANGES</a:t>
            </a:r>
            <a:endParaRPr lang="en-US" sz="1400" b="0" strike="noStrike" spc="-1">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7" name="Group 1"/>
          <p:cNvGrpSpPr/>
          <p:nvPr/>
        </p:nvGrpSpPr>
        <p:grpSpPr>
          <a:xfrm>
            <a:off x="0" y="0"/>
            <a:ext cx="7772040" cy="10058040"/>
            <a:chOff x="0" y="0"/>
            <a:chExt cx="7772040" cy="10058040"/>
          </a:xfrm>
        </p:grpSpPr>
        <p:sp>
          <p:nvSpPr>
            <p:cNvPr id="608"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609" name="CustomShape 3"/>
          <p:cNvSpPr/>
          <p:nvPr/>
        </p:nvSpPr>
        <p:spPr>
          <a:xfrm>
            <a:off x="152280" y="1014120"/>
            <a:ext cx="7467120" cy="8863965"/>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spAutoFit/>
          </a:bodyPr>
          <a:lstStyle/>
          <a:p>
            <a:pPr marL="189865">
              <a:lnSpc>
                <a:spcPct val="100000"/>
              </a:lnSpc>
            </a:pPr>
            <a:endParaRPr lang="en-US" sz="1600" b="0" strike="noStrike" spc="-1">
              <a:latin typeface="Arial"/>
            </a:endParaRPr>
          </a:p>
          <a:p>
            <a:pPr marL="189865">
              <a:lnSpc>
                <a:spcPct val="100000"/>
              </a:lnSpc>
            </a:pPr>
            <a:r>
              <a:rPr lang="en-US" sz="1600" b="1" strike="noStrike" spc="-1">
                <a:solidFill>
                  <a:srgbClr val="000000"/>
                </a:solidFill>
                <a:latin typeface="Open Sans Light"/>
                <a:ea typeface="Open Sans Light"/>
              </a:rPr>
              <a:t>DIRECTOR</a:t>
            </a:r>
            <a:r>
              <a:rPr lang="en-US" sz="1600" b="0" strike="noStrike" spc="-1">
                <a:solidFill>
                  <a:srgbClr val="000000"/>
                </a:solidFill>
                <a:latin typeface="Open Sans Light"/>
                <a:ea typeface="Open Sans Light"/>
              </a:rPr>
              <a:t>: Heidi Fink </a:t>
            </a:r>
            <a:r>
              <a:rPr lang="en-US" sz="1600" b="0" u="sng" strike="noStrike" spc="-1">
                <a:solidFill>
                  <a:srgbClr val="0000FF"/>
                </a:solidFill>
                <a:uFillTx/>
                <a:latin typeface="Open Sans Light"/>
                <a:ea typeface="Open Sans Light"/>
                <a:hlinkClick r:id="rId2"/>
              </a:rPr>
              <a:t>director@bdachildcare.com</a:t>
            </a:r>
            <a:r>
              <a:rPr lang="en-US" sz="1600" b="0" strike="noStrike" spc="-1">
                <a:solidFill>
                  <a:srgbClr val="0000FF"/>
                </a:solidFill>
                <a:latin typeface="Open Sans Light"/>
                <a:ea typeface="Open Sans Light"/>
              </a:rPr>
              <a:t> </a:t>
            </a:r>
            <a:r>
              <a:rPr lang="en-US" sz="1600" b="0" strike="noStrike" spc="-1">
                <a:solidFill>
                  <a:srgbClr val="000000"/>
                </a:solidFill>
                <a:latin typeface="Open Sans Light"/>
                <a:ea typeface="Open Sans Light"/>
              </a:rPr>
              <a:t>(question about billing, policy, or concerns)  Cell Phone # 605-321-9802 </a:t>
            </a:r>
            <a:endParaRPr lang="en-US" sz="1600" b="0" strike="noStrike" spc="-1">
              <a:latin typeface="Arial"/>
            </a:endParaRPr>
          </a:p>
          <a:p>
            <a:pPr marL="189865">
              <a:lnSpc>
                <a:spcPct val="100000"/>
              </a:lnSpc>
            </a:pPr>
            <a:r>
              <a:rPr lang="en-US" sz="1600" b="1" strike="noStrike" spc="-1">
                <a:solidFill>
                  <a:srgbClr val="000000"/>
                </a:solidFill>
                <a:latin typeface="Open Sans Light"/>
                <a:ea typeface="Open Sans Light"/>
              </a:rPr>
              <a:t>(During Business Hours or Emergencies only) </a:t>
            </a:r>
            <a:endParaRPr lang="en-US" sz="1600" b="0" strike="noStrike" spc="-1">
              <a:latin typeface="Arial"/>
            </a:endParaRPr>
          </a:p>
          <a:p>
            <a:pPr marL="189865">
              <a:lnSpc>
                <a:spcPct val="100000"/>
              </a:lnSpc>
            </a:pPr>
            <a:r>
              <a:rPr lang="en-US" sz="1600" b="1" strike="noStrike" spc="-1">
                <a:solidFill>
                  <a:srgbClr val="000000"/>
                </a:solidFill>
                <a:latin typeface="Open Sans Light"/>
                <a:ea typeface="Open Sans Light"/>
              </a:rPr>
              <a:t>If Heidi Is on vacation, Journey  will have Cell Phone. </a:t>
            </a:r>
            <a:endParaRPr lang="en-US" sz="1600" b="0" strike="noStrike" spc="-1">
              <a:latin typeface="Arial"/>
            </a:endParaRPr>
          </a:p>
          <a:p>
            <a:pPr marL="189865">
              <a:lnSpc>
                <a:spcPct val="100000"/>
              </a:lnSpc>
            </a:pPr>
            <a:endParaRPr lang="en-US" sz="1600" b="0" strike="noStrike" spc="-1">
              <a:latin typeface="Arial"/>
            </a:endParaRPr>
          </a:p>
          <a:p>
            <a:pPr marL="189865">
              <a:lnSpc>
                <a:spcPct val="100000"/>
              </a:lnSpc>
            </a:pPr>
            <a:r>
              <a:rPr lang="en-US" sz="1600" b="1" strike="noStrike" spc="-1">
                <a:solidFill>
                  <a:srgbClr val="000000"/>
                </a:solidFill>
                <a:latin typeface="Open Sans Light"/>
                <a:ea typeface="Open Sans Light"/>
              </a:rPr>
              <a:t>Assistant Director: Journey </a:t>
            </a:r>
            <a:r>
              <a:rPr lang="en-US" sz="1600" b="1" spc="-1">
                <a:solidFill>
                  <a:srgbClr val="000000"/>
                </a:solidFill>
                <a:latin typeface="Open Sans Light"/>
                <a:ea typeface="Open Sans Light"/>
              </a:rPr>
              <a:t>Anderson</a:t>
            </a:r>
            <a:r>
              <a:rPr lang="en-US" sz="1600" b="0" strike="noStrike" spc="-1">
                <a:solidFill>
                  <a:srgbClr val="000000"/>
                </a:solidFill>
                <a:latin typeface="Open Sans Light"/>
                <a:ea typeface="Open Sans Light"/>
              </a:rPr>
              <a:t> </a:t>
            </a:r>
            <a:r>
              <a:rPr lang="en-US" sz="1600" b="1" u="sng" strike="noStrike" spc="-1">
                <a:solidFill>
                  <a:srgbClr val="0000FF"/>
                </a:solidFill>
                <a:uFillTx/>
                <a:latin typeface="Open Sans Light"/>
                <a:ea typeface="Open Sans Light"/>
                <a:hlinkClick r:id="rId3"/>
              </a:rPr>
              <a:t>assistantdirector@bdachildcare.com</a:t>
            </a:r>
            <a:r>
              <a:rPr lang="en-US" sz="1600" b="1" strike="noStrike" spc="-1">
                <a:solidFill>
                  <a:srgbClr val="000000"/>
                </a:solidFill>
                <a:latin typeface="Open Sans Light"/>
                <a:ea typeface="Open Sans Light"/>
              </a:rPr>
              <a:t> </a:t>
            </a:r>
            <a:r>
              <a:rPr lang="en-US" sz="1600" b="0" strike="noStrike" spc="-1">
                <a:solidFill>
                  <a:srgbClr val="000000"/>
                </a:solidFill>
                <a:latin typeface="Open Sans Light"/>
                <a:ea typeface="Open Sans Light"/>
              </a:rPr>
              <a:t>(questions when director not available)</a:t>
            </a:r>
            <a:endParaRPr lang="en-US" sz="1600" b="0" strike="noStrike" spc="-1">
              <a:latin typeface="Arial"/>
            </a:endParaRPr>
          </a:p>
          <a:p>
            <a:pPr>
              <a:lnSpc>
                <a:spcPct val="100000"/>
              </a:lnSpc>
            </a:pPr>
            <a:endParaRPr lang="en-US" sz="1600" b="0" strike="noStrike" spc="-1">
              <a:latin typeface="Arial"/>
            </a:endParaRPr>
          </a:p>
          <a:p>
            <a:pPr marL="189865"/>
            <a:r>
              <a:rPr lang="en-US" sz="1600" b="1" strike="noStrike" spc="-1">
                <a:solidFill>
                  <a:srgbClr val="000000"/>
                </a:solidFill>
                <a:latin typeface="Open Sans Light"/>
                <a:ea typeface="Open Sans Light"/>
              </a:rPr>
              <a:t>Board of Directors</a:t>
            </a:r>
            <a:r>
              <a:rPr lang="en-US" sz="1600" b="0" strike="noStrike" spc="-1">
                <a:solidFill>
                  <a:srgbClr val="000000"/>
                </a:solidFill>
                <a:latin typeface="Open Sans Light"/>
                <a:ea typeface="Open Sans Light"/>
              </a:rPr>
              <a:t>: </a:t>
            </a:r>
            <a:r>
              <a:rPr lang="en-US" sz="1600" spc="-1">
                <a:solidFill>
                  <a:srgbClr val="000000"/>
                </a:solidFill>
                <a:latin typeface="Open Sans Light"/>
                <a:ea typeface="Open Sans Light"/>
              </a:rPr>
              <a:t>Kris</a:t>
            </a:r>
            <a:r>
              <a:rPr lang="en-US" sz="1600" b="0" strike="noStrike" spc="-1">
                <a:solidFill>
                  <a:srgbClr val="000000"/>
                </a:solidFill>
                <a:latin typeface="Open Sans Light"/>
                <a:ea typeface="Open Sans Light"/>
              </a:rPr>
              <a:t> Frerk, Sam Williamson, Kim Fitzgerald, </a:t>
            </a:r>
            <a:r>
              <a:rPr lang="en-US" sz="1600" spc="-1">
                <a:solidFill>
                  <a:srgbClr val="000000"/>
                </a:solidFill>
                <a:latin typeface="Open Sans Light"/>
                <a:ea typeface="Open Sans Light"/>
              </a:rPr>
              <a:t>Katie Hoekman, and</a:t>
            </a:r>
            <a:r>
              <a:rPr lang="en-US" sz="1600" b="0" strike="noStrike" spc="-1">
                <a:solidFill>
                  <a:srgbClr val="000000"/>
                </a:solidFill>
                <a:latin typeface="Open Sans Light"/>
                <a:ea typeface="Open Sans Light"/>
              </a:rPr>
              <a:t> Todd Fink  </a:t>
            </a:r>
            <a:endParaRPr lang="en-US" sz="1600" b="0" strike="noStrike" spc="-1">
              <a:latin typeface="Arial"/>
            </a:endParaRPr>
          </a:p>
          <a:p>
            <a:pPr marL="189865">
              <a:lnSpc>
                <a:spcPct val="100000"/>
              </a:lnSpc>
            </a:pPr>
            <a:r>
              <a:rPr lang="en-US" sz="1600" b="1" strike="noStrike" spc="-1">
                <a:solidFill>
                  <a:srgbClr val="000000"/>
                </a:solidFill>
                <a:latin typeface="Open Sans Light"/>
                <a:ea typeface="Open Sans Light"/>
              </a:rPr>
              <a:t>Email</a:t>
            </a:r>
            <a:r>
              <a:rPr lang="en-US" sz="1600" b="0" strike="noStrike" spc="-1">
                <a:solidFill>
                  <a:srgbClr val="000000"/>
                </a:solidFill>
                <a:latin typeface="Open Sans Light"/>
                <a:ea typeface="Open Sans Light"/>
              </a:rPr>
              <a:t>: BoardofDirector@bdachildcare.com</a:t>
            </a:r>
            <a:endParaRPr lang="en-US" sz="1600" b="0" strike="noStrike" spc="-1">
              <a:latin typeface="Arial"/>
            </a:endParaRPr>
          </a:p>
          <a:p>
            <a:pPr marL="189865">
              <a:lnSpc>
                <a:spcPct val="100000"/>
              </a:lnSpc>
            </a:pPr>
            <a:r>
              <a:rPr lang="en-US" sz="1600" b="1" strike="noStrike" spc="-1">
                <a:solidFill>
                  <a:srgbClr val="000000"/>
                </a:solidFill>
                <a:latin typeface="Open Sans Light"/>
                <a:ea typeface="Open Sans Light"/>
              </a:rPr>
              <a:t> </a:t>
            </a:r>
            <a:endParaRPr lang="en-US" sz="1600" b="0" strike="noStrike" spc="-1">
              <a:latin typeface="Arial"/>
            </a:endParaRPr>
          </a:p>
          <a:p>
            <a:pPr marL="189865"/>
            <a:r>
              <a:rPr lang="en-US" sz="1600" b="1" strike="noStrike" spc="-1">
                <a:solidFill>
                  <a:srgbClr val="000000"/>
                </a:solidFill>
                <a:latin typeface="Open Sans Light"/>
                <a:ea typeface="Open Sans Light"/>
              </a:rPr>
              <a:t>Parent Board</a:t>
            </a:r>
            <a:r>
              <a:rPr lang="en-US" sz="1600" b="0" strike="noStrike" spc="-1">
                <a:solidFill>
                  <a:srgbClr val="000000"/>
                </a:solidFill>
                <a:latin typeface="Open Sans Light"/>
                <a:ea typeface="Open Sans Light"/>
              </a:rPr>
              <a:t>:  Judd Moore, Bridget Hartman, Alyssa </a:t>
            </a:r>
            <a:r>
              <a:rPr lang="en-US" sz="1600" b="0" strike="noStrike" spc="-1" err="1">
                <a:solidFill>
                  <a:srgbClr val="000000"/>
                </a:solidFill>
                <a:latin typeface="Open Sans Light"/>
                <a:ea typeface="Open Sans Light"/>
              </a:rPr>
              <a:t>DeWit</a:t>
            </a:r>
            <a:r>
              <a:rPr lang="en-US" sz="1600" b="0" strike="noStrike" spc="-1">
                <a:solidFill>
                  <a:srgbClr val="000000"/>
                </a:solidFill>
                <a:latin typeface="Open Sans Light"/>
                <a:ea typeface="Open Sans Light"/>
              </a:rPr>
              <a:t>, Nicole </a:t>
            </a:r>
            <a:r>
              <a:rPr lang="en-US" sz="1600" b="0" strike="noStrike" spc="-1" err="1">
                <a:solidFill>
                  <a:srgbClr val="000000"/>
                </a:solidFill>
                <a:latin typeface="Open Sans Light"/>
                <a:ea typeface="Open Sans Light"/>
              </a:rPr>
              <a:t>DeWit</a:t>
            </a:r>
            <a:r>
              <a:rPr lang="en-US" sz="1600" b="0" strike="noStrike" spc="-1">
                <a:solidFill>
                  <a:srgbClr val="000000"/>
                </a:solidFill>
                <a:latin typeface="Open Sans Light"/>
                <a:ea typeface="Open Sans Light"/>
              </a:rPr>
              <a:t>, </a:t>
            </a:r>
            <a:r>
              <a:rPr lang="en-US" sz="1600" spc="-1">
                <a:solidFill>
                  <a:srgbClr val="000000"/>
                </a:solidFill>
                <a:latin typeface="Open Sans Light"/>
                <a:ea typeface="Open Sans Light"/>
              </a:rPr>
              <a:t>Lauren Stoterau, and</a:t>
            </a:r>
            <a:r>
              <a:rPr lang="en-US" sz="1600" b="0" strike="noStrike" spc="-1">
                <a:solidFill>
                  <a:srgbClr val="000000"/>
                </a:solidFill>
                <a:latin typeface="Open Sans Light"/>
                <a:ea typeface="Open Sans Light"/>
              </a:rPr>
              <a:t> Rachel Olinger </a:t>
            </a:r>
            <a:endParaRPr lang="en-US" sz="1600" b="0" strike="noStrike" spc="-1">
              <a:latin typeface="Arial"/>
            </a:endParaRPr>
          </a:p>
          <a:p>
            <a:pPr marL="189865">
              <a:lnSpc>
                <a:spcPct val="100000"/>
              </a:lnSpc>
            </a:pPr>
            <a:r>
              <a:rPr lang="en-US" sz="1600" b="1" strike="noStrike" spc="-1">
                <a:solidFill>
                  <a:srgbClr val="000000"/>
                </a:solidFill>
                <a:latin typeface="Open Sans Light"/>
                <a:ea typeface="Open Sans Light"/>
              </a:rPr>
              <a:t>Email</a:t>
            </a:r>
            <a:r>
              <a:rPr lang="en-US" sz="1600" b="0" strike="noStrike" spc="-1">
                <a:solidFill>
                  <a:srgbClr val="000000"/>
                </a:solidFill>
                <a:latin typeface="Open Sans Light"/>
                <a:ea typeface="Open Sans Light"/>
              </a:rPr>
              <a:t>: </a:t>
            </a:r>
            <a:r>
              <a:rPr lang="en-US" sz="1600" b="0" u="sng" strike="noStrike" spc="-1">
                <a:solidFill>
                  <a:srgbClr val="0000FF"/>
                </a:solidFill>
                <a:uFillTx/>
                <a:latin typeface="Open Sans Light"/>
                <a:ea typeface="Open Sans Light"/>
                <a:hlinkClick r:id="rId4"/>
              </a:rPr>
              <a:t>ParentBoard@bdachildcare.com</a:t>
            </a:r>
            <a:endParaRPr lang="en-US" sz="1600" b="0" strike="noStrike" spc="-1">
              <a:latin typeface="Arial"/>
            </a:endParaRPr>
          </a:p>
          <a:p>
            <a:pPr marL="189865">
              <a:lnSpc>
                <a:spcPct val="100000"/>
              </a:lnSpc>
            </a:pPr>
            <a:endParaRPr lang="en-US" sz="1600" b="0" strike="noStrike" spc="-1">
              <a:latin typeface="Arial"/>
            </a:endParaRPr>
          </a:p>
          <a:p>
            <a:pPr marL="189865">
              <a:lnSpc>
                <a:spcPct val="100000"/>
              </a:lnSpc>
            </a:pPr>
            <a:endParaRPr lang="en-US" sz="1600" b="0" strike="noStrike" spc="-1">
              <a:latin typeface="Arial"/>
            </a:endParaRPr>
          </a:p>
          <a:p>
            <a:pPr>
              <a:lnSpc>
                <a:spcPct val="100000"/>
              </a:lnSpc>
            </a:pPr>
            <a:endParaRPr lang="en-US" sz="1600" b="0" strike="noStrike" spc="-1">
              <a:latin typeface="Arial"/>
            </a:endParaRPr>
          </a:p>
          <a:p>
            <a:pPr algn="ctr">
              <a:lnSpc>
                <a:spcPct val="100000"/>
              </a:lnSpc>
            </a:pPr>
            <a:r>
              <a:rPr lang="en-US" sz="1600" b="1" u="sng" strike="noStrike" spc="-1">
                <a:solidFill>
                  <a:srgbClr val="000000"/>
                </a:solidFill>
                <a:uFillTx/>
                <a:latin typeface="Open Sans Light"/>
                <a:ea typeface="Open Sans Light"/>
              </a:rPr>
              <a:t>CHAIN OF COMMAND</a:t>
            </a:r>
            <a:endParaRPr lang="en-US" sz="1600" b="0" strike="noStrike" spc="-1">
              <a:latin typeface="Arial"/>
            </a:endParaRPr>
          </a:p>
          <a:p>
            <a:pPr algn="ctr">
              <a:lnSpc>
                <a:spcPct val="100000"/>
              </a:lnSpc>
            </a:pPr>
            <a:r>
              <a:rPr lang="en-US" sz="1600" b="0" strike="noStrike" spc="-1">
                <a:solidFill>
                  <a:srgbClr val="000000"/>
                </a:solidFill>
                <a:latin typeface="Open Sans Light"/>
                <a:ea typeface="Open Sans Light"/>
              </a:rPr>
              <a:t>If you have concerns about your child and their care, we ask you follow the chain of command. Please message or set up time to talk with your child’s teacher. </a:t>
            </a:r>
            <a:endParaRPr lang="en-US" sz="1600" b="0" strike="noStrike" spc="-1">
              <a:latin typeface="Arial"/>
            </a:endParaRPr>
          </a:p>
          <a:p>
            <a:pPr algn="ctr">
              <a:lnSpc>
                <a:spcPct val="100000"/>
              </a:lnSpc>
            </a:pPr>
            <a:r>
              <a:rPr lang="en-US" sz="1600" b="0" strike="noStrike" spc="-1">
                <a:solidFill>
                  <a:srgbClr val="000000"/>
                </a:solidFill>
                <a:latin typeface="Open Sans Light"/>
                <a:ea typeface="Open Sans Light"/>
              </a:rPr>
              <a:t>After talking with teachers about concerns, and issue not resolved, please message or set up time to talk with the director or assistant director. The last people to contact would be the board of directors, if all other means have been exhausted. </a:t>
            </a:r>
            <a:endParaRPr lang="en-US" sz="1600" b="0" strike="noStrike" spc="-1">
              <a:latin typeface="Arial"/>
            </a:endParaRPr>
          </a:p>
          <a:p>
            <a:pPr algn="ctr">
              <a:lnSpc>
                <a:spcPct val="100000"/>
              </a:lnSpc>
            </a:pPr>
            <a:r>
              <a:rPr lang="en-US" sz="1600" b="0" strike="noStrike" spc="-1">
                <a:solidFill>
                  <a:srgbClr val="000000"/>
                </a:solidFill>
                <a:latin typeface="Open Sans Light"/>
                <a:ea typeface="Open Sans Light"/>
              </a:rPr>
              <a:t>If you have any other concerns regarding the center, please contact director first.</a:t>
            </a:r>
            <a:endParaRPr lang="en-US" sz="1600" b="0" strike="noStrike" spc="-1">
              <a:latin typeface="Arial"/>
            </a:endParaRPr>
          </a:p>
          <a:p>
            <a:pPr algn="ctr">
              <a:lnSpc>
                <a:spcPct val="100000"/>
              </a:lnSpc>
            </a:pPr>
            <a:r>
              <a:rPr lang="en-US" sz="1600" b="0" strike="noStrike" spc="-1">
                <a:solidFill>
                  <a:srgbClr val="000000"/>
                </a:solidFill>
                <a:latin typeface="Open Sans Light"/>
                <a:ea typeface="Open Sans Light"/>
              </a:rPr>
              <a:t>If we can’t come to an agreement or resolve, then the Board of Director would be next in Chain of Command. </a:t>
            </a:r>
            <a:endParaRPr lang="en-US" sz="1600" b="0" strike="noStrike" spc="-1">
              <a:latin typeface="Arial"/>
            </a:endParaRPr>
          </a:p>
          <a:p>
            <a:pPr algn="ctr">
              <a:lnSpc>
                <a:spcPct val="100000"/>
              </a:lnSpc>
            </a:pPr>
            <a:endParaRPr lang="en-US" sz="1600" b="0" strike="noStrike" spc="-1">
              <a:latin typeface="Arial"/>
            </a:endParaRPr>
          </a:p>
          <a:p>
            <a:pPr algn="ctr">
              <a:lnSpc>
                <a:spcPct val="100000"/>
              </a:lnSpc>
            </a:pPr>
            <a:r>
              <a:rPr lang="en-US" sz="1600" b="0" strike="noStrike" spc="-1">
                <a:solidFill>
                  <a:srgbClr val="000000"/>
                </a:solidFill>
                <a:latin typeface="Open Sans Light"/>
                <a:ea typeface="Open Sans Light"/>
              </a:rPr>
              <a:t>Emails</a:t>
            </a:r>
            <a:endParaRPr lang="en-US" sz="1600" b="0" strike="noStrike" spc="-1">
              <a:latin typeface="Arial"/>
            </a:endParaRPr>
          </a:p>
          <a:p>
            <a:pPr algn="ctr">
              <a:lnSpc>
                <a:spcPct val="100000"/>
              </a:lnSpc>
            </a:pPr>
            <a:r>
              <a:rPr lang="en-US" sz="1600" b="0" strike="noStrike" spc="-1">
                <a:solidFill>
                  <a:srgbClr val="000000"/>
                </a:solidFill>
                <a:latin typeface="Open Sans Light"/>
                <a:ea typeface="Open Sans Light"/>
              </a:rPr>
              <a:t>Heidi- </a:t>
            </a:r>
            <a:r>
              <a:rPr lang="en-US" sz="1600" b="0" u="sng" strike="noStrike" spc="-1">
                <a:solidFill>
                  <a:srgbClr val="0000FF"/>
                </a:solidFill>
                <a:uFillTx/>
                <a:latin typeface="Open Sans Light"/>
                <a:ea typeface="Open Sans Light"/>
                <a:hlinkClick r:id="rId2"/>
              </a:rPr>
              <a:t>director@bdachildcare.com</a:t>
            </a:r>
            <a:endParaRPr lang="en-US" sz="1600" b="0" strike="noStrike" spc="-1">
              <a:latin typeface="Arial"/>
            </a:endParaRPr>
          </a:p>
          <a:p>
            <a:pPr algn="ctr">
              <a:lnSpc>
                <a:spcPct val="100000"/>
              </a:lnSpc>
            </a:pPr>
            <a:r>
              <a:rPr lang="en-US" sz="1600" b="0" u="sng" strike="noStrike" spc="-1">
                <a:solidFill>
                  <a:srgbClr val="0000FF"/>
                </a:solidFill>
                <a:uFillTx/>
                <a:latin typeface="Open Sans Light"/>
                <a:ea typeface="Open Sans Light"/>
                <a:hlinkClick r:id="rId5"/>
              </a:rPr>
              <a:t>Journey-  Assistantdirector@bdachildcare.com</a:t>
            </a:r>
            <a:endParaRPr lang="en-US" sz="1600" b="0" strike="noStrike" spc="-1">
              <a:latin typeface="Arial"/>
            </a:endParaRPr>
          </a:p>
          <a:p>
            <a:pPr algn="ctr">
              <a:lnSpc>
                <a:spcPct val="100000"/>
              </a:lnSpc>
            </a:pPr>
            <a:r>
              <a:rPr lang="en-US" sz="1600" b="0" strike="noStrike" spc="-1">
                <a:solidFill>
                  <a:srgbClr val="0000FF"/>
                </a:solidFill>
                <a:latin typeface="Open Sans Light"/>
                <a:ea typeface="Open Sans Light"/>
              </a:rPr>
              <a:t>Kelli Schlueter- Childcare Supervisor (Please call center @ 605-594-5437)</a:t>
            </a:r>
            <a:endParaRPr lang="en-US" sz="1600" b="0" strike="noStrike" spc="-1">
              <a:latin typeface="Arial"/>
            </a:endParaRPr>
          </a:p>
          <a:p>
            <a:pPr algn="ctr">
              <a:lnSpc>
                <a:spcPct val="100000"/>
              </a:lnSpc>
            </a:pPr>
            <a:r>
              <a:rPr lang="en-US" sz="1600" b="0" strike="noStrike" spc="-1">
                <a:solidFill>
                  <a:srgbClr val="0000FF"/>
                </a:solidFill>
                <a:latin typeface="Open Sans Light"/>
                <a:ea typeface="Open Sans Light"/>
              </a:rPr>
              <a:t>Food Program- </a:t>
            </a:r>
            <a:r>
              <a:rPr lang="en-US" sz="1600" b="0" u="sng" strike="noStrike" spc="-1">
                <a:solidFill>
                  <a:srgbClr val="0000FF"/>
                </a:solidFill>
                <a:uFillTx/>
                <a:latin typeface="Open Sans Light"/>
                <a:ea typeface="Open Sans Light"/>
                <a:hlinkClick r:id="rId6"/>
              </a:rPr>
              <a:t>foodmanager@bdachildcare.com</a:t>
            </a:r>
            <a:r>
              <a:rPr lang="en-US" sz="1600" b="0" strike="noStrike" spc="-1">
                <a:solidFill>
                  <a:srgbClr val="0000FF"/>
                </a:solidFill>
                <a:latin typeface="Open Sans Light"/>
                <a:ea typeface="Open Sans Light"/>
              </a:rPr>
              <a:t> </a:t>
            </a:r>
            <a:endParaRPr lang="en-US" sz="1600" b="0" strike="noStrike" spc="-1">
              <a:latin typeface="Arial"/>
            </a:endParaRPr>
          </a:p>
          <a:p>
            <a:pPr algn="ctr">
              <a:lnSpc>
                <a:spcPct val="100000"/>
              </a:lnSpc>
            </a:pPr>
            <a:endParaRPr lang="en-US" sz="1600" b="0" strike="noStrike" spc="-1">
              <a:latin typeface="Arial"/>
            </a:endParaRPr>
          </a:p>
        </p:txBody>
      </p:sp>
      <p:grpSp>
        <p:nvGrpSpPr>
          <p:cNvPr id="610" name="Group 4"/>
          <p:cNvGrpSpPr/>
          <p:nvPr/>
        </p:nvGrpSpPr>
        <p:grpSpPr>
          <a:xfrm>
            <a:off x="2249077" y="630845"/>
            <a:ext cx="3293280" cy="316440"/>
            <a:chOff x="288720" y="658440"/>
            <a:chExt cx="3293280" cy="316440"/>
          </a:xfrm>
        </p:grpSpPr>
        <p:sp>
          <p:nvSpPr>
            <p:cNvPr id="611" name="CustomShape 5"/>
            <p:cNvSpPr/>
            <p:nvPr/>
          </p:nvSpPr>
          <p:spPr>
            <a:xfrm>
              <a:off x="288720" y="658440"/>
              <a:ext cx="3293280" cy="316440"/>
            </a:xfrm>
            <a:custGeom>
              <a:avLst/>
              <a:gdLst/>
              <a:ahLst/>
              <a:cxnLst/>
              <a:rect l="l" t="t" r="r" b="b"/>
              <a:pathLst>
                <a:path w="5918648" h="1812372">
                  <a:moveTo>
                    <a:pt x="60960" y="269240"/>
                  </a:moveTo>
                  <a:cubicBezTo>
                    <a:pt x="60960" y="154940"/>
                    <a:pt x="153670" y="62230"/>
                    <a:pt x="267970" y="62230"/>
                  </a:cubicBezTo>
                  <a:lnTo>
                    <a:pt x="649900" y="62230"/>
                  </a:lnTo>
                  <a:lnTo>
                    <a:pt x="649900" y="0"/>
                  </a:lnTo>
                  <a:lnTo>
                    <a:pt x="269240" y="0"/>
                  </a:lnTo>
                  <a:cubicBezTo>
                    <a:pt x="120650" y="0"/>
                    <a:pt x="0" y="120650"/>
                    <a:pt x="0" y="269240"/>
                  </a:cubicBezTo>
                  <a:lnTo>
                    <a:pt x="0" y="517211"/>
                  </a:lnTo>
                  <a:lnTo>
                    <a:pt x="60960" y="517211"/>
                  </a:lnTo>
                  <a:lnTo>
                    <a:pt x="60960" y="269240"/>
                  </a:lnTo>
                  <a:close/>
                  <a:moveTo>
                    <a:pt x="157480" y="387350"/>
                  </a:moveTo>
                  <a:cubicBezTo>
                    <a:pt x="157480" y="260350"/>
                    <a:pt x="260350" y="157480"/>
                    <a:pt x="387350" y="157480"/>
                  </a:cubicBezTo>
                  <a:lnTo>
                    <a:pt x="649900" y="157480"/>
                  </a:lnTo>
                  <a:lnTo>
                    <a:pt x="649900" y="140970"/>
                  </a:lnTo>
                  <a:lnTo>
                    <a:pt x="387350" y="140970"/>
                  </a:lnTo>
                  <a:cubicBezTo>
                    <a:pt x="251460" y="140970"/>
                    <a:pt x="140970" y="251460"/>
                    <a:pt x="140970" y="387350"/>
                  </a:cubicBezTo>
                  <a:lnTo>
                    <a:pt x="140970" y="517050"/>
                  </a:lnTo>
                  <a:lnTo>
                    <a:pt x="157480" y="517050"/>
                  </a:lnTo>
                  <a:lnTo>
                    <a:pt x="157480" y="387350"/>
                  </a:lnTo>
                  <a:close/>
                  <a:moveTo>
                    <a:pt x="0" y="517050"/>
                  </a:moveTo>
                  <a:lnTo>
                    <a:pt x="60960" y="517050"/>
                  </a:lnTo>
                  <a:lnTo>
                    <a:pt x="60960" y="1204041"/>
                  </a:lnTo>
                  <a:lnTo>
                    <a:pt x="0" y="1204041"/>
                  </a:lnTo>
                  <a:lnTo>
                    <a:pt x="0" y="517050"/>
                  </a:lnTo>
                  <a:close/>
                  <a:moveTo>
                    <a:pt x="142240" y="517050"/>
                  </a:moveTo>
                  <a:lnTo>
                    <a:pt x="158750" y="517050"/>
                  </a:lnTo>
                  <a:lnTo>
                    <a:pt x="158750" y="1204041"/>
                  </a:lnTo>
                  <a:lnTo>
                    <a:pt x="142240" y="1204041"/>
                  </a:lnTo>
                  <a:lnTo>
                    <a:pt x="142240" y="517050"/>
                  </a:lnTo>
                  <a:close/>
                  <a:moveTo>
                    <a:pt x="269240" y="1750141"/>
                  </a:moveTo>
                  <a:cubicBezTo>
                    <a:pt x="154940" y="1750141"/>
                    <a:pt x="62230" y="1657431"/>
                    <a:pt x="62230" y="1543131"/>
                  </a:cubicBezTo>
                  <a:lnTo>
                    <a:pt x="62230" y="1204041"/>
                  </a:lnTo>
                  <a:lnTo>
                    <a:pt x="0" y="1204041"/>
                  </a:lnTo>
                  <a:lnTo>
                    <a:pt x="0" y="1543131"/>
                  </a:lnTo>
                  <a:cubicBezTo>
                    <a:pt x="0" y="1691721"/>
                    <a:pt x="120650" y="1812372"/>
                    <a:pt x="269240" y="1812372"/>
                  </a:cubicBezTo>
                  <a:lnTo>
                    <a:pt x="651957" y="1812372"/>
                  </a:lnTo>
                  <a:lnTo>
                    <a:pt x="651957" y="1750141"/>
                  </a:lnTo>
                  <a:lnTo>
                    <a:pt x="269240" y="1750141"/>
                  </a:lnTo>
                  <a:close/>
                  <a:moveTo>
                    <a:pt x="387350" y="1653621"/>
                  </a:moveTo>
                  <a:cubicBezTo>
                    <a:pt x="260350" y="1653621"/>
                    <a:pt x="157480" y="1550751"/>
                    <a:pt x="157480" y="1423751"/>
                  </a:cubicBezTo>
                  <a:lnTo>
                    <a:pt x="157480" y="1204041"/>
                  </a:lnTo>
                  <a:lnTo>
                    <a:pt x="140970" y="1204041"/>
                  </a:lnTo>
                  <a:lnTo>
                    <a:pt x="140970" y="1423751"/>
                  </a:lnTo>
                  <a:cubicBezTo>
                    <a:pt x="140970" y="1559641"/>
                    <a:pt x="251460" y="1670131"/>
                    <a:pt x="387350" y="1670131"/>
                  </a:cubicBezTo>
                  <a:lnTo>
                    <a:pt x="649900" y="1670131"/>
                  </a:lnTo>
                  <a:lnTo>
                    <a:pt x="649900" y="1653621"/>
                  </a:lnTo>
                  <a:lnTo>
                    <a:pt x="387350" y="1653621"/>
                  </a:lnTo>
                  <a:close/>
                  <a:moveTo>
                    <a:pt x="649900" y="1750141"/>
                  </a:moveTo>
                  <a:lnTo>
                    <a:pt x="5061154" y="1750141"/>
                  </a:lnTo>
                  <a:lnTo>
                    <a:pt x="5061154" y="1811101"/>
                  </a:lnTo>
                  <a:lnTo>
                    <a:pt x="649900" y="1811101"/>
                  </a:lnTo>
                  <a:lnTo>
                    <a:pt x="649900" y="1750141"/>
                  </a:lnTo>
                  <a:close/>
                  <a:moveTo>
                    <a:pt x="649900" y="1653621"/>
                  </a:moveTo>
                  <a:lnTo>
                    <a:pt x="5061154" y="1653621"/>
                  </a:lnTo>
                  <a:lnTo>
                    <a:pt x="5061154" y="1670131"/>
                  </a:lnTo>
                  <a:lnTo>
                    <a:pt x="649900" y="1670131"/>
                  </a:lnTo>
                  <a:lnTo>
                    <a:pt x="649900" y="1653621"/>
                  </a:lnTo>
                  <a:close/>
                  <a:moveTo>
                    <a:pt x="5856418" y="1204041"/>
                  </a:moveTo>
                  <a:lnTo>
                    <a:pt x="5856418" y="1543131"/>
                  </a:lnTo>
                  <a:cubicBezTo>
                    <a:pt x="5856418" y="1657431"/>
                    <a:pt x="5763708" y="1750141"/>
                    <a:pt x="5649408" y="1750141"/>
                  </a:cubicBezTo>
                  <a:lnTo>
                    <a:pt x="5061154" y="1750141"/>
                  </a:lnTo>
                  <a:lnTo>
                    <a:pt x="5061154" y="1811101"/>
                  </a:lnTo>
                  <a:lnTo>
                    <a:pt x="5649408" y="1811101"/>
                  </a:lnTo>
                  <a:cubicBezTo>
                    <a:pt x="5797998" y="1811101"/>
                    <a:pt x="5918648" y="1690451"/>
                    <a:pt x="5918648" y="1541861"/>
                  </a:cubicBezTo>
                  <a:lnTo>
                    <a:pt x="5918648" y="1204041"/>
                  </a:lnTo>
                  <a:lnTo>
                    <a:pt x="5856418" y="1204041"/>
                  </a:lnTo>
                  <a:close/>
                  <a:moveTo>
                    <a:pt x="5759898" y="1423751"/>
                  </a:moveTo>
                  <a:cubicBezTo>
                    <a:pt x="5759898" y="1550751"/>
                    <a:pt x="5657028" y="1653621"/>
                    <a:pt x="5530028" y="1653621"/>
                  </a:cubicBezTo>
                  <a:lnTo>
                    <a:pt x="5061154" y="1653621"/>
                  </a:lnTo>
                  <a:lnTo>
                    <a:pt x="5061154" y="1670131"/>
                  </a:lnTo>
                  <a:lnTo>
                    <a:pt x="5530028" y="1670131"/>
                  </a:lnTo>
                  <a:cubicBezTo>
                    <a:pt x="5665918" y="1670131"/>
                    <a:pt x="5776408" y="1559641"/>
                    <a:pt x="5776408" y="1423751"/>
                  </a:cubicBezTo>
                  <a:lnTo>
                    <a:pt x="5776408" y="1204041"/>
                  </a:lnTo>
                  <a:lnTo>
                    <a:pt x="5759898" y="1204041"/>
                  </a:lnTo>
                  <a:lnTo>
                    <a:pt x="5759898" y="1423751"/>
                  </a:lnTo>
                  <a:close/>
                  <a:moveTo>
                    <a:pt x="5856418" y="517050"/>
                  </a:moveTo>
                  <a:lnTo>
                    <a:pt x="5917378" y="517050"/>
                  </a:lnTo>
                  <a:lnTo>
                    <a:pt x="5917378" y="1204041"/>
                  </a:lnTo>
                  <a:lnTo>
                    <a:pt x="5856418" y="1204041"/>
                  </a:lnTo>
                  <a:lnTo>
                    <a:pt x="5856418" y="517050"/>
                  </a:lnTo>
                  <a:close/>
                  <a:moveTo>
                    <a:pt x="5759898" y="517050"/>
                  </a:moveTo>
                  <a:lnTo>
                    <a:pt x="5776408" y="517050"/>
                  </a:lnTo>
                  <a:lnTo>
                    <a:pt x="5776408" y="1204041"/>
                  </a:lnTo>
                  <a:lnTo>
                    <a:pt x="5759898" y="1204041"/>
                  </a:lnTo>
                  <a:lnTo>
                    <a:pt x="5759898" y="517050"/>
                  </a:lnTo>
                  <a:close/>
                  <a:moveTo>
                    <a:pt x="5649408" y="60960"/>
                  </a:moveTo>
                  <a:cubicBezTo>
                    <a:pt x="5763708" y="60960"/>
                    <a:pt x="5856418" y="153670"/>
                    <a:pt x="5856418" y="267970"/>
                  </a:cubicBezTo>
                  <a:lnTo>
                    <a:pt x="5856418" y="517050"/>
                  </a:lnTo>
                  <a:lnTo>
                    <a:pt x="5917378" y="517050"/>
                  </a:lnTo>
                  <a:lnTo>
                    <a:pt x="5917378" y="269240"/>
                  </a:lnTo>
                  <a:cubicBezTo>
                    <a:pt x="5917378" y="120650"/>
                    <a:pt x="5796728" y="0"/>
                    <a:pt x="5648138" y="0"/>
                  </a:cubicBezTo>
                  <a:lnTo>
                    <a:pt x="5059097" y="0"/>
                  </a:lnTo>
                  <a:lnTo>
                    <a:pt x="5059097" y="60960"/>
                  </a:lnTo>
                  <a:lnTo>
                    <a:pt x="5649408" y="60960"/>
                  </a:lnTo>
                  <a:close/>
                  <a:moveTo>
                    <a:pt x="5530028" y="142240"/>
                  </a:moveTo>
                  <a:lnTo>
                    <a:pt x="5061154" y="142240"/>
                  </a:lnTo>
                  <a:lnTo>
                    <a:pt x="5061154" y="158750"/>
                  </a:lnTo>
                  <a:lnTo>
                    <a:pt x="5530028" y="158750"/>
                  </a:lnTo>
                  <a:cubicBezTo>
                    <a:pt x="5657028" y="158750"/>
                    <a:pt x="5759898" y="261620"/>
                    <a:pt x="5759898" y="388620"/>
                  </a:cubicBezTo>
                  <a:lnTo>
                    <a:pt x="5759898" y="517211"/>
                  </a:lnTo>
                  <a:lnTo>
                    <a:pt x="5776408" y="517211"/>
                  </a:lnTo>
                  <a:lnTo>
                    <a:pt x="5776408" y="387350"/>
                  </a:lnTo>
                  <a:cubicBezTo>
                    <a:pt x="5776408" y="251460"/>
                    <a:pt x="5665918" y="142240"/>
                    <a:pt x="5530028" y="142240"/>
                  </a:cubicBezTo>
                  <a:close/>
                  <a:moveTo>
                    <a:pt x="649900" y="0"/>
                  </a:moveTo>
                  <a:lnTo>
                    <a:pt x="5061154" y="0"/>
                  </a:lnTo>
                  <a:lnTo>
                    <a:pt x="5061154" y="60960"/>
                  </a:lnTo>
                  <a:lnTo>
                    <a:pt x="649900" y="60960"/>
                  </a:lnTo>
                  <a:lnTo>
                    <a:pt x="649900" y="0"/>
                  </a:lnTo>
                  <a:close/>
                  <a:moveTo>
                    <a:pt x="649900" y="142240"/>
                  </a:moveTo>
                  <a:lnTo>
                    <a:pt x="5061154" y="142240"/>
                  </a:lnTo>
                  <a:lnTo>
                    <a:pt x="5061154" y="158750"/>
                  </a:lnTo>
                  <a:lnTo>
                    <a:pt x="649900" y="158750"/>
                  </a:lnTo>
                  <a:lnTo>
                    <a:pt x="649900"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grpSp>
        <p:nvGrpSpPr>
          <p:cNvPr id="612" name="Group 6"/>
          <p:cNvGrpSpPr/>
          <p:nvPr/>
        </p:nvGrpSpPr>
        <p:grpSpPr>
          <a:xfrm>
            <a:off x="2769827" y="5119178"/>
            <a:ext cx="2226240" cy="316440"/>
            <a:chOff x="4357440" y="4995000"/>
            <a:chExt cx="2226240" cy="316440"/>
          </a:xfrm>
        </p:grpSpPr>
        <p:sp>
          <p:nvSpPr>
            <p:cNvPr id="613" name="CustomShape 7"/>
            <p:cNvSpPr/>
            <p:nvPr/>
          </p:nvSpPr>
          <p:spPr>
            <a:xfrm>
              <a:off x="4357440" y="4995000"/>
              <a:ext cx="2226240" cy="316440"/>
            </a:xfrm>
            <a:custGeom>
              <a:avLst/>
              <a:gdLst/>
              <a:ahLst/>
              <a:cxnLst/>
              <a:rect l="l" t="t" r="r" b="b"/>
              <a:pathLst>
                <a:path w="5918648" h="1812372">
                  <a:moveTo>
                    <a:pt x="60960" y="269240"/>
                  </a:moveTo>
                  <a:cubicBezTo>
                    <a:pt x="60960" y="154940"/>
                    <a:pt x="153670" y="62230"/>
                    <a:pt x="267970" y="62230"/>
                  </a:cubicBezTo>
                  <a:lnTo>
                    <a:pt x="649900" y="62230"/>
                  </a:lnTo>
                  <a:lnTo>
                    <a:pt x="649900" y="0"/>
                  </a:lnTo>
                  <a:lnTo>
                    <a:pt x="269240" y="0"/>
                  </a:lnTo>
                  <a:cubicBezTo>
                    <a:pt x="120650" y="0"/>
                    <a:pt x="0" y="120650"/>
                    <a:pt x="0" y="269240"/>
                  </a:cubicBezTo>
                  <a:lnTo>
                    <a:pt x="0" y="517211"/>
                  </a:lnTo>
                  <a:lnTo>
                    <a:pt x="60960" y="517211"/>
                  </a:lnTo>
                  <a:lnTo>
                    <a:pt x="60960" y="269240"/>
                  </a:lnTo>
                  <a:close/>
                  <a:moveTo>
                    <a:pt x="157480" y="387350"/>
                  </a:moveTo>
                  <a:cubicBezTo>
                    <a:pt x="157480" y="260350"/>
                    <a:pt x="260350" y="157480"/>
                    <a:pt x="387350" y="157480"/>
                  </a:cubicBezTo>
                  <a:lnTo>
                    <a:pt x="649900" y="157480"/>
                  </a:lnTo>
                  <a:lnTo>
                    <a:pt x="649900" y="140970"/>
                  </a:lnTo>
                  <a:lnTo>
                    <a:pt x="387350" y="140970"/>
                  </a:lnTo>
                  <a:cubicBezTo>
                    <a:pt x="251460" y="140970"/>
                    <a:pt x="140970" y="251460"/>
                    <a:pt x="140970" y="387350"/>
                  </a:cubicBezTo>
                  <a:lnTo>
                    <a:pt x="140970" y="517050"/>
                  </a:lnTo>
                  <a:lnTo>
                    <a:pt x="157480" y="517050"/>
                  </a:lnTo>
                  <a:lnTo>
                    <a:pt x="157480" y="387350"/>
                  </a:lnTo>
                  <a:close/>
                  <a:moveTo>
                    <a:pt x="0" y="517050"/>
                  </a:moveTo>
                  <a:lnTo>
                    <a:pt x="60960" y="517050"/>
                  </a:lnTo>
                  <a:lnTo>
                    <a:pt x="60960" y="1204041"/>
                  </a:lnTo>
                  <a:lnTo>
                    <a:pt x="0" y="1204041"/>
                  </a:lnTo>
                  <a:lnTo>
                    <a:pt x="0" y="517050"/>
                  </a:lnTo>
                  <a:close/>
                  <a:moveTo>
                    <a:pt x="142240" y="517050"/>
                  </a:moveTo>
                  <a:lnTo>
                    <a:pt x="158750" y="517050"/>
                  </a:lnTo>
                  <a:lnTo>
                    <a:pt x="158750" y="1204041"/>
                  </a:lnTo>
                  <a:lnTo>
                    <a:pt x="142240" y="1204041"/>
                  </a:lnTo>
                  <a:lnTo>
                    <a:pt x="142240" y="517050"/>
                  </a:lnTo>
                  <a:close/>
                  <a:moveTo>
                    <a:pt x="269240" y="1750141"/>
                  </a:moveTo>
                  <a:cubicBezTo>
                    <a:pt x="154940" y="1750141"/>
                    <a:pt x="62230" y="1657431"/>
                    <a:pt x="62230" y="1543131"/>
                  </a:cubicBezTo>
                  <a:lnTo>
                    <a:pt x="62230" y="1204041"/>
                  </a:lnTo>
                  <a:lnTo>
                    <a:pt x="0" y="1204041"/>
                  </a:lnTo>
                  <a:lnTo>
                    <a:pt x="0" y="1543131"/>
                  </a:lnTo>
                  <a:cubicBezTo>
                    <a:pt x="0" y="1691721"/>
                    <a:pt x="120650" y="1812372"/>
                    <a:pt x="269240" y="1812372"/>
                  </a:cubicBezTo>
                  <a:lnTo>
                    <a:pt x="651957" y="1812372"/>
                  </a:lnTo>
                  <a:lnTo>
                    <a:pt x="651957" y="1750141"/>
                  </a:lnTo>
                  <a:lnTo>
                    <a:pt x="269240" y="1750141"/>
                  </a:lnTo>
                  <a:close/>
                  <a:moveTo>
                    <a:pt x="387350" y="1653621"/>
                  </a:moveTo>
                  <a:cubicBezTo>
                    <a:pt x="260350" y="1653621"/>
                    <a:pt x="157480" y="1550751"/>
                    <a:pt x="157480" y="1423751"/>
                  </a:cubicBezTo>
                  <a:lnTo>
                    <a:pt x="157480" y="1204041"/>
                  </a:lnTo>
                  <a:lnTo>
                    <a:pt x="140970" y="1204041"/>
                  </a:lnTo>
                  <a:lnTo>
                    <a:pt x="140970" y="1423751"/>
                  </a:lnTo>
                  <a:cubicBezTo>
                    <a:pt x="140970" y="1559641"/>
                    <a:pt x="251460" y="1670131"/>
                    <a:pt x="387350" y="1670131"/>
                  </a:cubicBezTo>
                  <a:lnTo>
                    <a:pt x="649900" y="1670131"/>
                  </a:lnTo>
                  <a:lnTo>
                    <a:pt x="649900" y="1653621"/>
                  </a:lnTo>
                  <a:lnTo>
                    <a:pt x="387350" y="1653621"/>
                  </a:lnTo>
                  <a:close/>
                  <a:moveTo>
                    <a:pt x="649900" y="1750141"/>
                  </a:moveTo>
                  <a:lnTo>
                    <a:pt x="5061154" y="1750141"/>
                  </a:lnTo>
                  <a:lnTo>
                    <a:pt x="5061154" y="1811101"/>
                  </a:lnTo>
                  <a:lnTo>
                    <a:pt x="649900" y="1811101"/>
                  </a:lnTo>
                  <a:lnTo>
                    <a:pt x="649900" y="1750141"/>
                  </a:lnTo>
                  <a:close/>
                  <a:moveTo>
                    <a:pt x="649900" y="1653621"/>
                  </a:moveTo>
                  <a:lnTo>
                    <a:pt x="5061154" y="1653621"/>
                  </a:lnTo>
                  <a:lnTo>
                    <a:pt x="5061154" y="1670131"/>
                  </a:lnTo>
                  <a:lnTo>
                    <a:pt x="649900" y="1670131"/>
                  </a:lnTo>
                  <a:lnTo>
                    <a:pt x="649900" y="1653621"/>
                  </a:lnTo>
                  <a:close/>
                  <a:moveTo>
                    <a:pt x="5856418" y="1204041"/>
                  </a:moveTo>
                  <a:lnTo>
                    <a:pt x="5856418" y="1543131"/>
                  </a:lnTo>
                  <a:cubicBezTo>
                    <a:pt x="5856418" y="1657431"/>
                    <a:pt x="5763708" y="1750141"/>
                    <a:pt x="5649408" y="1750141"/>
                  </a:cubicBezTo>
                  <a:lnTo>
                    <a:pt x="5061154" y="1750141"/>
                  </a:lnTo>
                  <a:lnTo>
                    <a:pt x="5061154" y="1811101"/>
                  </a:lnTo>
                  <a:lnTo>
                    <a:pt x="5649408" y="1811101"/>
                  </a:lnTo>
                  <a:cubicBezTo>
                    <a:pt x="5797998" y="1811101"/>
                    <a:pt x="5918648" y="1690451"/>
                    <a:pt x="5918648" y="1541861"/>
                  </a:cubicBezTo>
                  <a:lnTo>
                    <a:pt x="5918648" y="1204041"/>
                  </a:lnTo>
                  <a:lnTo>
                    <a:pt x="5856418" y="1204041"/>
                  </a:lnTo>
                  <a:close/>
                  <a:moveTo>
                    <a:pt x="5759898" y="1423751"/>
                  </a:moveTo>
                  <a:cubicBezTo>
                    <a:pt x="5759898" y="1550751"/>
                    <a:pt x="5657028" y="1653621"/>
                    <a:pt x="5530028" y="1653621"/>
                  </a:cubicBezTo>
                  <a:lnTo>
                    <a:pt x="5061154" y="1653621"/>
                  </a:lnTo>
                  <a:lnTo>
                    <a:pt x="5061154" y="1670131"/>
                  </a:lnTo>
                  <a:lnTo>
                    <a:pt x="5530028" y="1670131"/>
                  </a:lnTo>
                  <a:cubicBezTo>
                    <a:pt x="5665918" y="1670131"/>
                    <a:pt x="5776408" y="1559641"/>
                    <a:pt x="5776408" y="1423751"/>
                  </a:cubicBezTo>
                  <a:lnTo>
                    <a:pt x="5776408" y="1204041"/>
                  </a:lnTo>
                  <a:lnTo>
                    <a:pt x="5759898" y="1204041"/>
                  </a:lnTo>
                  <a:lnTo>
                    <a:pt x="5759898" y="1423751"/>
                  </a:lnTo>
                  <a:close/>
                  <a:moveTo>
                    <a:pt x="5856418" y="517050"/>
                  </a:moveTo>
                  <a:lnTo>
                    <a:pt x="5917378" y="517050"/>
                  </a:lnTo>
                  <a:lnTo>
                    <a:pt x="5917378" y="1204041"/>
                  </a:lnTo>
                  <a:lnTo>
                    <a:pt x="5856418" y="1204041"/>
                  </a:lnTo>
                  <a:lnTo>
                    <a:pt x="5856418" y="517050"/>
                  </a:lnTo>
                  <a:close/>
                  <a:moveTo>
                    <a:pt x="5759898" y="517050"/>
                  </a:moveTo>
                  <a:lnTo>
                    <a:pt x="5776408" y="517050"/>
                  </a:lnTo>
                  <a:lnTo>
                    <a:pt x="5776408" y="1204041"/>
                  </a:lnTo>
                  <a:lnTo>
                    <a:pt x="5759898" y="1204041"/>
                  </a:lnTo>
                  <a:lnTo>
                    <a:pt x="5759898" y="517050"/>
                  </a:lnTo>
                  <a:close/>
                  <a:moveTo>
                    <a:pt x="5649408" y="60960"/>
                  </a:moveTo>
                  <a:cubicBezTo>
                    <a:pt x="5763708" y="60960"/>
                    <a:pt x="5856418" y="153670"/>
                    <a:pt x="5856418" y="267970"/>
                  </a:cubicBezTo>
                  <a:lnTo>
                    <a:pt x="5856418" y="517050"/>
                  </a:lnTo>
                  <a:lnTo>
                    <a:pt x="5917378" y="517050"/>
                  </a:lnTo>
                  <a:lnTo>
                    <a:pt x="5917378" y="269240"/>
                  </a:lnTo>
                  <a:cubicBezTo>
                    <a:pt x="5917378" y="120650"/>
                    <a:pt x="5796728" y="0"/>
                    <a:pt x="5648138" y="0"/>
                  </a:cubicBezTo>
                  <a:lnTo>
                    <a:pt x="5059097" y="0"/>
                  </a:lnTo>
                  <a:lnTo>
                    <a:pt x="5059097" y="60960"/>
                  </a:lnTo>
                  <a:lnTo>
                    <a:pt x="5649408" y="60960"/>
                  </a:lnTo>
                  <a:close/>
                  <a:moveTo>
                    <a:pt x="5530028" y="142240"/>
                  </a:moveTo>
                  <a:lnTo>
                    <a:pt x="5061154" y="142240"/>
                  </a:lnTo>
                  <a:lnTo>
                    <a:pt x="5061154" y="158750"/>
                  </a:lnTo>
                  <a:lnTo>
                    <a:pt x="5530028" y="158750"/>
                  </a:lnTo>
                  <a:cubicBezTo>
                    <a:pt x="5657028" y="158750"/>
                    <a:pt x="5759898" y="261620"/>
                    <a:pt x="5759898" y="388620"/>
                  </a:cubicBezTo>
                  <a:lnTo>
                    <a:pt x="5759898" y="517211"/>
                  </a:lnTo>
                  <a:lnTo>
                    <a:pt x="5776408" y="517211"/>
                  </a:lnTo>
                  <a:lnTo>
                    <a:pt x="5776408" y="387350"/>
                  </a:lnTo>
                  <a:cubicBezTo>
                    <a:pt x="5776408" y="251460"/>
                    <a:pt x="5665918" y="142240"/>
                    <a:pt x="5530028" y="142240"/>
                  </a:cubicBezTo>
                  <a:close/>
                  <a:moveTo>
                    <a:pt x="649900" y="0"/>
                  </a:moveTo>
                  <a:lnTo>
                    <a:pt x="5061154" y="0"/>
                  </a:lnTo>
                  <a:lnTo>
                    <a:pt x="5061154" y="60960"/>
                  </a:lnTo>
                  <a:lnTo>
                    <a:pt x="649900" y="60960"/>
                  </a:lnTo>
                  <a:lnTo>
                    <a:pt x="649900" y="0"/>
                  </a:lnTo>
                  <a:close/>
                  <a:moveTo>
                    <a:pt x="649900" y="142240"/>
                  </a:moveTo>
                  <a:lnTo>
                    <a:pt x="5061154" y="142240"/>
                  </a:lnTo>
                  <a:lnTo>
                    <a:pt x="5061154" y="158750"/>
                  </a:lnTo>
                  <a:lnTo>
                    <a:pt x="649900" y="158750"/>
                  </a:lnTo>
                  <a:lnTo>
                    <a:pt x="649900"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sp>
        <p:nvSpPr>
          <p:cNvPr id="614" name="CustomShape 8"/>
          <p:cNvSpPr/>
          <p:nvPr/>
        </p:nvSpPr>
        <p:spPr>
          <a:xfrm>
            <a:off x="2413237" y="697320"/>
            <a:ext cx="297576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CONTACT INFO/BOARD MEMBERS</a:t>
            </a:r>
            <a:endParaRPr lang="en-US" sz="1400" b="0" strike="noStrike" spc="-1">
              <a:latin typeface="Arial"/>
            </a:endParaRPr>
          </a:p>
        </p:txBody>
      </p:sp>
      <p:sp>
        <p:nvSpPr>
          <p:cNvPr id="615" name="CustomShape 9"/>
          <p:cNvSpPr/>
          <p:nvPr/>
        </p:nvSpPr>
        <p:spPr>
          <a:xfrm>
            <a:off x="2947793" y="5185653"/>
            <a:ext cx="189756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CHAIN OF COMMAND</a:t>
            </a:r>
            <a:endParaRPr lang="en-US" sz="1400" b="0" strike="noStrike" spc="-1">
              <a:latin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0" name="Group 1"/>
          <p:cNvGrpSpPr/>
          <p:nvPr/>
        </p:nvGrpSpPr>
        <p:grpSpPr>
          <a:xfrm>
            <a:off x="0" y="0"/>
            <a:ext cx="7772040" cy="10058040"/>
            <a:chOff x="0" y="0"/>
            <a:chExt cx="7772040" cy="10058040"/>
          </a:xfrm>
        </p:grpSpPr>
        <p:sp>
          <p:nvSpPr>
            <p:cNvPr id="591"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592" name="Group 3"/>
          <p:cNvGrpSpPr/>
          <p:nvPr/>
        </p:nvGrpSpPr>
        <p:grpSpPr>
          <a:xfrm>
            <a:off x="2594663" y="364540"/>
            <a:ext cx="2768760" cy="451440"/>
            <a:chOff x="358200" y="254160"/>
            <a:chExt cx="2768760" cy="451440"/>
          </a:xfrm>
        </p:grpSpPr>
        <p:sp>
          <p:nvSpPr>
            <p:cNvPr id="593" name="CustomShape 4"/>
            <p:cNvSpPr/>
            <p:nvPr/>
          </p:nvSpPr>
          <p:spPr>
            <a:xfrm>
              <a:off x="358200" y="254160"/>
              <a:ext cx="2768760" cy="451440"/>
            </a:xfrm>
            <a:custGeom>
              <a:avLst/>
              <a:gdLst/>
              <a:ahLst/>
              <a:cxnLst/>
              <a:rect l="l" t="t" r="r" b="b"/>
              <a:pathLst>
                <a:path w="7457879" h="1217202">
                  <a:moveTo>
                    <a:pt x="60960" y="269240"/>
                  </a:moveTo>
                  <a:cubicBezTo>
                    <a:pt x="60960" y="154940"/>
                    <a:pt x="153670" y="62230"/>
                    <a:pt x="267970" y="62230"/>
                  </a:cubicBezTo>
                  <a:lnTo>
                    <a:pt x="694153" y="62230"/>
                  </a:lnTo>
                  <a:lnTo>
                    <a:pt x="694153" y="0"/>
                  </a:lnTo>
                  <a:lnTo>
                    <a:pt x="269240" y="0"/>
                  </a:lnTo>
                  <a:cubicBezTo>
                    <a:pt x="120650" y="0"/>
                    <a:pt x="0" y="120650"/>
                    <a:pt x="0" y="269240"/>
                  </a:cubicBezTo>
                  <a:lnTo>
                    <a:pt x="0" y="509037"/>
                  </a:lnTo>
                  <a:lnTo>
                    <a:pt x="60960" y="509037"/>
                  </a:lnTo>
                  <a:lnTo>
                    <a:pt x="60960" y="269240"/>
                  </a:lnTo>
                  <a:close/>
                  <a:moveTo>
                    <a:pt x="157480" y="387350"/>
                  </a:moveTo>
                  <a:cubicBezTo>
                    <a:pt x="157480" y="260350"/>
                    <a:pt x="260350" y="157480"/>
                    <a:pt x="387350" y="157480"/>
                  </a:cubicBezTo>
                  <a:lnTo>
                    <a:pt x="694153" y="157480"/>
                  </a:lnTo>
                  <a:lnTo>
                    <a:pt x="694153" y="140970"/>
                  </a:lnTo>
                  <a:lnTo>
                    <a:pt x="387350" y="140970"/>
                  </a:lnTo>
                  <a:cubicBezTo>
                    <a:pt x="251460" y="140970"/>
                    <a:pt x="140970" y="251460"/>
                    <a:pt x="140970" y="387350"/>
                  </a:cubicBezTo>
                  <a:lnTo>
                    <a:pt x="140970" y="509018"/>
                  </a:lnTo>
                  <a:lnTo>
                    <a:pt x="157480" y="509018"/>
                  </a:lnTo>
                  <a:lnTo>
                    <a:pt x="157480" y="387350"/>
                  </a:lnTo>
                  <a:close/>
                  <a:moveTo>
                    <a:pt x="0" y="509018"/>
                  </a:moveTo>
                  <a:lnTo>
                    <a:pt x="60960" y="509018"/>
                  </a:lnTo>
                  <a:lnTo>
                    <a:pt x="60960" y="608872"/>
                  </a:lnTo>
                  <a:lnTo>
                    <a:pt x="0" y="608872"/>
                  </a:lnTo>
                  <a:lnTo>
                    <a:pt x="0" y="509018"/>
                  </a:lnTo>
                  <a:close/>
                  <a:moveTo>
                    <a:pt x="142240" y="509018"/>
                  </a:moveTo>
                  <a:lnTo>
                    <a:pt x="158750" y="509018"/>
                  </a:lnTo>
                  <a:lnTo>
                    <a:pt x="158750" y="608872"/>
                  </a:lnTo>
                  <a:lnTo>
                    <a:pt x="142240" y="608872"/>
                  </a:lnTo>
                  <a:lnTo>
                    <a:pt x="142240" y="509018"/>
                  </a:lnTo>
                  <a:close/>
                  <a:moveTo>
                    <a:pt x="269240" y="1154972"/>
                  </a:moveTo>
                  <a:cubicBezTo>
                    <a:pt x="154940" y="1154972"/>
                    <a:pt x="62230" y="1062262"/>
                    <a:pt x="62230" y="947962"/>
                  </a:cubicBezTo>
                  <a:lnTo>
                    <a:pt x="62230" y="608872"/>
                  </a:lnTo>
                  <a:lnTo>
                    <a:pt x="0" y="608872"/>
                  </a:lnTo>
                  <a:lnTo>
                    <a:pt x="0" y="947962"/>
                  </a:lnTo>
                  <a:cubicBezTo>
                    <a:pt x="0" y="1096552"/>
                    <a:pt x="120650" y="1217202"/>
                    <a:pt x="269240" y="1217202"/>
                  </a:cubicBezTo>
                  <a:lnTo>
                    <a:pt x="696851" y="1217202"/>
                  </a:lnTo>
                  <a:lnTo>
                    <a:pt x="696851" y="1154972"/>
                  </a:lnTo>
                  <a:lnTo>
                    <a:pt x="269240" y="1154972"/>
                  </a:lnTo>
                  <a:close/>
                  <a:moveTo>
                    <a:pt x="387350" y="1058452"/>
                  </a:moveTo>
                  <a:cubicBezTo>
                    <a:pt x="260350" y="1058452"/>
                    <a:pt x="157480" y="955582"/>
                    <a:pt x="157480" y="828582"/>
                  </a:cubicBezTo>
                  <a:lnTo>
                    <a:pt x="157480" y="608872"/>
                  </a:lnTo>
                  <a:lnTo>
                    <a:pt x="140970" y="608872"/>
                  </a:lnTo>
                  <a:lnTo>
                    <a:pt x="140970" y="828582"/>
                  </a:lnTo>
                  <a:cubicBezTo>
                    <a:pt x="140970" y="964472"/>
                    <a:pt x="251460" y="1074962"/>
                    <a:pt x="387350" y="1074962"/>
                  </a:cubicBezTo>
                  <a:lnTo>
                    <a:pt x="694153" y="1074962"/>
                  </a:lnTo>
                  <a:lnTo>
                    <a:pt x="694153" y="1058452"/>
                  </a:lnTo>
                  <a:lnTo>
                    <a:pt x="387350" y="1058452"/>
                  </a:lnTo>
                  <a:close/>
                  <a:moveTo>
                    <a:pt x="694153" y="1154972"/>
                  </a:moveTo>
                  <a:lnTo>
                    <a:pt x="6481094" y="1154972"/>
                  </a:lnTo>
                  <a:lnTo>
                    <a:pt x="6481094" y="1215932"/>
                  </a:lnTo>
                  <a:lnTo>
                    <a:pt x="694153" y="1215932"/>
                  </a:lnTo>
                  <a:lnTo>
                    <a:pt x="694153" y="1154972"/>
                  </a:lnTo>
                  <a:close/>
                  <a:moveTo>
                    <a:pt x="694153" y="1058452"/>
                  </a:moveTo>
                  <a:lnTo>
                    <a:pt x="6481094" y="1058452"/>
                  </a:lnTo>
                  <a:lnTo>
                    <a:pt x="6481094" y="1074962"/>
                  </a:lnTo>
                  <a:lnTo>
                    <a:pt x="694153" y="1074962"/>
                  </a:lnTo>
                  <a:lnTo>
                    <a:pt x="694153" y="1058452"/>
                  </a:lnTo>
                  <a:close/>
                  <a:moveTo>
                    <a:pt x="7395649" y="608872"/>
                  </a:moveTo>
                  <a:lnTo>
                    <a:pt x="7395649" y="947962"/>
                  </a:lnTo>
                  <a:cubicBezTo>
                    <a:pt x="7395649" y="1062262"/>
                    <a:pt x="7302939" y="1154972"/>
                    <a:pt x="7188639" y="1154972"/>
                  </a:cubicBezTo>
                  <a:lnTo>
                    <a:pt x="6481094" y="1154972"/>
                  </a:lnTo>
                  <a:lnTo>
                    <a:pt x="6481094" y="1215932"/>
                  </a:lnTo>
                  <a:lnTo>
                    <a:pt x="7188639" y="1215932"/>
                  </a:lnTo>
                  <a:cubicBezTo>
                    <a:pt x="7337229" y="1215932"/>
                    <a:pt x="7457879" y="1095282"/>
                    <a:pt x="7457879" y="946692"/>
                  </a:cubicBezTo>
                  <a:lnTo>
                    <a:pt x="7457879" y="608872"/>
                  </a:lnTo>
                  <a:lnTo>
                    <a:pt x="7395649" y="608872"/>
                  </a:lnTo>
                  <a:close/>
                  <a:moveTo>
                    <a:pt x="7299129" y="828582"/>
                  </a:moveTo>
                  <a:cubicBezTo>
                    <a:pt x="7299129" y="955582"/>
                    <a:pt x="7196258" y="1058452"/>
                    <a:pt x="7069258" y="1058452"/>
                  </a:cubicBezTo>
                  <a:lnTo>
                    <a:pt x="6481094" y="1058452"/>
                  </a:lnTo>
                  <a:lnTo>
                    <a:pt x="6481094" y="1074962"/>
                  </a:lnTo>
                  <a:lnTo>
                    <a:pt x="7069258" y="1074962"/>
                  </a:lnTo>
                  <a:cubicBezTo>
                    <a:pt x="7205149" y="1074962"/>
                    <a:pt x="7315639" y="964472"/>
                    <a:pt x="7315639" y="828582"/>
                  </a:cubicBezTo>
                  <a:lnTo>
                    <a:pt x="7315639" y="608872"/>
                  </a:lnTo>
                  <a:lnTo>
                    <a:pt x="7299129" y="608872"/>
                  </a:lnTo>
                  <a:lnTo>
                    <a:pt x="7299129" y="828582"/>
                  </a:lnTo>
                  <a:close/>
                  <a:moveTo>
                    <a:pt x="7395649" y="509018"/>
                  </a:moveTo>
                  <a:lnTo>
                    <a:pt x="7456608" y="509018"/>
                  </a:lnTo>
                  <a:lnTo>
                    <a:pt x="7456608" y="608872"/>
                  </a:lnTo>
                  <a:lnTo>
                    <a:pt x="7395649" y="608872"/>
                  </a:lnTo>
                  <a:lnTo>
                    <a:pt x="7395649" y="509018"/>
                  </a:lnTo>
                  <a:close/>
                  <a:moveTo>
                    <a:pt x="7299129" y="509018"/>
                  </a:moveTo>
                  <a:lnTo>
                    <a:pt x="7315639" y="509018"/>
                  </a:lnTo>
                  <a:lnTo>
                    <a:pt x="7315639" y="608872"/>
                  </a:lnTo>
                  <a:lnTo>
                    <a:pt x="7299129" y="608872"/>
                  </a:lnTo>
                  <a:lnTo>
                    <a:pt x="7299129" y="509018"/>
                  </a:lnTo>
                  <a:close/>
                  <a:moveTo>
                    <a:pt x="7188639" y="60960"/>
                  </a:moveTo>
                  <a:cubicBezTo>
                    <a:pt x="7302939" y="60960"/>
                    <a:pt x="7395649" y="153670"/>
                    <a:pt x="7395649" y="267970"/>
                  </a:cubicBezTo>
                  <a:lnTo>
                    <a:pt x="7395649" y="509018"/>
                  </a:lnTo>
                  <a:lnTo>
                    <a:pt x="7456608" y="509018"/>
                  </a:lnTo>
                  <a:lnTo>
                    <a:pt x="7456608" y="269240"/>
                  </a:lnTo>
                  <a:cubicBezTo>
                    <a:pt x="7456608" y="120650"/>
                    <a:pt x="7335958" y="0"/>
                    <a:pt x="7187368" y="0"/>
                  </a:cubicBezTo>
                  <a:lnTo>
                    <a:pt x="6478396" y="0"/>
                  </a:lnTo>
                  <a:lnTo>
                    <a:pt x="6478396" y="60960"/>
                  </a:lnTo>
                  <a:lnTo>
                    <a:pt x="7188639" y="60960"/>
                  </a:lnTo>
                  <a:close/>
                  <a:moveTo>
                    <a:pt x="7069258" y="142240"/>
                  </a:moveTo>
                  <a:lnTo>
                    <a:pt x="6481094" y="142240"/>
                  </a:lnTo>
                  <a:lnTo>
                    <a:pt x="6481094" y="158750"/>
                  </a:lnTo>
                  <a:lnTo>
                    <a:pt x="7069258" y="158750"/>
                  </a:lnTo>
                  <a:cubicBezTo>
                    <a:pt x="7196258" y="158750"/>
                    <a:pt x="7299129" y="261620"/>
                    <a:pt x="7299129" y="388620"/>
                  </a:cubicBezTo>
                  <a:lnTo>
                    <a:pt x="7299129" y="509037"/>
                  </a:lnTo>
                  <a:lnTo>
                    <a:pt x="7315639" y="509037"/>
                  </a:lnTo>
                  <a:lnTo>
                    <a:pt x="7315639" y="387350"/>
                  </a:lnTo>
                  <a:cubicBezTo>
                    <a:pt x="7315639" y="251460"/>
                    <a:pt x="7205149" y="142240"/>
                    <a:pt x="7069258" y="142240"/>
                  </a:cubicBezTo>
                  <a:close/>
                  <a:moveTo>
                    <a:pt x="694153" y="0"/>
                  </a:moveTo>
                  <a:lnTo>
                    <a:pt x="6481094" y="0"/>
                  </a:lnTo>
                  <a:lnTo>
                    <a:pt x="6481094" y="60960"/>
                  </a:lnTo>
                  <a:lnTo>
                    <a:pt x="694153" y="60960"/>
                  </a:lnTo>
                  <a:lnTo>
                    <a:pt x="694153" y="0"/>
                  </a:lnTo>
                  <a:close/>
                  <a:moveTo>
                    <a:pt x="694153" y="142240"/>
                  </a:moveTo>
                  <a:lnTo>
                    <a:pt x="6481094" y="142240"/>
                  </a:lnTo>
                  <a:lnTo>
                    <a:pt x="6481094" y="158750"/>
                  </a:lnTo>
                  <a:lnTo>
                    <a:pt x="694153" y="158750"/>
                  </a:lnTo>
                  <a:lnTo>
                    <a:pt x="694153"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sp>
        <p:nvSpPr>
          <p:cNvPr id="594" name="CustomShape 5"/>
          <p:cNvSpPr/>
          <p:nvPr/>
        </p:nvSpPr>
        <p:spPr>
          <a:xfrm>
            <a:off x="348480" y="858240"/>
            <a:ext cx="6895080" cy="499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636840" algn="ctr">
              <a:lnSpc>
                <a:spcPct val="100000"/>
              </a:lnSpc>
              <a:spcBef>
                <a:spcPts val="459"/>
              </a:spcBef>
            </a:pPr>
            <a:r>
              <a:rPr lang="en-US" sz="1400" b="1" u="sng" strike="noStrike" spc="-1">
                <a:solidFill>
                  <a:srgbClr val="000000"/>
                </a:solidFill>
                <a:uFillTx/>
                <a:latin typeface="Open Sans Light"/>
                <a:ea typeface="Open Sans Light"/>
              </a:rPr>
              <a:t>Medications</a:t>
            </a:r>
            <a:r>
              <a:rPr lang="en-US" sz="1400" b="1" strike="noStrike" spc="-1">
                <a:solidFill>
                  <a:srgbClr val="000000"/>
                </a:solidFill>
                <a:latin typeface="Open Sans Light"/>
                <a:ea typeface="Open Sans Light"/>
              </a:rPr>
              <a:t>   </a:t>
            </a:r>
            <a:r>
              <a:rPr lang="en-US" sz="1400" b="1" i="1" strike="noStrike" spc="-1">
                <a:solidFill>
                  <a:srgbClr val="000000"/>
                </a:solidFill>
                <a:latin typeface="Open Sans Light"/>
                <a:ea typeface="Open Sans Light"/>
              </a:rPr>
              <a:t>67:42:10:15</a:t>
            </a:r>
            <a:endParaRPr lang="en-US" sz="1400" b="0" strike="noStrike" spc="-1">
              <a:latin typeface="Arial"/>
            </a:endParaRPr>
          </a:p>
          <a:p>
            <a:pPr marL="637560" algn="ctr">
              <a:lnSpc>
                <a:spcPct val="100000"/>
              </a:lnSpc>
            </a:pPr>
            <a:r>
              <a:rPr lang="en-US" sz="1400" b="1" u="sng" strike="noStrike" spc="-1">
                <a:solidFill>
                  <a:srgbClr val="000000"/>
                </a:solidFill>
                <a:uFill>
                  <a:solidFill>
                    <a:srgbClr val="000000"/>
                  </a:solidFill>
                </a:uFill>
                <a:latin typeface="Open Sans Light"/>
                <a:ea typeface="Open Sans Light"/>
              </a:rPr>
              <a:t>DISPENSING MEDICATION</a:t>
            </a:r>
            <a:endParaRPr lang="en-US" sz="1400" b="0" strike="noStrike" spc="-1">
              <a:latin typeface="Arial"/>
            </a:endParaRPr>
          </a:p>
          <a:p>
            <a:pPr>
              <a:lnSpc>
                <a:spcPct val="100000"/>
              </a:lnSpc>
            </a:pPr>
            <a:r>
              <a:rPr lang="en-US" sz="1400" b="1" strike="noStrike" spc="-1">
                <a:solidFill>
                  <a:srgbClr val="000000"/>
                </a:solidFill>
                <a:latin typeface="Open Sans Light"/>
                <a:ea typeface="Open Sans Light"/>
              </a:rPr>
              <a:t> </a:t>
            </a:r>
            <a:endParaRPr lang="en-US" sz="1400" b="0" strike="noStrike" spc="-1">
              <a:latin typeface="Arial"/>
            </a:endParaRPr>
          </a:p>
          <a:p>
            <a:pPr marL="190440" algn="just">
              <a:lnSpc>
                <a:spcPct val="100000"/>
              </a:lnSpc>
            </a:pPr>
            <a:r>
              <a:rPr lang="en-US" sz="1400" b="0" strike="noStrike" spc="-1">
                <a:solidFill>
                  <a:srgbClr val="000000"/>
                </a:solidFill>
                <a:latin typeface="Open Sans Light"/>
                <a:ea typeface="Open Sans Light"/>
              </a:rPr>
              <a:t>BDA will only dispense over the counter and/or prescription medication that is </a:t>
            </a:r>
            <a:r>
              <a:rPr lang="en-US" sz="1400" b="0" strike="noStrike" spc="-35">
                <a:solidFill>
                  <a:srgbClr val="000000"/>
                </a:solidFill>
                <a:latin typeface="Open Sans Light"/>
                <a:ea typeface="Open Sans Light"/>
              </a:rPr>
              <a:t>in </a:t>
            </a:r>
            <a:r>
              <a:rPr lang="en-US" sz="1400" b="0" strike="noStrike" spc="-1">
                <a:solidFill>
                  <a:srgbClr val="000000"/>
                </a:solidFill>
                <a:latin typeface="Open Sans Light"/>
                <a:ea typeface="Open Sans Light"/>
              </a:rPr>
              <a:t>original, labeled containers, and is accompanied by a doctor’s note with explicit dosage and administration instructions. BDA will only give medication to the child for whom </a:t>
            </a:r>
            <a:r>
              <a:rPr lang="en-US" sz="1400" b="0" strike="noStrike" spc="-26">
                <a:solidFill>
                  <a:srgbClr val="000000"/>
                </a:solidFill>
                <a:latin typeface="Open Sans Light"/>
                <a:ea typeface="Open Sans Light"/>
              </a:rPr>
              <a:t>the </a:t>
            </a:r>
            <a:r>
              <a:rPr lang="en-US" sz="1400" b="0" strike="noStrike" spc="-1">
                <a:solidFill>
                  <a:srgbClr val="000000"/>
                </a:solidFill>
                <a:latin typeface="Open Sans Light"/>
                <a:ea typeface="Open Sans Light"/>
              </a:rPr>
              <a:t>doctor’s note is written and for whom the medication container is labeled. One </a:t>
            </a:r>
            <a:r>
              <a:rPr lang="en-US" sz="1400" b="0" strike="noStrike" spc="-15">
                <a:solidFill>
                  <a:srgbClr val="000000"/>
                </a:solidFill>
                <a:latin typeface="Open Sans Light"/>
                <a:ea typeface="Open Sans Light"/>
              </a:rPr>
              <a:t>doctor’s </a:t>
            </a:r>
            <a:r>
              <a:rPr lang="en-US" sz="1400" b="0" strike="noStrike" spc="-1">
                <a:solidFill>
                  <a:srgbClr val="000000"/>
                </a:solidFill>
                <a:latin typeface="Open Sans Light"/>
                <a:ea typeface="Open Sans Light"/>
              </a:rPr>
              <a:t>note per course of treatment is required. If a child, for example, is to be given a course of antibiotics for 10 days, the doctor’s note must identify the dates that the medication </a:t>
            </a:r>
            <a:r>
              <a:rPr lang="en-US" sz="1400" b="0" strike="noStrike" spc="-46">
                <a:solidFill>
                  <a:srgbClr val="000000"/>
                </a:solidFill>
                <a:latin typeface="Open Sans Light"/>
                <a:ea typeface="Open Sans Light"/>
              </a:rPr>
              <a:t>is </a:t>
            </a:r>
            <a:r>
              <a:rPr lang="en-US" sz="1400" b="0" strike="noStrike" spc="-1">
                <a:solidFill>
                  <a:srgbClr val="000000"/>
                </a:solidFill>
                <a:latin typeface="Open Sans Light"/>
                <a:ea typeface="Open Sans Light"/>
              </a:rPr>
              <a:t>to be given.</a:t>
            </a:r>
            <a:endParaRPr lang="en-US" sz="1400" b="0" strike="noStrike" spc="-1">
              <a:latin typeface="Arial"/>
            </a:endParaRPr>
          </a:p>
          <a:p>
            <a:pPr>
              <a:lnSpc>
                <a:spcPct val="100000"/>
              </a:lnSpc>
            </a:pPr>
            <a:r>
              <a:rPr lang="en-US" sz="1400" b="0" strike="noStrike" spc="-1">
                <a:solidFill>
                  <a:srgbClr val="000000"/>
                </a:solidFill>
                <a:latin typeface="Open Sans Light"/>
                <a:ea typeface="Open Sans Light"/>
              </a:rPr>
              <a:t> </a:t>
            </a:r>
            <a:endParaRPr lang="en-US" sz="1400" b="0" strike="noStrike" spc="-1">
              <a:latin typeface="Arial"/>
            </a:endParaRPr>
          </a:p>
          <a:p>
            <a:pPr marL="190440" algn="just">
              <a:lnSpc>
                <a:spcPct val="100000"/>
              </a:lnSpc>
            </a:pPr>
            <a:r>
              <a:rPr lang="en-US" sz="1400" b="0" strike="noStrike" spc="-1">
                <a:solidFill>
                  <a:srgbClr val="000000"/>
                </a:solidFill>
                <a:latin typeface="Open Sans Light"/>
                <a:ea typeface="Open Sans Light"/>
              </a:rPr>
              <a:t>Parents are required to complete a Medication Form each day that medication is to be dispensed. Medication Forms can be obtained from your center director. Medication Forms, doctor’s notes and medication are to be turned into the child’s teacher or center director. Medication sheet must have exact times and dosage of medicine to be given.</a:t>
            </a:r>
            <a:endParaRPr lang="en-US" sz="1400" b="0" strike="noStrike" spc="-1">
              <a:latin typeface="Arial"/>
            </a:endParaRPr>
          </a:p>
          <a:p>
            <a:pPr>
              <a:lnSpc>
                <a:spcPct val="100000"/>
              </a:lnSpc>
            </a:pPr>
            <a:r>
              <a:rPr lang="en-US" sz="1400" b="0" strike="noStrike" spc="-1">
                <a:solidFill>
                  <a:srgbClr val="000000"/>
                </a:solidFill>
                <a:latin typeface="Open Sans Light"/>
                <a:ea typeface="Open Sans Light"/>
              </a:rPr>
              <a:t> </a:t>
            </a:r>
            <a:endParaRPr lang="en-US" sz="1400" b="0" strike="noStrike" spc="-1">
              <a:latin typeface="Arial"/>
            </a:endParaRPr>
          </a:p>
          <a:p>
            <a:pPr marL="190440">
              <a:lnSpc>
                <a:spcPct val="100000"/>
              </a:lnSpc>
            </a:pPr>
            <a:r>
              <a:rPr lang="en-US" sz="1400" b="0" strike="noStrike" spc="-1">
                <a:solidFill>
                  <a:srgbClr val="000000"/>
                </a:solidFill>
                <a:latin typeface="Open Sans Light"/>
                <a:ea typeface="Open Sans Light"/>
              </a:rPr>
              <a:t>BDA will dispense over the counter, fever reducing/pain medication (ex. Children’s Tylenol, Children’s Motrin) on an as needed basis, with a doctor’s note detailing the recommended reasons for administration and appropriate dosage. Parents are required to supply bottle of the fever reducing/pain medication clearly labeled with their child’s name.</a:t>
            </a:r>
            <a:endParaRPr lang="en-US" sz="1400" b="0" strike="noStrike" spc="-1">
              <a:latin typeface="Arial"/>
            </a:endParaRPr>
          </a:p>
          <a:p>
            <a:pPr>
              <a:lnSpc>
                <a:spcPct val="100000"/>
              </a:lnSpc>
            </a:pPr>
            <a:r>
              <a:rPr lang="en-US" sz="1400" b="0" strike="noStrike" spc="-1">
                <a:solidFill>
                  <a:srgbClr val="000000"/>
                </a:solidFill>
                <a:latin typeface="Open Sans Light"/>
                <a:ea typeface="Open Sans Light"/>
              </a:rPr>
              <a:t> </a:t>
            </a:r>
            <a:endParaRPr lang="en-US" sz="1400" b="0" strike="noStrike" spc="-1">
              <a:latin typeface="Arial"/>
            </a:endParaRPr>
          </a:p>
        </p:txBody>
      </p:sp>
      <p:sp>
        <p:nvSpPr>
          <p:cNvPr id="595" name="CustomShape 6"/>
          <p:cNvSpPr/>
          <p:nvPr/>
        </p:nvSpPr>
        <p:spPr>
          <a:xfrm>
            <a:off x="914400" y="1749600"/>
            <a:ext cx="42120" cy="1080"/>
          </a:xfrm>
          <a:custGeom>
            <a:avLst/>
            <a:gdLst/>
            <a:ahLst/>
            <a:cxnLst/>
            <a:rect l="l" t="t" r="r" b="b"/>
            <a:pathLst>
              <a:path w="67">
                <a:moveTo>
                  <a:pt x="0" y="0"/>
                </a:moveTo>
                <a:lnTo>
                  <a:pt x="67" y="0"/>
                </a:lnTo>
              </a:path>
            </a:pathLst>
          </a:custGeom>
          <a:noFill/>
          <a:ln w="9000">
            <a:solidFill>
              <a:srgbClr val="000000"/>
            </a:solidFill>
            <a:round/>
          </a:ln>
        </p:spPr>
        <p:style>
          <a:lnRef idx="0">
            <a:scrgbClr r="0" g="0" b="0"/>
          </a:lnRef>
          <a:fillRef idx="0">
            <a:scrgbClr r="0" g="0" b="0"/>
          </a:fillRef>
          <a:effectRef idx="0">
            <a:scrgbClr r="0" g="0" b="0"/>
          </a:effectRef>
          <a:fontRef idx="minor"/>
        </p:style>
      </p:sp>
      <p:grpSp>
        <p:nvGrpSpPr>
          <p:cNvPr id="596" name="Group 7"/>
          <p:cNvGrpSpPr/>
          <p:nvPr/>
        </p:nvGrpSpPr>
        <p:grpSpPr>
          <a:xfrm>
            <a:off x="1977641" y="5942380"/>
            <a:ext cx="3816720" cy="451440"/>
            <a:chOff x="3427200" y="5832000"/>
            <a:chExt cx="3816720" cy="451440"/>
          </a:xfrm>
        </p:grpSpPr>
        <p:sp>
          <p:nvSpPr>
            <p:cNvPr id="597" name="CustomShape 8"/>
            <p:cNvSpPr/>
            <p:nvPr/>
          </p:nvSpPr>
          <p:spPr>
            <a:xfrm>
              <a:off x="3427200" y="5832000"/>
              <a:ext cx="3816720" cy="451440"/>
            </a:xfrm>
            <a:custGeom>
              <a:avLst/>
              <a:gdLst/>
              <a:ahLst/>
              <a:cxnLst/>
              <a:rect l="l" t="t" r="r" b="b"/>
              <a:pathLst>
                <a:path w="7457879" h="1217202">
                  <a:moveTo>
                    <a:pt x="60960" y="269240"/>
                  </a:moveTo>
                  <a:cubicBezTo>
                    <a:pt x="60960" y="154940"/>
                    <a:pt x="153670" y="62230"/>
                    <a:pt x="267970" y="62230"/>
                  </a:cubicBezTo>
                  <a:lnTo>
                    <a:pt x="694153" y="62230"/>
                  </a:lnTo>
                  <a:lnTo>
                    <a:pt x="694153" y="0"/>
                  </a:lnTo>
                  <a:lnTo>
                    <a:pt x="269240" y="0"/>
                  </a:lnTo>
                  <a:cubicBezTo>
                    <a:pt x="120650" y="0"/>
                    <a:pt x="0" y="120650"/>
                    <a:pt x="0" y="269240"/>
                  </a:cubicBezTo>
                  <a:lnTo>
                    <a:pt x="0" y="509037"/>
                  </a:lnTo>
                  <a:lnTo>
                    <a:pt x="60960" y="509037"/>
                  </a:lnTo>
                  <a:lnTo>
                    <a:pt x="60960" y="269240"/>
                  </a:lnTo>
                  <a:close/>
                  <a:moveTo>
                    <a:pt x="157480" y="387350"/>
                  </a:moveTo>
                  <a:cubicBezTo>
                    <a:pt x="157480" y="260350"/>
                    <a:pt x="260350" y="157480"/>
                    <a:pt x="387350" y="157480"/>
                  </a:cubicBezTo>
                  <a:lnTo>
                    <a:pt x="694153" y="157480"/>
                  </a:lnTo>
                  <a:lnTo>
                    <a:pt x="694153" y="140970"/>
                  </a:lnTo>
                  <a:lnTo>
                    <a:pt x="387350" y="140970"/>
                  </a:lnTo>
                  <a:cubicBezTo>
                    <a:pt x="251460" y="140970"/>
                    <a:pt x="140970" y="251460"/>
                    <a:pt x="140970" y="387350"/>
                  </a:cubicBezTo>
                  <a:lnTo>
                    <a:pt x="140970" y="509018"/>
                  </a:lnTo>
                  <a:lnTo>
                    <a:pt x="157480" y="509018"/>
                  </a:lnTo>
                  <a:lnTo>
                    <a:pt x="157480" y="387350"/>
                  </a:lnTo>
                  <a:close/>
                  <a:moveTo>
                    <a:pt x="0" y="509018"/>
                  </a:moveTo>
                  <a:lnTo>
                    <a:pt x="60960" y="509018"/>
                  </a:lnTo>
                  <a:lnTo>
                    <a:pt x="60960" y="608872"/>
                  </a:lnTo>
                  <a:lnTo>
                    <a:pt x="0" y="608872"/>
                  </a:lnTo>
                  <a:lnTo>
                    <a:pt x="0" y="509018"/>
                  </a:lnTo>
                  <a:close/>
                  <a:moveTo>
                    <a:pt x="142240" y="509018"/>
                  </a:moveTo>
                  <a:lnTo>
                    <a:pt x="158750" y="509018"/>
                  </a:lnTo>
                  <a:lnTo>
                    <a:pt x="158750" y="608872"/>
                  </a:lnTo>
                  <a:lnTo>
                    <a:pt x="142240" y="608872"/>
                  </a:lnTo>
                  <a:lnTo>
                    <a:pt x="142240" y="509018"/>
                  </a:lnTo>
                  <a:close/>
                  <a:moveTo>
                    <a:pt x="269240" y="1154972"/>
                  </a:moveTo>
                  <a:cubicBezTo>
                    <a:pt x="154940" y="1154972"/>
                    <a:pt x="62230" y="1062262"/>
                    <a:pt x="62230" y="947962"/>
                  </a:cubicBezTo>
                  <a:lnTo>
                    <a:pt x="62230" y="608872"/>
                  </a:lnTo>
                  <a:lnTo>
                    <a:pt x="0" y="608872"/>
                  </a:lnTo>
                  <a:lnTo>
                    <a:pt x="0" y="947962"/>
                  </a:lnTo>
                  <a:cubicBezTo>
                    <a:pt x="0" y="1096552"/>
                    <a:pt x="120650" y="1217202"/>
                    <a:pt x="269240" y="1217202"/>
                  </a:cubicBezTo>
                  <a:lnTo>
                    <a:pt x="696851" y="1217202"/>
                  </a:lnTo>
                  <a:lnTo>
                    <a:pt x="696851" y="1154972"/>
                  </a:lnTo>
                  <a:lnTo>
                    <a:pt x="269240" y="1154972"/>
                  </a:lnTo>
                  <a:close/>
                  <a:moveTo>
                    <a:pt x="387350" y="1058452"/>
                  </a:moveTo>
                  <a:cubicBezTo>
                    <a:pt x="260350" y="1058452"/>
                    <a:pt x="157480" y="955582"/>
                    <a:pt x="157480" y="828582"/>
                  </a:cubicBezTo>
                  <a:lnTo>
                    <a:pt x="157480" y="608872"/>
                  </a:lnTo>
                  <a:lnTo>
                    <a:pt x="140970" y="608872"/>
                  </a:lnTo>
                  <a:lnTo>
                    <a:pt x="140970" y="828582"/>
                  </a:lnTo>
                  <a:cubicBezTo>
                    <a:pt x="140970" y="964472"/>
                    <a:pt x="251460" y="1074962"/>
                    <a:pt x="387350" y="1074962"/>
                  </a:cubicBezTo>
                  <a:lnTo>
                    <a:pt x="694153" y="1074962"/>
                  </a:lnTo>
                  <a:lnTo>
                    <a:pt x="694153" y="1058452"/>
                  </a:lnTo>
                  <a:lnTo>
                    <a:pt x="387350" y="1058452"/>
                  </a:lnTo>
                  <a:close/>
                  <a:moveTo>
                    <a:pt x="694153" y="1154972"/>
                  </a:moveTo>
                  <a:lnTo>
                    <a:pt x="6481094" y="1154972"/>
                  </a:lnTo>
                  <a:lnTo>
                    <a:pt x="6481094" y="1215932"/>
                  </a:lnTo>
                  <a:lnTo>
                    <a:pt x="694153" y="1215932"/>
                  </a:lnTo>
                  <a:lnTo>
                    <a:pt x="694153" y="1154972"/>
                  </a:lnTo>
                  <a:close/>
                  <a:moveTo>
                    <a:pt x="694153" y="1058452"/>
                  </a:moveTo>
                  <a:lnTo>
                    <a:pt x="6481094" y="1058452"/>
                  </a:lnTo>
                  <a:lnTo>
                    <a:pt x="6481094" y="1074962"/>
                  </a:lnTo>
                  <a:lnTo>
                    <a:pt x="694153" y="1074962"/>
                  </a:lnTo>
                  <a:lnTo>
                    <a:pt x="694153" y="1058452"/>
                  </a:lnTo>
                  <a:close/>
                  <a:moveTo>
                    <a:pt x="7395649" y="608872"/>
                  </a:moveTo>
                  <a:lnTo>
                    <a:pt x="7395649" y="947962"/>
                  </a:lnTo>
                  <a:cubicBezTo>
                    <a:pt x="7395649" y="1062262"/>
                    <a:pt x="7302939" y="1154972"/>
                    <a:pt x="7188639" y="1154972"/>
                  </a:cubicBezTo>
                  <a:lnTo>
                    <a:pt x="6481094" y="1154972"/>
                  </a:lnTo>
                  <a:lnTo>
                    <a:pt x="6481094" y="1215932"/>
                  </a:lnTo>
                  <a:lnTo>
                    <a:pt x="7188639" y="1215932"/>
                  </a:lnTo>
                  <a:cubicBezTo>
                    <a:pt x="7337229" y="1215932"/>
                    <a:pt x="7457879" y="1095282"/>
                    <a:pt x="7457879" y="946692"/>
                  </a:cubicBezTo>
                  <a:lnTo>
                    <a:pt x="7457879" y="608872"/>
                  </a:lnTo>
                  <a:lnTo>
                    <a:pt x="7395649" y="608872"/>
                  </a:lnTo>
                  <a:close/>
                  <a:moveTo>
                    <a:pt x="7299129" y="828582"/>
                  </a:moveTo>
                  <a:cubicBezTo>
                    <a:pt x="7299129" y="955582"/>
                    <a:pt x="7196258" y="1058452"/>
                    <a:pt x="7069258" y="1058452"/>
                  </a:cubicBezTo>
                  <a:lnTo>
                    <a:pt x="6481094" y="1058452"/>
                  </a:lnTo>
                  <a:lnTo>
                    <a:pt x="6481094" y="1074962"/>
                  </a:lnTo>
                  <a:lnTo>
                    <a:pt x="7069258" y="1074962"/>
                  </a:lnTo>
                  <a:cubicBezTo>
                    <a:pt x="7205149" y="1074962"/>
                    <a:pt x="7315639" y="964472"/>
                    <a:pt x="7315639" y="828582"/>
                  </a:cubicBezTo>
                  <a:lnTo>
                    <a:pt x="7315639" y="608872"/>
                  </a:lnTo>
                  <a:lnTo>
                    <a:pt x="7299129" y="608872"/>
                  </a:lnTo>
                  <a:lnTo>
                    <a:pt x="7299129" y="828582"/>
                  </a:lnTo>
                  <a:close/>
                  <a:moveTo>
                    <a:pt x="7395649" y="509018"/>
                  </a:moveTo>
                  <a:lnTo>
                    <a:pt x="7456608" y="509018"/>
                  </a:lnTo>
                  <a:lnTo>
                    <a:pt x="7456608" y="608872"/>
                  </a:lnTo>
                  <a:lnTo>
                    <a:pt x="7395649" y="608872"/>
                  </a:lnTo>
                  <a:lnTo>
                    <a:pt x="7395649" y="509018"/>
                  </a:lnTo>
                  <a:close/>
                  <a:moveTo>
                    <a:pt x="7299129" y="509018"/>
                  </a:moveTo>
                  <a:lnTo>
                    <a:pt x="7315639" y="509018"/>
                  </a:lnTo>
                  <a:lnTo>
                    <a:pt x="7315639" y="608872"/>
                  </a:lnTo>
                  <a:lnTo>
                    <a:pt x="7299129" y="608872"/>
                  </a:lnTo>
                  <a:lnTo>
                    <a:pt x="7299129" y="509018"/>
                  </a:lnTo>
                  <a:close/>
                  <a:moveTo>
                    <a:pt x="7188639" y="60960"/>
                  </a:moveTo>
                  <a:cubicBezTo>
                    <a:pt x="7302939" y="60960"/>
                    <a:pt x="7395649" y="153670"/>
                    <a:pt x="7395649" y="267970"/>
                  </a:cubicBezTo>
                  <a:lnTo>
                    <a:pt x="7395649" y="509018"/>
                  </a:lnTo>
                  <a:lnTo>
                    <a:pt x="7456608" y="509018"/>
                  </a:lnTo>
                  <a:lnTo>
                    <a:pt x="7456608" y="269240"/>
                  </a:lnTo>
                  <a:cubicBezTo>
                    <a:pt x="7456608" y="120650"/>
                    <a:pt x="7335958" y="0"/>
                    <a:pt x="7187368" y="0"/>
                  </a:cubicBezTo>
                  <a:lnTo>
                    <a:pt x="6478396" y="0"/>
                  </a:lnTo>
                  <a:lnTo>
                    <a:pt x="6478396" y="60960"/>
                  </a:lnTo>
                  <a:lnTo>
                    <a:pt x="7188639" y="60960"/>
                  </a:lnTo>
                  <a:close/>
                  <a:moveTo>
                    <a:pt x="7069258" y="142240"/>
                  </a:moveTo>
                  <a:lnTo>
                    <a:pt x="6481094" y="142240"/>
                  </a:lnTo>
                  <a:lnTo>
                    <a:pt x="6481094" y="158750"/>
                  </a:lnTo>
                  <a:lnTo>
                    <a:pt x="7069258" y="158750"/>
                  </a:lnTo>
                  <a:cubicBezTo>
                    <a:pt x="7196258" y="158750"/>
                    <a:pt x="7299129" y="261620"/>
                    <a:pt x="7299129" y="388620"/>
                  </a:cubicBezTo>
                  <a:lnTo>
                    <a:pt x="7299129" y="509037"/>
                  </a:lnTo>
                  <a:lnTo>
                    <a:pt x="7315639" y="509037"/>
                  </a:lnTo>
                  <a:lnTo>
                    <a:pt x="7315639" y="387350"/>
                  </a:lnTo>
                  <a:cubicBezTo>
                    <a:pt x="7315639" y="251460"/>
                    <a:pt x="7205149" y="142240"/>
                    <a:pt x="7069258" y="142240"/>
                  </a:cubicBezTo>
                  <a:close/>
                  <a:moveTo>
                    <a:pt x="694153" y="0"/>
                  </a:moveTo>
                  <a:lnTo>
                    <a:pt x="6481094" y="0"/>
                  </a:lnTo>
                  <a:lnTo>
                    <a:pt x="6481094" y="60960"/>
                  </a:lnTo>
                  <a:lnTo>
                    <a:pt x="694153" y="60960"/>
                  </a:lnTo>
                  <a:lnTo>
                    <a:pt x="694153" y="0"/>
                  </a:lnTo>
                  <a:close/>
                  <a:moveTo>
                    <a:pt x="694153" y="142240"/>
                  </a:moveTo>
                  <a:lnTo>
                    <a:pt x="6481094" y="142240"/>
                  </a:lnTo>
                  <a:lnTo>
                    <a:pt x="6481094" y="158750"/>
                  </a:lnTo>
                  <a:lnTo>
                    <a:pt x="694153" y="158750"/>
                  </a:lnTo>
                  <a:lnTo>
                    <a:pt x="694153" y="142240"/>
                  </a:lnTo>
                  <a:close/>
                </a:path>
              </a:pathLst>
            </a:custGeom>
            <a:solidFill>
              <a:srgbClr val="D22376"/>
            </a:solidFill>
            <a:ln>
              <a:noFill/>
            </a:ln>
          </p:spPr>
          <p:style>
            <a:lnRef idx="0">
              <a:scrgbClr r="0" g="0" b="0"/>
            </a:lnRef>
            <a:fillRef idx="0">
              <a:scrgbClr r="0" g="0" b="0"/>
            </a:fillRef>
            <a:effectRef idx="0">
              <a:scrgbClr r="0" g="0" b="0"/>
            </a:effectRef>
            <a:fontRef idx="minor"/>
          </p:style>
        </p:sp>
      </p:grpSp>
      <p:sp>
        <p:nvSpPr>
          <p:cNvPr id="598" name="CustomShape 9"/>
          <p:cNvSpPr/>
          <p:nvPr/>
        </p:nvSpPr>
        <p:spPr>
          <a:xfrm>
            <a:off x="356390" y="6058232"/>
            <a:ext cx="7253641" cy="304553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pPr>
            <a:br>
              <a:rPr/>
            </a:br>
            <a:endParaRPr lang="en-US" sz="1800" b="0" strike="noStrike" spc="-1">
              <a:latin typeface="Arial"/>
            </a:endParaRPr>
          </a:p>
          <a:p>
            <a:pPr algn="just">
              <a:lnSpc>
                <a:spcPct val="100000"/>
              </a:lnSpc>
            </a:pPr>
            <a:r>
              <a:rPr lang="en-US" sz="1200" b="0" strike="noStrike" spc="-1">
                <a:solidFill>
                  <a:srgbClr val="000000"/>
                </a:solidFill>
                <a:latin typeface="Open Sans Light"/>
                <a:ea typeface="Open Sans Light"/>
              </a:rPr>
              <a:t>For the safety of your child, parents are required to provide a signed copy of the</a:t>
            </a:r>
            <a:endParaRPr lang="en-US" sz="1200" b="0" strike="noStrike" spc="-1">
              <a:latin typeface="Arial"/>
            </a:endParaRPr>
          </a:p>
          <a:p>
            <a:pPr algn="just">
              <a:lnSpc>
                <a:spcPct val="100000"/>
              </a:lnSpc>
            </a:pPr>
            <a:r>
              <a:rPr lang="en-US" sz="1200" b="0" strike="noStrike" spc="-1">
                <a:solidFill>
                  <a:srgbClr val="000000"/>
                </a:solidFill>
                <a:latin typeface="Open Sans Light"/>
                <a:ea typeface="Open Sans Light"/>
              </a:rPr>
              <a:t>“Authorization for Emergency Care for Children” form, detailing any allergies, food or otherwise, from which their child suffers, at the time of enrollment or when the allergy is discovered. This form must be completely filled out by the child’s doctor and parent(s) or legal guardian(s), and must be updated every six months, or more frequently, as needed. In addition to this form, parents must provide a copy of any additional doctor’s orders and procedural guidelines relating to the prevention and treatment of the child’s allergy. This form can be obtained by request from the center director.</a:t>
            </a:r>
            <a:endParaRPr lang="en-US" sz="1200" b="0" strike="noStrike" spc="-1">
              <a:latin typeface="Arial"/>
            </a:endParaRPr>
          </a:p>
          <a:p>
            <a:pPr algn="just">
              <a:lnSpc>
                <a:spcPct val="100000"/>
              </a:lnSpc>
            </a:pPr>
            <a:r>
              <a:rPr lang="en-US" sz="1200" b="0" strike="noStrike" spc="-1">
                <a:solidFill>
                  <a:srgbClr val="000000"/>
                </a:solidFill>
                <a:latin typeface="Open Sans Light"/>
                <a:ea typeface="Open Sans Light"/>
              </a:rPr>
              <a:t>Parents must also execute a “Release and Waiver of Liability for Administering Emergency Treatment to Children” form. This form releases BDA from liability for administering treatment to children with severe allergies and taking other necessary actions set forth in the “Authorization for Emergency Care for Children” form, provided BDA exercises reasonable care in taking such actions.</a:t>
            </a:r>
            <a:endParaRPr lang="en-US" sz="1200" b="0" strike="noStrike" spc="-1">
              <a:latin typeface="Arial"/>
            </a:endParaRPr>
          </a:p>
          <a:p>
            <a:pPr algn="just">
              <a:lnSpc>
                <a:spcPct val="100000"/>
              </a:lnSpc>
            </a:pPr>
            <a:r>
              <a:rPr lang="en-US" sz="1200" b="0" strike="noStrike" spc="-1">
                <a:solidFill>
                  <a:srgbClr val="000000"/>
                </a:solidFill>
                <a:latin typeface="Open Sans Light"/>
                <a:ea typeface="Open Sans Light"/>
              </a:rPr>
              <a:t>Any medication required to treat an allergic reaction must be provided in accordance with the Medication Policy detailed herein.</a:t>
            </a:r>
            <a:endParaRPr lang="en-US" sz="1200" b="0" strike="noStrike" spc="-1">
              <a:latin typeface="Arial"/>
            </a:endParaRPr>
          </a:p>
        </p:txBody>
      </p:sp>
      <p:sp>
        <p:nvSpPr>
          <p:cNvPr id="599" name="CustomShape 10"/>
          <p:cNvSpPr/>
          <p:nvPr/>
        </p:nvSpPr>
        <p:spPr>
          <a:xfrm>
            <a:off x="2942375" y="473980"/>
            <a:ext cx="18975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MEDICATIONS</a:t>
            </a:r>
            <a:endParaRPr lang="en-US" sz="1400" b="0" strike="noStrike" spc="-1">
              <a:latin typeface="Arial"/>
            </a:endParaRPr>
          </a:p>
        </p:txBody>
      </p:sp>
      <p:sp>
        <p:nvSpPr>
          <p:cNvPr id="600" name="CustomShape 11"/>
          <p:cNvSpPr/>
          <p:nvPr/>
        </p:nvSpPr>
        <p:spPr>
          <a:xfrm>
            <a:off x="2263262" y="6062738"/>
            <a:ext cx="3075840" cy="4968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EA5D0B"/>
                </a:solidFill>
                <a:latin typeface="Open Sans Light Bold"/>
              </a:rPr>
              <a:t>CHILDREN WITH SEVERE ALLERGIES</a:t>
            </a:r>
            <a:endParaRPr lang="en-US" sz="1400" b="0" strike="noStrike" spc="-1">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 name="Group 1"/>
          <p:cNvGrpSpPr/>
          <p:nvPr/>
        </p:nvGrpSpPr>
        <p:grpSpPr>
          <a:xfrm>
            <a:off x="0" y="0"/>
            <a:ext cx="7772040" cy="10058040"/>
            <a:chOff x="0" y="0"/>
            <a:chExt cx="7772040" cy="10058040"/>
          </a:xfrm>
        </p:grpSpPr>
        <p:sp>
          <p:nvSpPr>
            <p:cNvPr id="617"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618" name="Group 3"/>
          <p:cNvGrpSpPr/>
          <p:nvPr/>
        </p:nvGrpSpPr>
        <p:grpSpPr>
          <a:xfrm>
            <a:off x="1295640" y="1458720"/>
            <a:ext cx="5181480" cy="1382760"/>
            <a:chOff x="1295640" y="1458720"/>
            <a:chExt cx="5181480" cy="1382760"/>
          </a:xfrm>
        </p:grpSpPr>
        <p:grpSp>
          <p:nvGrpSpPr>
            <p:cNvPr id="619" name="Group 4"/>
            <p:cNvGrpSpPr/>
            <p:nvPr/>
          </p:nvGrpSpPr>
          <p:grpSpPr>
            <a:xfrm>
              <a:off x="1295640" y="1458720"/>
              <a:ext cx="5181480" cy="1034640"/>
              <a:chOff x="1295640" y="1458720"/>
              <a:chExt cx="5181480" cy="1034640"/>
            </a:xfrm>
          </p:grpSpPr>
          <p:sp>
            <p:nvSpPr>
              <p:cNvPr id="620" name="CustomShape 5"/>
              <p:cNvSpPr/>
              <p:nvPr/>
            </p:nvSpPr>
            <p:spPr>
              <a:xfrm>
                <a:off x="1295640" y="1458720"/>
                <a:ext cx="5181480" cy="1034640"/>
              </a:xfrm>
              <a:custGeom>
                <a:avLst/>
                <a:gdLst/>
                <a:ahLst/>
                <a:cxnLst/>
                <a:rect l="l" t="t" r="r" b="b"/>
                <a:pathLst>
                  <a:path w="12154336" h="2427276">
                    <a:moveTo>
                      <a:pt x="60960" y="269240"/>
                    </a:moveTo>
                    <a:cubicBezTo>
                      <a:pt x="60960" y="154940"/>
                      <a:pt x="153670" y="62230"/>
                      <a:pt x="267970" y="62230"/>
                    </a:cubicBezTo>
                    <a:lnTo>
                      <a:pt x="829176" y="62230"/>
                    </a:lnTo>
                    <a:lnTo>
                      <a:pt x="829176" y="0"/>
                    </a:lnTo>
                    <a:lnTo>
                      <a:pt x="269240" y="0"/>
                    </a:lnTo>
                    <a:cubicBezTo>
                      <a:pt x="120650" y="0"/>
                      <a:pt x="0" y="120650"/>
                      <a:pt x="0" y="269240"/>
                    </a:cubicBezTo>
                    <a:lnTo>
                      <a:pt x="0" y="525657"/>
                    </a:lnTo>
                    <a:lnTo>
                      <a:pt x="60960" y="525657"/>
                    </a:lnTo>
                    <a:lnTo>
                      <a:pt x="60960" y="269240"/>
                    </a:lnTo>
                    <a:close/>
                    <a:moveTo>
                      <a:pt x="157480" y="387350"/>
                    </a:moveTo>
                    <a:cubicBezTo>
                      <a:pt x="157480" y="260350"/>
                      <a:pt x="260350" y="157480"/>
                      <a:pt x="387350" y="157480"/>
                    </a:cubicBezTo>
                    <a:lnTo>
                      <a:pt x="829177" y="157480"/>
                    </a:lnTo>
                    <a:lnTo>
                      <a:pt x="829177" y="140970"/>
                    </a:lnTo>
                    <a:lnTo>
                      <a:pt x="387350" y="140970"/>
                    </a:lnTo>
                    <a:cubicBezTo>
                      <a:pt x="251460" y="140970"/>
                      <a:pt x="140970" y="251460"/>
                      <a:pt x="140970" y="387350"/>
                    </a:cubicBezTo>
                    <a:lnTo>
                      <a:pt x="140970" y="525347"/>
                    </a:lnTo>
                    <a:lnTo>
                      <a:pt x="157480" y="525347"/>
                    </a:lnTo>
                    <a:lnTo>
                      <a:pt x="157480" y="387350"/>
                    </a:lnTo>
                    <a:close/>
                    <a:moveTo>
                      <a:pt x="0" y="525347"/>
                    </a:moveTo>
                    <a:lnTo>
                      <a:pt x="60960" y="525347"/>
                    </a:lnTo>
                    <a:lnTo>
                      <a:pt x="60960" y="1818947"/>
                    </a:lnTo>
                    <a:lnTo>
                      <a:pt x="0" y="1818947"/>
                    </a:lnTo>
                    <a:lnTo>
                      <a:pt x="0" y="525347"/>
                    </a:lnTo>
                    <a:close/>
                    <a:moveTo>
                      <a:pt x="142240" y="525347"/>
                    </a:moveTo>
                    <a:lnTo>
                      <a:pt x="158750" y="525347"/>
                    </a:lnTo>
                    <a:lnTo>
                      <a:pt x="158750" y="1818947"/>
                    </a:lnTo>
                    <a:lnTo>
                      <a:pt x="142240" y="1818947"/>
                    </a:lnTo>
                    <a:lnTo>
                      <a:pt x="142240" y="525347"/>
                    </a:lnTo>
                    <a:close/>
                    <a:moveTo>
                      <a:pt x="269240" y="2365046"/>
                    </a:moveTo>
                    <a:cubicBezTo>
                      <a:pt x="154940" y="2365046"/>
                      <a:pt x="62230" y="2272336"/>
                      <a:pt x="62230" y="2158036"/>
                    </a:cubicBezTo>
                    <a:lnTo>
                      <a:pt x="62230" y="1818947"/>
                    </a:lnTo>
                    <a:lnTo>
                      <a:pt x="0" y="1818947"/>
                    </a:lnTo>
                    <a:lnTo>
                      <a:pt x="0" y="2158036"/>
                    </a:lnTo>
                    <a:cubicBezTo>
                      <a:pt x="0" y="2306626"/>
                      <a:pt x="120650" y="2427276"/>
                      <a:pt x="269240" y="2427276"/>
                    </a:cubicBezTo>
                    <a:lnTo>
                      <a:pt x="833831" y="2427276"/>
                    </a:lnTo>
                    <a:lnTo>
                      <a:pt x="833831" y="2365047"/>
                    </a:lnTo>
                    <a:lnTo>
                      <a:pt x="269240" y="2365047"/>
                    </a:lnTo>
                    <a:close/>
                    <a:moveTo>
                      <a:pt x="387350" y="2268526"/>
                    </a:moveTo>
                    <a:cubicBezTo>
                      <a:pt x="260350" y="2268526"/>
                      <a:pt x="157480" y="2165656"/>
                      <a:pt x="157480" y="2038656"/>
                    </a:cubicBezTo>
                    <a:lnTo>
                      <a:pt x="157480" y="1818947"/>
                    </a:lnTo>
                    <a:lnTo>
                      <a:pt x="140970" y="1818947"/>
                    </a:lnTo>
                    <a:lnTo>
                      <a:pt x="140970" y="2038656"/>
                    </a:lnTo>
                    <a:cubicBezTo>
                      <a:pt x="140970" y="2174547"/>
                      <a:pt x="251460" y="2285036"/>
                      <a:pt x="387350" y="2285036"/>
                    </a:cubicBezTo>
                    <a:lnTo>
                      <a:pt x="829176" y="2285036"/>
                    </a:lnTo>
                    <a:lnTo>
                      <a:pt x="829176" y="2268526"/>
                    </a:lnTo>
                    <a:lnTo>
                      <a:pt x="387350" y="2268526"/>
                    </a:lnTo>
                    <a:close/>
                    <a:moveTo>
                      <a:pt x="829176" y="2365046"/>
                    </a:moveTo>
                    <a:lnTo>
                      <a:pt x="10813576" y="2365046"/>
                    </a:lnTo>
                    <a:lnTo>
                      <a:pt x="10813576" y="2426006"/>
                    </a:lnTo>
                    <a:lnTo>
                      <a:pt x="829177" y="2426006"/>
                    </a:lnTo>
                    <a:lnTo>
                      <a:pt x="829177" y="2365047"/>
                    </a:lnTo>
                    <a:close/>
                    <a:moveTo>
                      <a:pt x="829176" y="2268526"/>
                    </a:moveTo>
                    <a:lnTo>
                      <a:pt x="10813576" y="2268526"/>
                    </a:lnTo>
                    <a:lnTo>
                      <a:pt x="10813576" y="2285036"/>
                    </a:lnTo>
                    <a:lnTo>
                      <a:pt x="829177" y="2285036"/>
                    </a:lnTo>
                    <a:lnTo>
                      <a:pt x="829177" y="2268526"/>
                    </a:lnTo>
                    <a:close/>
                    <a:moveTo>
                      <a:pt x="12092106" y="1818947"/>
                    </a:moveTo>
                    <a:lnTo>
                      <a:pt x="12092106" y="2158036"/>
                    </a:lnTo>
                    <a:cubicBezTo>
                      <a:pt x="12092106" y="2272336"/>
                      <a:pt x="11999396" y="2365047"/>
                      <a:pt x="11885096" y="2365047"/>
                    </a:cubicBezTo>
                    <a:lnTo>
                      <a:pt x="10813576" y="2365047"/>
                    </a:lnTo>
                    <a:lnTo>
                      <a:pt x="10813576" y="2426006"/>
                    </a:lnTo>
                    <a:lnTo>
                      <a:pt x="11885096" y="2426006"/>
                    </a:lnTo>
                    <a:cubicBezTo>
                      <a:pt x="12033686" y="2426006"/>
                      <a:pt x="12154336" y="2305356"/>
                      <a:pt x="12154336" y="2156766"/>
                    </a:cubicBezTo>
                    <a:lnTo>
                      <a:pt x="12154336" y="1818947"/>
                    </a:lnTo>
                    <a:lnTo>
                      <a:pt x="12092106" y="1818947"/>
                    </a:lnTo>
                    <a:close/>
                    <a:moveTo>
                      <a:pt x="11995586" y="2038656"/>
                    </a:moveTo>
                    <a:cubicBezTo>
                      <a:pt x="11995586" y="2165656"/>
                      <a:pt x="11892716" y="2268526"/>
                      <a:pt x="11765716" y="2268526"/>
                    </a:cubicBezTo>
                    <a:lnTo>
                      <a:pt x="10813576" y="2268526"/>
                    </a:lnTo>
                    <a:lnTo>
                      <a:pt x="10813576" y="2285036"/>
                    </a:lnTo>
                    <a:lnTo>
                      <a:pt x="11765716" y="2285036"/>
                    </a:lnTo>
                    <a:cubicBezTo>
                      <a:pt x="11901606" y="2285036"/>
                      <a:pt x="12012096" y="2174547"/>
                      <a:pt x="12012096" y="2038656"/>
                    </a:cubicBezTo>
                    <a:lnTo>
                      <a:pt x="12012096" y="1818947"/>
                    </a:lnTo>
                    <a:lnTo>
                      <a:pt x="11995586" y="1818947"/>
                    </a:lnTo>
                    <a:lnTo>
                      <a:pt x="11995586" y="2038656"/>
                    </a:lnTo>
                    <a:close/>
                    <a:moveTo>
                      <a:pt x="12092106" y="525347"/>
                    </a:moveTo>
                    <a:lnTo>
                      <a:pt x="12153066" y="525347"/>
                    </a:lnTo>
                    <a:lnTo>
                      <a:pt x="12153066" y="1818947"/>
                    </a:lnTo>
                    <a:lnTo>
                      <a:pt x="12092106" y="1818947"/>
                    </a:lnTo>
                    <a:lnTo>
                      <a:pt x="12092106" y="525347"/>
                    </a:lnTo>
                    <a:close/>
                    <a:moveTo>
                      <a:pt x="11995586" y="525347"/>
                    </a:moveTo>
                    <a:lnTo>
                      <a:pt x="12012096" y="525347"/>
                    </a:lnTo>
                    <a:lnTo>
                      <a:pt x="12012096" y="1818947"/>
                    </a:lnTo>
                    <a:lnTo>
                      <a:pt x="11995586" y="1818947"/>
                    </a:lnTo>
                    <a:lnTo>
                      <a:pt x="11995586" y="525347"/>
                    </a:lnTo>
                    <a:close/>
                    <a:moveTo>
                      <a:pt x="11885096" y="60960"/>
                    </a:moveTo>
                    <a:cubicBezTo>
                      <a:pt x="11999396" y="60960"/>
                      <a:pt x="12092106" y="153670"/>
                      <a:pt x="12092106" y="267970"/>
                    </a:cubicBezTo>
                    <a:lnTo>
                      <a:pt x="12092106" y="525347"/>
                    </a:lnTo>
                    <a:lnTo>
                      <a:pt x="12153066" y="525347"/>
                    </a:lnTo>
                    <a:lnTo>
                      <a:pt x="12153066" y="269240"/>
                    </a:lnTo>
                    <a:cubicBezTo>
                      <a:pt x="12153066" y="120650"/>
                      <a:pt x="12032416" y="0"/>
                      <a:pt x="11883826" y="0"/>
                    </a:cubicBezTo>
                    <a:lnTo>
                      <a:pt x="10808922" y="0"/>
                    </a:lnTo>
                    <a:lnTo>
                      <a:pt x="10808922" y="60960"/>
                    </a:lnTo>
                    <a:lnTo>
                      <a:pt x="11885096" y="60960"/>
                    </a:lnTo>
                    <a:close/>
                    <a:moveTo>
                      <a:pt x="11765716" y="142240"/>
                    </a:moveTo>
                    <a:lnTo>
                      <a:pt x="10813576" y="142240"/>
                    </a:lnTo>
                    <a:lnTo>
                      <a:pt x="10813576" y="158750"/>
                    </a:lnTo>
                    <a:lnTo>
                      <a:pt x="11765716" y="158750"/>
                    </a:lnTo>
                    <a:cubicBezTo>
                      <a:pt x="11892716" y="158750"/>
                      <a:pt x="11995586" y="261620"/>
                      <a:pt x="11995586" y="388620"/>
                    </a:cubicBezTo>
                    <a:lnTo>
                      <a:pt x="11995586" y="525657"/>
                    </a:lnTo>
                    <a:lnTo>
                      <a:pt x="12012096" y="525657"/>
                    </a:lnTo>
                    <a:lnTo>
                      <a:pt x="12012096" y="387350"/>
                    </a:lnTo>
                    <a:cubicBezTo>
                      <a:pt x="12012096" y="251460"/>
                      <a:pt x="11901606" y="142240"/>
                      <a:pt x="11765716" y="142240"/>
                    </a:cubicBezTo>
                    <a:close/>
                    <a:moveTo>
                      <a:pt x="829177" y="0"/>
                    </a:moveTo>
                    <a:lnTo>
                      <a:pt x="10813576" y="0"/>
                    </a:lnTo>
                    <a:lnTo>
                      <a:pt x="10813576" y="60960"/>
                    </a:lnTo>
                    <a:lnTo>
                      <a:pt x="829177" y="60960"/>
                    </a:lnTo>
                    <a:lnTo>
                      <a:pt x="829177" y="0"/>
                    </a:lnTo>
                    <a:close/>
                    <a:moveTo>
                      <a:pt x="829177" y="142240"/>
                    </a:moveTo>
                    <a:lnTo>
                      <a:pt x="10813576" y="142240"/>
                    </a:lnTo>
                    <a:lnTo>
                      <a:pt x="10813576" y="158750"/>
                    </a:lnTo>
                    <a:lnTo>
                      <a:pt x="829177" y="158750"/>
                    </a:lnTo>
                    <a:lnTo>
                      <a:pt x="829177"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621" name="CustomShape 6"/>
            <p:cNvSpPr/>
            <p:nvPr/>
          </p:nvSpPr>
          <p:spPr>
            <a:xfrm>
              <a:off x="1432800" y="1544760"/>
              <a:ext cx="4906440" cy="12967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ACKNOWLEDGMENT OF RECEIPT OF PARENT HANDBOOK</a:t>
              </a:r>
              <a:endParaRPr lang="en-US" sz="2429" b="0" strike="noStrike" spc="-1">
                <a:latin typeface="Arial"/>
              </a:endParaRPr>
            </a:p>
          </p:txBody>
        </p:sp>
      </p:grpSp>
      <p:sp>
        <p:nvSpPr>
          <p:cNvPr id="622" name="CustomShape 7"/>
          <p:cNvSpPr/>
          <p:nvPr/>
        </p:nvSpPr>
        <p:spPr>
          <a:xfrm>
            <a:off x="685080" y="3437640"/>
            <a:ext cx="6401880" cy="57546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678"/>
              </a:lnSpc>
            </a:pPr>
            <a:r>
              <a:rPr lang="en-US" sz="1200" b="0" strike="noStrike" spc="-1">
                <a:solidFill>
                  <a:srgbClr val="EA5D0B"/>
                </a:solidFill>
                <a:latin typeface="Open Sans Bold"/>
              </a:rPr>
              <a:t>Today’s Date:</a:t>
            </a: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r>
              <a:rPr lang="en-US" sz="1200" b="0" strike="noStrike" spc="-1">
                <a:solidFill>
                  <a:srgbClr val="542885"/>
                </a:solidFill>
                <a:latin typeface="Open Sans"/>
              </a:rPr>
              <a:t>*  We _________________________________ the parents of ____________________________have </a:t>
            </a:r>
            <a:endParaRPr lang="en-US" sz="1200" b="0" strike="noStrike" spc="-1">
              <a:latin typeface="Arial"/>
            </a:endParaRPr>
          </a:p>
          <a:p>
            <a:pPr>
              <a:lnSpc>
                <a:spcPts val="1678"/>
              </a:lnSpc>
            </a:pPr>
            <a:r>
              <a:rPr lang="en-US" sz="1200" b="0" strike="noStrike" spc="-1">
                <a:solidFill>
                  <a:srgbClr val="542885"/>
                </a:solidFill>
                <a:latin typeface="Open Sans"/>
              </a:rPr>
              <a:t>      received a copy of the </a:t>
            </a:r>
            <a:r>
              <a:rPr lang="en-US" sz="1200" b="0" strike="noStrike" spc="-1">
                <a:solidFill>
                  <a:srgbClr val="542885"/>
                </a:solidFill>
                <a:latin typeface="Open Sans Bold"/>
              </a:rPr>
              <a:t>Blue Dragon Academy </a:t>
            </a:r>
            <a:r>
              <a:rPr lang="en-US" sz="1200" b="0" strike="noStrike" spc="-1">
                <a:solidFill>
                  <a:srgbClr val="542885"/>
                </a:solidFill>
                <a:latin typeface="Open Sans"/>
              </a:rPr>
              <a:t>Parent Handbook.</a:t>
            </a:r>
            <a:endParaRPr lang="en-US" sz="1200" b="0" strike="noStrike" spc="-1">
              <a:latin typeface="Arial"/>
            </a:endParaRPr>
          </a:p>
          <a:p>
            <a:pPr>
              <a:lnSpc>
                <a:spcPts val="1678"/>
              </a:lnSpc>
            </a:pPr>
            <a:endParaRPr lang="en-US" sz="1200" b="0" strike="noStrike" spc="-1">
              <a:latin typeface="Arial"/>
            </a:endParaRPr>
          </a:p>
          <a:p>
            <a:pPr>
              <a:lnSpc>
                <a:spcPts val="1678"/>
              </a:lnSpc>
            </a:pPr>
            <a:r>
              <a:rPr lang="en-US" sz="1200" b="0" strike="noStrike" spc="-1">
                <a:solidFill>
                  <a:srgbClr val="542885"/>
                </a:solidFill>
                <a:latin typeface="Open Sans"/>
              </a:rPr>
              <a:t>*We agree and understand the policies and procedures listed in this handbook and comply  with the school’s rules and regulations.</a:t>
            </a:r>
            <a:endParaRPr lang="en-US" sz="1200" b="0" strike="noStrike" spc="-1">
              <a:latin typeface="Arial"/>
            </a:endParaRPr>
          </a:p>
          <a:p>
            <a:pPr>
              <a:lnSpc>
                <a:spcPts val="1678"/>
              </a:lnSpc>
            </a:pPr>
            <a:endParaRPr lang="en-US" sz="1200" b="0" strike="noStrike" spc="-1">
              <a:latin typeface="Arial"/>
            </a:endParaRPr>
          </a:p>
          <a:p>
            <a:pPr>
              <a:lnSpc>
                <a:spcPts val="1678"/>
              </a:lnSpc>
            </a:pPr>
            <a:r>
              <a:rPr lang="en-US" sz="1200" b="0" strike="noStrike" spc="-1">
                <a:solidFill>
                  <a:srgbClr val="542885"/>
                </a:solidFill>
                <a:latin typeface="Open Sans"/>
              </a:rPr>
              <a:t>*We understand that the policies and procedures listed in this handbook are subject to </a:t>
            </a:r>
            <a:endParaRPr lang="en-US" sz="1200" b="0" strike="noStrike" spc="-1">
              <a:latin typeface="Arial"/>
            </a:endParaRPr>
          </a:p>
          <a:p>
            <a:pPr>
              <a:lnSpc>
                <a:spcPts val="1678"/>
              </a:lnSpc>
            </a:pPr>
            <a:r>
              <a:rPr lang="en-US" sz="1200" b="0" strike="noStrike" spc="-1">
                <a:solidFill>
                  <a:srgbClr val="542885"/>
                </a:solidFill>
                <a:latin typeface="Open Sans"/>
              </a:rPr>
              <a:t>    change to reflect the program's needs. </a:t>
            </a:r>
            <a:endParaRPr lang="en-US" sz="1200" b="0" strike="noStrike" spc="-1">
              <a:latin typeface="Arial"/>
            </a:endParaRPr>
          </a:p>
          <a:p>
            <a:pPr>
              <a:lnSpc>
                <a:spcPts val="1678"/>
              </a:lnSpc>
            </a:pPr>
            <a:endParaRPr lang="en-US" sz="1200" b="0" strike="noStrike" spc="-1">
              <a:latin typeface="Arial"/>
            </a:endParaRPr>
          </a:p>
          <a:p>
            <a:pPr>
              <a:lnSpc>
                <a:spcPts val="1678"/>
              </a:lnSpc>
            </a:pPr>
            <a:r>
              <a:rPr lang="en-US" sz="1200" b="0" strike="noStrike" spc="-1">
                <a:solidFill>
                  <a:srgbClr val="542885"/>
                </a:solidFill>
                <a:latin typeface="Open Sans"/>
              </a:rPr>
              <a:t> *We understand I will be made aware of these changes in a timely fashion, and I will  </a:t>
            </a:r>
            <a:endParaRPr lang="en-US" sz="1200" b="0" strike="noStrike" spc="-1">
              <a:latin typeface="Arial"/>
            </a:endParaRPr>
          </a:p>
          <a:p>
            <a:pPr>
              <a:lnSpc>
                <a:spcPts val="1678"/>
              </a:lnSpc>
            </a:pPr>
            <a:r>
              <a:rPr lang="en-US" sz="1200" b="0" strike="noStrike" spc="-1">
                <a:solidFill>
                  <a:srgbClr val="542885"/>
                </a:solidFill>
                <a:latin typeface="Open Sans"/>
              </a:rPr>
              <a:t>     always  adhere to the most up to handbook. </a:t>
            </a: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endParaRPr lang="en-US" sz="1200" b="0" strike="noStrike" spc="-1">
              <a:latin typeface="Arial"/>
            </a:endParaRPr>
          </a:p>
          <a:p>
            <a:pPr>
              <a:lnSpc>
                <a:spcPts val="1678"/>
              </a:lnSpc>
            </a:pPr>
            <a:r>
              <a:rPr lang="en-US" sz="1200" b="0" strike="noStrike" spc="-1">
                <a:solidFill>
                  <a:srgbClr val="542885"/>
                </a:solidFill>
                <a:latin typeface="Open Sans"/>
              </a:rPr>
              <a:t>Parent/Guardian Signature                                                                        Date</a:t>
            </a:r>
            <a:endParaRPr lang="en-US" sz="1200" b="0" strike="noStrike" spc="-1">
              <a:latin typeface="Arial"/>
            </a:endParaRPr>
          </a:p>
          <a:p>
            <a:pPr>
              <a:lnSpc>
                <a:spcPts val="1678"/>
              </a:lnSpc>
            </a:pPr>
            <a:endParaRPr lang="en-US" sz="1200" b="0" strike="noStrike" spc="-1">
              <a:latin typeface="Arial"/>
            </a:endParaRPr>
          </a:p>
        </p:txBody>
      </p:sp>
      <p:sp>
        <p:nvSpPr>
          <p:cNvPr id="623" name="Line 8"/>
          <p:cNvSpPr/>
          <p:nvPr/>
        </p:nvSpPr>
        <p:spPr>
          <a:xfrm>
            <a:off x="538200" y="8434080"/>
            <a:ext cx="2487240" cy="0"/>
          </a:xfrm>
          <a:prstGeom prst="line">
            <a:avLst/>
          </a:prstGeom>
          <a:ln w="47520">
            <a:solidFill>
              <a:srgbClr val="929894"/>
            </a:solidFill>
            <a:round/>
          </a:ln>
        </p:spPr>
        <p:style>
          <a:lnRef idx="0">
            <a:scrgbClr r="0" g="0" b="0"/>
          </a:lnRef>
          <a:fillRef idx="0">
            <a:scrgbClr r="0" g="0" b="0"/>
          </a:fillRef>
          <a:effectRef idx="0">
            <a:scrgbClr r="0" g="0" b="0"/>
          </a:effectRef>
          <a:fontRef idx="minor"/>
        </p:style>
      </p:sp>
      <p:sp>
        <p:nvSpPr>
          <p:cNvPr id="624" name="Line 9"/>
          <p:cNvSpPr/>
          <p:nvPr/>
        </p:nvSpPr>
        <p:spPr>
          <a:xfrm>
            <a:off x="4888800" y="8434080"/>
            <a:ext cx="1378800" cy="0"/>
          </a:xfrm>
          <a:prstGeom prst="line">
            <a:avLst/>
          </a:prstGeom>
          <a:ln w="47520">
            <a:solidFill>
              <a:srgbClr val="929894"/>
            </a:solidFill>
            <a:round/>
          </a:ln>
        </p:spPr>
        <p:style>
          <a:lnRef idx="0">
            <a:scrgbClr r="0" g="0" b="0"/>
          </a:lnRef>
          <a:fillRef idx="0">
            <a:scrgbClr r="0" g="0" b="0"/>
          </a:fillRef>
          <a:effectRef idx="0">
            <a:scrgbClr r="0" g="0" b="0"/>
          </a:effectRef>
          <a:fontRef idx="minor"/>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
          <p:cNvGrpSpPr/>
          <p:nvPr/>
        </p:nvGrpSpPr>
        <p:grpSpPr>
          <a:xfrm>
            <a:off x="0" y="0"/>
            <a:ext cx="7772040" cy="10058040"/>
            <a:chOff x="0" y="0"/>
            <a:chExt cx="7772040" cy="10058040"/>
          </a:xfrm>
        </p:grpSpPr>
        <p:sp>
          <p:nvSpPr>
            <p:cNvPr id="119"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20" name="Group 3"/>
          <p:cNvGrpSpPr/>
          <p:nvPr/>
        </p:nvGrpSpPr>
        <p:grpSpPr>
          <a:xfrm>
            <a:off x="1143000" y="1274760"/>
            <a:ext cx="1342440" cy="248040"/>
            <a:chOff x="1143000" y="1274760"/>
            <a:chExt cx="1342440" cy="248040"/>
          </a:xfrm>
        </p:grpSpPr>
        <p:sp>
          <p:nvSpPr>
            <p:cNvPr id="121" name="CustomShape 4"/>
            <p:cNvSpPr/>
            <p:nvPr/>
          </p:nvSpPr>
          <p:spPr>
            <a:xfrm>
              <a:off x="1143000" y="1274760"/>
              <a:ext cx="1342440" cy="248040"/>
            </a:xfrm>
            <a:custGeom>
              <a:avLst/>
              <a:gdLst/>
              <a:ahLst/>
              <a:cxnLst/>
              <a:rect l="l" t="t" r="r" b="b"/>
              <a:pathLst>
                <a:path w="6170151" h="1141730">
                  <a:moveTo>
                    <a:pt x="60960" y="269240"/>
                  </a:moveTo>
                  <a:cubicBezTo>
                    <a:pt x="60960" y="154940"/>
                    <a:pt x="153670" y="62230"/>
                    <a:pt x="267970" y="62230"/>
                  </a:cubicBezTo>
                  <a:lnTo>
                    <a:pt x="657131" y="62230"/>
                  </a:lnTo>
                  <a:lnTo>
                    <a:pt x="657131" y="0"/>
                  </a:lnTo>
                  <a:lnTo>
                    <a:pt x="269240" y="0"/>
                  </a:lnTo>
                  <a:cubicBezTo>
                    <a:pt x="120650" y="0"/>
                    <a:pt x="0" y="120650"/>
                    <a:pt x="0" y="269240"/>
                  </a:cubicBezTo>
                  <a:lnTo>
                    <a:pt x="0" y="508000"/>
                  </a:lnTo>
                  <a:lnTo>
                    <a:pt x="60960" y="508000"/>
                  </a:lnTo>
                  <a:lnTo>
                    <a:pt x="60960" y="269240"/>
                  </a:lnTo>
                  <a:close/>
                  <a:moveTo>
                    <a:pt x="157480" y="387350"/>
                  </a:moveTo>
                  <a:cubicBezTo>
                    <a:pt x="157480" y="260350"/>
                    <a:pt x="260350" y="157480"/>
                    <a:pt x="387350" y="157480"/>
                  </a:cubicBezTo>
                  <a:lnTo>
                    <a:pt x="657131" y="157480"/>
                  </a:lnTo>
                  <a:lnTo>
                    <a:pt x="657131" y="140970"/>
                  </a:lnTo>
                  <a:lnTo>
                    <a:pt x="387350" y="140970"/>
                  </a:lnTo>
                  <a:cubicBezTo>
                    <a:pt x="251460" y="140970"/>
                    <a:pt x="140970" y="251460"/>
                    <a:pt x="140970" y="387350"/>
                  </a:cubicBezTo>
                  <a:lnTo>
                    <a:pt x="140970" y="508000"/>
                  </a:lnTo>
                  <a:lnTo>
                    <a:pt x="157480" y="508000"/>
                  </a:lnTo>
                  <a:lnTo>
                    <a:pt x="157480" y="387350"/>
                  </a:lnTo>
                  <a:close/>
                  <a:moveTo>
                    <a:pt x="0" y="508000"/>
                  </a:moveTo>
                  <a:lnTo>
                    <a:pt x="60960" y="508000"/>
                  </a:lnTo>
                  <a:lnTo>
                    <a:pt x="60960" y="533400"/>
                  </a:lnTo>
                  <a:lnTo>
                    <a:pt x="0" y="533400"/>
                  </a:lnTo>
                  <a:lnTo>
                    <a:pt x="0" y="508000"/>
                  </a:lnTo>
                  <a:close/>
                  <a:moveTo>
                    <a:pt x="142240" y="508000"/>
                  </a:moveTo>
                  <a:lnTo>
                    <a:pt x="158750" y="508000"/>
                  </a:lnTo>
                  <a:lnTo>
                    <a:pt x="158750" y="533400"/>
                  </a:lnTo>
                  <a:lnTo>
                    <a:pt x="142240" y="533400"/>
                  </a:lnTo>
                  <a:lnTo>
                    <a:pt x="142240" y="508000"/>
                  </a:lnTo>
                  <a:close/>
                  <a:moveTo>
                    <a:pt x="269240" y="1079500"/>
                  </a:moveTo>
                  <a:cubicBezTo>
                    <a:pt x="154940" y="1079500"/>
                    <a:pt x="62230" y="986790"/>
                    <a:pt x="62230" y="872490"/>
                  </a:cubicBezTo>
                  <a:lnTo>
                    <a:pt x="62230" y="533400"/>
                  </a:lnTo>
                  <a:lnTo>
                    <a:pt x="0" y="533400"/>
                  </a:lnTo>
                  <a:lnTo>
                    <a:pt x="0" y="872490"/>
                  </a:lnTo>
                  <a:cubicBezTo>
                    <a:pt x="0" y="1021080"/>
                    <a:pt x="120650" y="1141730"/>
                    <a:pt x="269240" y="1141730"/>
                  </a:cubicBezTo>
                  <a:lnTo>
                    <a:pt x="659292" y="1141730"/>
                  </a:lnTo>
                  <a:lnTo>
                    <a:pt x="659292" y="1079500"/>
                  </a:lnTo>
                  <a:lnTo>
                    <a:pt x="269240" y="1079500"/>
                  </a:lnTo>
                  <a:close/>
                  <a:moveTo>
                    <a:pt x="387350" y="982980"/>
                  </a:moveTo>
                  <a:cubicBezTo>
                    <a:pt x="260350" y="982980"/>
                    <a:pt x="157480" y="880110"/>
                    <a:pt x="157480" y="753110"/>
                  </a:cubicBezTo>
                  <a:lnTo>
                    <a:pt x="157480" y="533400"/>
                  </a:lnTo>
                  <a:lnTo>
                    <a:pt x="140970" y="533400"/>
                  </a:lnTo>
                  <a:lnTo>
                    <a:pt x="140970" y="753110"/>
                  </a:lnTo>
                  <a:cubicBezTo>
                    <a:pt x="140970" y="889000"/>
                    <a:pt x="251460" y="999490"/>
                    <a:pt x="387350" y="999490"/>
                  </a:cubicBezTo>
                  <a:lnTo>
                    <a:pt x="657131" y="999490"/>
                  </a:lnTo>
                  <a:lnTo>
                    <a:pt x="657131" y="982980"/>
                  </a:lnTo>
                  <a:lnTo>
                    <a:pt x="387350" y="982980"/>
                  </a:lnTo>
                  <a:close/>
                  <a:moveTo>
                    <a:pt x="657131" y="1079500"/>
                  </a:moveTo>
                  <a:lnTo>
                    <a:pt x="5293165" y="1079500"/>
                  </a:lnTo>
                  <a:lnTo>
                    <a:pt x="5293165" y="1140460"/>
                  </a:lnTo>
                  <a:lnTo>
                    <a:pt x="657131" y="1140460"/>
                  </a:lnTo>
                  <a:lnTo>
                    <a:pt x="657131" y="1079500"/>
                  </a:lnTo>
                  <a:close/>
                  <a:moveTo>
                    <a:pt x="657131" y="982980"/>
                  </a:moveTo>
                  <a:lnTo>
                    <a:pt x="5293165" y="982980"/>
                  </a:lnTo>
                  <a:lnTo>
                    <a:pt x="5293165" y="999490"/>
                  </a:lnTo>
                  <a:lnTo>
                    <a:pt x="657131" y="999490"/>
                  </a:lnTo>
                  <a:lnTo>
                    <a:pt x="657131" y="982980"/>
                  </a:lnTo>
                  <a:close/>
                  <a:moveTo>
                    <a:pt x="6107921" y="533400"/>
                  </a:moveTo>
                  <a:lnTo>
                    <a:pt x="6107921" y="872490"/>
                  </a:lnTo>
                  <a:cubicBezTo>
                    <a:pt x="6107921" y="986790"/>
                    <a:pt x="6015211" y="1079500"/>
                    <a:pt x="5900911" y="1079500"/>
                  </a:cubicBezTo>
                  <a:lnTo>
                    <a:pt x="5293165" y="1079500"/>
                  </a:lnTo>
                  <a:lnTo>
                    <a:pt x="5293165" y="1140460"/>
                  </a:lnTo>
                  <a:lnTo>
                    <a:pt x="5900911" y="1140460"/>
                  </a:lnTo>
                  <a:cubicBezTo>
                    <a:pt x="6049501" y="1140460"/>
                    <a:pt x="6170151" y="1019810"/>
                    <a:pt x="6170151" y="871220"/>
                  </a:cubicBezTo>
                  <a:lnTo>
                    <a:pt x="6170151" y="533400"/>
                  </a:lnTo>
                  <a:lnTo>
                    <a:pt x="6107921" y="533400"/>
                  </a:lnTo>
                  <a:close/>
                  <a:moveTo>
                    <a:pt x="6011401" y="753110"/>
                  </a:moveTo>
                  <a:cubicBezTo>
                    <a:pt x="6011401" y="880110"/>
                    <a:pt x="5908531" y="982980"/>
                    <a:pt x="5781531" y="982980"/>
                  </a:cubicBezTo>
                  <a:lnTo>
                    <a:pt x="5293165" y="982980"/>
                  </a:lnTo>
                  <a:lnTo>
                    <a:pt x="5293165" y="999490"/>
                  </a:lnTo>
                  <a:lnTo>
                    <a:pt x="5781531" y="999490"/>
                  </a:lnTo>
                  <a:cubicBezTo>
                    <a:pt x="5917421" y="999490"/>
                    <a:pt x="6027911" y="889000"/>
                    <a:pt x="6027911" y="753110"/>
                  </a:cubicBezTo>
                  <a:lnTo>
                    <a:pt x="6027911" y="533400"/>
                  </a:lnTo>
                  <a:lnTo>
                    <a:pt x="6011401" y="533400"/>
                  </a:lnTo>
                  <a:lnTo>
                    <a:pt x="6011401" y="753110"/>
                  </a:lnTo>
                  <a:close/>
                  <a:moveTo>
                    <a:pt x="6107921" y="508000"/>
                  </a:moveTo>
                  <a:lnTo>
                    <a:pt x="6168881" y="508000"/>
                  </a:lnTo>
                  <a:lnTo>
                    <a:pt x="6168881" y="533400"/>
                  </a:lnTo>
                  <a:lnTo>
                    <a:pt x="6107921" y="533400"/>
                  </a:lnTo>
                  <a:lnTo>
                    <a:pt x="6107921" y="508000"/>
                  </a:lnTo>
                  <a:close/>
                  <a:moveTo>
                    <a:pt x="6011401" y="508000"/>
                  </a:moveTo>
                  <a:lnTo>
                    <a:pt x="6027911" y="508000"/>
                  </a:lnTo>
                  <a:lnTo>
                    <a:pt x="6027911" y="533400"/>
                  </a:lnTo>
                  <a:lnTo>
                    <a:pt x="6011401" y="533400"/>
                  </a:lnTo>
                  <a:lnTo>
                    <a:pt x="6011401" y="508000"/>
                  </a:lnTo>
                  <a:close/>
                  <a:moveTo>
                    <a:pt x="5900911" y="60960"/>
                  </a:moveTo>
                  <a:cubicBezTo>
                    <a:pt x="6015211" y="60960"/>
                    <a:pt x="6107921" y="153670"/>
                    <a:pt x="6107921" y="267970"/>
                  </a:cubicBezTo>
                  <a:lnTo>
                    <a:pt x="6107921" y="508000"/>
                  </a:lnTo>
                  <a:lnTo>
                    <a:pt x="6168881" y="508000"/>
                  </a:lnTo>
                  <a:lnTo>
                    <a:pt x="6168881" y="269240"/>
                  </a:lnTo>
                  <a:cubicBezTo>
                    <a:pt x="6168881" y="120650"/>
                    <a:pt x="6048231" y="0"/>
                    <a:pt x="5899641" y="0"/>
                  </a:cubicBezTo>
                  <a:lnTo>
                    <a:pt x="5291003" y="0"/>
                  </a:lnTo>
                  <a:lnTo>
                    <a:pt x="5291003" y="60960"/>
                  </a:lnTo>
                  <a:lnTo>
                    <a:pt x="5900911" y="60960"/>
                  </a:lnTo>
                  <a:close/>
                  <a:moveTo>
                    <a:pt x="5781531" y="142240"/>
                  </a:moveTo>
                  <a:lnTo>
                    <a:pt x="5293165" y="142240"/>
                  </a:lnTo>
                  <a:lnTo>
                    <a:pt x="5293165" y="158750"/>
                  </a:lnTo>
                  <a:lnTo>
                    <a:pt x="5781531" y="158750"/>
                  </a:lnTo>
                  <a:cubicBezTo>
                    <a:pt x="5908531" y="158750"/>
                    <a:pt x="6011401" y="261620"/>
                    <a:pt x="6011401" y="388620"/>
                  </a:cubicBezTo>
                  <a:lnTo>
                    <a:pt x="6011401" y="508000"/>
                  </a:lnTo>
                  <a:lnTo>
                    <a:pt x="6027911" y="508000"/>
                  </a:lnTo>
                  <a:lnTo>
                    <a:pt x="6027911" y="387350"/>
                  </a:lnTo>
                  <a:cubicBezTo>
                    <a:pt x="6027911" y="251460"/>
                    <a:pt x="5917421" y="142240"/>
                    <a:pt x="5781531" y="142240"/>
                  </a:cubicBezTo>
                  <a:close/>
                  <a:moveTo>
                    <a:pt x="657131" y="0"/>
                  </a:moveTo>
                  <a:lnTo>
                    <a:pt x="5293165" y="0"/>
                  </a:lnTo>
                  <a:lnTo>
                    <a:pt x="5293165" y="60960"/>
                  </a:lnTo>
                  <a:lnTo>
                    <a:pt x="657131" y="60960"/>
                  </a:lnTo>
                  <a:lnTo>
                    <a:pt x="657131" y="0"/>
                  </a:lnTo>
                  <a:close/>
                  <a:moveTo>
                    <a:pt x="657131" y="142240"/>
                  </a:moveTo>
                  <a:lnTo>
                    <a:pt x="5293165" y="142240"/>
                  </a:lnTo>
                  <a:lnTo>
                    <a:pt x="5293165" y="158750"/>
                  </a:lnTo>
                  <a:lnTo>
                    <a:pt x="657131" y="158750"/>
                  </a:lnTo>
                  <a:lnTo>
                    <a:pt x="65713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pic>
        <p:nvPicPr>
          <p:cNvPr id="122" name="Picture 6"/>
          <p:cNvPicPr/>
          <p:nvPr/>
        </p:nvPicPr>
        <p:blipFill>
          <a:blip r:embed="rId2"/>
          <a:stretch/>
        </p:blipFill>
        <p:spPr>
          <a:xfrm>
            <a:off x="6059989" y="6981610"/>
            <a:ext cx="1714835" cy="3073836"/>
          </a:xfrm>
          <a:prstGeom prst="rect">
            <a:avLst/>
          </a:prstGeom>
          <a:ln>
            <a:noFill/>
          </a:ln>
        </p:spPr>
      </p:pic>
      <p:pic>
        <p:nvPicPr>
          <p:cNvPr id="123" name="Picture 7"/>
          <p:cNvPicPr/>
          <p:nvPr/>
        </p:nvPicPr>
        <p:blipFill>
          <a:blip r:embed="rId3"/>
          <a:srcRect l="22737" b="11815"/>
          <a:stretch/>
        </p:blipFill>
        <p:spPr>
          <a:xfrm>
            <a:off x="313656" y="7529808"/>
            <a:ext cx="1630800" cy="2344680"/>
          </a:xfrm>
          <a:prstGeom prst="rect">
            <a:avLst/>
          </a:prstGeom>
          <a:ln>
            <a:noFill/>
          </a:ln>
        </p:spPr>
      </p:pic>
      <p:sp>
        <p:nvSpPr>
          <p:cNvPr id="124" name="CustomShape 5"/>
          <p:cNvSpPr/>
          <p:nvPr/>
        </p:nvSpPr>
        <p:spPr>
          <a:xfrm>
            <a:off x="1222200" y="1284480"/>
            <a:ext cx="118404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OUR GOALS</a:t>
            </a:r>
            <a:endParaRPr lang="en-US" sz="1400" b="0" strike="noStrike" spc="-1">
              <a:latin typeface="Arial"/>
            </a:endParaRPr>
          </a:p>
        </p:txBody>
      </p:sp>
      <p:sp>
        <p:nvSpPr>
          <p:cNvPr id="125" name="CustomShape 6"/>
          <p:cNvSpPr/>
          <p:nvPr/>
        </p:nvSpPr>
        <p:spPr>
          <a:xfrm>
            <a:off x="875520" y="1690560"/>
            <a:ext cx="6301800" cy="870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r>
              <a:rPr lang="en-US" sz="1400" b="0" strike="noStrike" spc="-1">
                <a:solidFill>
                  <a:srgbClr val="000000"/>
                </a:solidFill>
                <a:latin typeface="Open Sans Light Bold"/>
              </a:rPr>
              <a:t>Blue Dragon Academy's </a:t>
            </a:r>
            <a:r>
              <a:rPr lang="en-US" sz="1400" b="0" strike="noStrike" spc="-1">
                <a:solidFill>
                  <a:srgbClr val="000000"/>
                </a:solidFill>
                <a:latin typeface="Open Sans Light"/>
              </a:rPr>
              <a:t>goals provide us a path to our desired outcomes for our students. These goals provide direction and motivation for the quality of care and education we provide. </a:t>
            </a:r>
            <a:endParaRPr lang="en-US" sz="1400" b="0" strike="noStrike" spc="-1">
              <a:latin typeface="Arial"/>
            </a:endParaRPr>
          </a:p>
          <a:p>
            <a:pPr algn="just">
              <a:lnSpc>
                <a:spcPts val="1820"/>
              </a:lnSpc>
            </a:pPr>
            <a:endParaRPr lang="en-US" sz="1400" b="0" strike="noStrike" spc="-1">
              <a:latin typeface="Arial"/>
            </a:endParaRPr>
          </a:p>
        </p:txBody>
      </p:sp>
      <p:sp>
        <p:nvSpPr>
          <p:cNvPr id="126" name="CustomShape 7"/>
          <p:cNvSpPr/>
          <p:nvPr/>
        </p:nvSpPr>
        <p:spPr>
          <a:xfrm>
            <a:off x="577203" y="2519037"/>
            <a:ext cx="6937077" cy="3260829"/>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spAutoFit/>
          </a:bodyPr>
          <a:lstStyle/>
          <a:p>
            <a:pPr algn="just">
              <a:lnSpc>
                <a:spcPts val="1678"/>
              </a:lnSpc>
            </a:pPr>
            <a:r>
              <a:rPr lang="en-US" sz="1400" b="0" strike="noStrike" spc="-1">
                <a:solidFill>
                  <a:srgbClr val="000000"/>
                </a:solidFill>
                <a:latin typeface="Open Sans Light"/>
              </a:rPr>
              <a:t>1. To provide a wide variety of developmentally appropriate practices that children   </a:t>
            </a:r>
            <a:endParaRPr lang="en-US" sz="1400" b="0" strike="noStrike" spc="-1">
              <a:latin typeface="Arial"/>
            </a:endParaRPr>
          </a:p>
          <a:p>
            <a:pPr algn="just">
              <a:lnSpc>
                <a:spcPts val="1678"/>
              </a:lnSpc>
            </a:pPr>
            <a:r>
              <a:rPr lang="en-US" sz="1400" b="0" strike="noStrike" spc="-1">
                <a:solidFill>
                  <a:srgbClr val="000000"/>
                </a:solidFill>
                <a:latin typeface="Open Sans Light"/>
              </a:rPr>
              <a:t>    learn and develop from and enjoy.</a:t>
            </a:r>
            <a:endParaRPr lang="en-US" sz="1400" b="0" strike="noStrike" spc="-1">
              <a:latin typeface="Arial"/>
            </a:endParaRPr>
          </a:p>
          <a:p>
            <a:pPr algn="just">
              <a:lnSpc>
                <a:spcPts val="1678"/>
              </a:lnSpc>
            </a:pPr>
            <a:r>
              <a:rPr lang="en-US" sz="1400" b="0" strike="noStrike" spc="-1">
                <a:solidFill>
                  <a:srgbClr val="000000"/>
                </a:solidFill>
                <a:latin typeface="Open Sans Light"/>
              </a:rPr>
              <a:t>2. To provide a flexible, calm, and nurturing environment where affection is given </a:t>
            </a:r>
            <a:endParaRPr lang="en-US" sz="1400" b="0" strike="noStrike" spc="-1">
              <a:latin typeface="Arial"/>
            </a:endParaRPr>
          </a:p>
          <a:p>
            <a:pPr algn="just">
              <a:lnSpc>
                <a:spcPts val="1678"/>
              </a:lnSpc>
            </a:pPr>
            <a:r>
              <a:rPr lang="en-US" sz="1400" b="0" strike="noStrike" spc="-1">
                <a:solidFill>
                  <a:srgbClr val="000000"/>
                </a:solidFill>
                <a:latin typeface="Open Sans Light"/>
              </a:rPr>
              <a:t>    freely and from the heart.</a:t>
            </a:r>
            <a:endParaRPr lang="en-US" sz="1400" b="0" strike="noStrike" spc="-1">
              <a:latin typeface="Arial"/>
            </a:endParaRPr>
          </a:p>
          <a:p>
            <a:pPr algn="just">
              <a:lnSpc>
                <a:spcPts val="1678"/>
              </a:lnSpc>
            </a:pPr>
            <a:r>
              <a:rPr lang="en-US" sz="1400" b="0" strike="noStrike" spc="-1">
                <a:solidFill>
                  <a:srgbClr val="000000"/>
                </a:solidFill>
                <a:latin typeface="Open Sans Light"/>
              </a:rPr>
              <a:t>3. Independence is encouraged, and expectations are clear for all. </a:t>
            </a:r>
            <a:endParaRPr lang="en-US" sz="1400" b="0" strike="noStrike" spc="-1">
              <a:latin typeface="Arial"/>
            </a:endParaRPr>
          </a:p>
          <a:p>
            <a:pPr algn="just">
              <a:lnSpc>
                <a:spcPts val="1678"/>
              </a:lnSpc>
            </a:pPr>
            <a:r>
              <a:rPr lang="en-US" sz="1400" b="0" strike="noStrike" spc="-1">
                <a:solidFill>
                  <a:srgbClr val="000000"/>
                </a:solidFill>
                <a:latin typeface="Open Sans Light"/>
              </a:rPr>
              <a:t>4. To meet the physical, emotional, and social needs of  children. </a:t>
            </a:r>
            <a:endParaRPr lang="en-US" sz="1400" b="0" strike="noStrike" spc="-1">
              <a:latin typeface="Arial"/>
            </a:endParaRPr>
          </a:p>
          <a:p>
            <a:pPr algn="just">
              <a:lnSpc>
                <a:spcPts val="1678"/>
              </a:lnSpc>
            </a:pPr>
            <a:r>
              <a:rPr lang="en-US" sz="1400" b="0" strike="noStrike" spc="-1">
                <a:solidFill>
                  <a:srgbClr val="000000"/>
                </a:solidFill>
                <a:latin typeface="Open Sans Light"/>
              </a:rPr>
              <a:t>5. To provide an atmosphere of respect for self and one another. </a:t>
            </a:r>
            <a:endParaRPr lang="en-US" sz="1400" b="0" strike="noStrike" spc="-1">
              <a:latin typeface="Arial"/>
            </a:endParaRPr>
          </a:p>
          <a:p>
            <a:pPr algn="just">
              <a:lnSpc>
                <a:spcPts val="1678"/>
              </a:lnSpc>
            </a:pPr>
            <a:r>
              <a:rPr lang="en-US" sz="1400" b="0" strike="noStrike" spc="-1">
                <a:solidFill>
                  <a:srgbClr val="000000"/>
                </a:solidFill>
                <a:latin typeface="Open Sans Light"/>
              </a:rPr>
              <a:t>6. To provide opportunities for cooperative play. </a:t>
            </a:r>
            <a:endParaRPr lang="en-US" sz="1400" b="0" strike="noStrike" spc="-1">
              <a:latin typeface="Arial"/>
            </a:endParaRPr>
          </a:p>
          <a:p>
            <a:pPr algn="just">
              <a:lnSpc>
                <a:spcPts val="1678"/>
              </a:lnSpc>
            </a:pPr>
            <a:r>
              <a:rPr lang="en-US" sz="1400" b="0" strike="noStrike" spc="-1">
                <a:solidFill>
                  <a:srgbClr val="000000"/>
                </a:solidFill>
                <a:latin typeface="Open Sans Light"/>
              </a:rPr>
              <a:t>7. To create a happy, warm, and exciting environment that is inviting, comfortable, </a:t>
            </a:r>
            <a:endParaRPr lang="en-US" sz="1400" b="0" strike="noStrike" spc="-1">
              <a:latin typeface="Arial"/>
            </a:endParaRPr>
          </a:p>
          <a:p>
            <a:pPr algn="just">
              <a:lnSpc>
                <a:spcPts val="1678"/>
              </a:lnSpc>
            </a:pPr>
            <a:r>
              <a:rPr lang="en-US" sz="1400" b="0" strike="noStrike" spc="-1">
                <a:solidFill>
                  <a:srgbClr val="000000"/>
                </a:solidFill>
                <a:latin typeface="Open Sans Light"/>
              </a:rPr>
              <a:t>    and manageable for the children.</a:t>
            </a:r>
            <a:endParaRPr lang="en-US" sz="1400" b="0" strike="noStrike" spc="-1">
              <a:latin typeface="Arial"/>
            </a:endParaRPr>
          </a:p>
          <a:p>
            <a:pPr algn="just">
              <a:lnSpc>
                <a:spcPts val="1678"/>
              </a:lnSpc>
            </a:pPr>
            <a:r>
              <a:rPr lang="en-US" sz="1400" b="0" strike="noStrike" spc="-1">
                <a:solidFill>
                  <a:srgbClr val="000000"/>
                </a:solidFill>
                <a:latin typeface="Open Sans Light"/>
              </a:rPr>
              <a:t>8. To support a caring staff who show genuine respect, love, and encouragement for </a:t>
            </a:r>
            <a:endParaRPr lang="en-US" sz="1400" b="0" strike="noStrike" spc="-1">
              <a:latin typeface="Arial"/>
            </a:endParaRPr>
          </a:p>
          <a:p>
            <a:pPr algn="just">
              <a:lnSpc>
                <a:spcPts val="1678"/>
              </a:lnSpc>
            </a:pPr>
            <a:r>
              <a:rPr lang="en-US" sz="1400" b="0" strike="noStrike" spc="-1">
                <a:solidFill>
                  <a:srgbClr val="000000"/>
                </a:solidFill>
                <a:latin typeface="Open Sans Light"/>
              </a:rPr>
              <a:t>     the children.</a:t>
            </a:r>
            <a:endParaRPr lang="en-US" sz="1400" b="0" strike="noStrike" spc="-1">
              <a:latin typeface="Arial"/>
            </a:endParaRPr>
          </a:p>
          <a:p>
            <a:pPr algn="just">
              <a:lnSpc>
                <a:spcPts val="1678"/>
              </a:lnSpc>
            </a:pPr>
            <a:r>
              <a:rPr lang="en-US" sz="1400" b="0" strike="noStrike" spc="-1">
                <a:solidFill>
                  <a:srgbClr val="000000"/>
                </a:solidFill>
                <a:latin typeface="Open Sans Light"/>
              </a:rPr>
              <a:t>9. To offer children individual guidance based on careful observation of each child’s </a:t>
            </a:r>
            <a:endParaRPr lang="en-US" sz="1400" b="0" strike="noStrike" spc="-1">
              <a:latin typeface="Arial"/>
            </a:endParaRPr>
          </a:p>
          <a:p>
            <a:pPr algn="just">
              <a:lnSpc>
                <a:spcPts val="1678"/>
              </a:lnSpc>
            </a:pPr>
            <a:r>
              <a:rPr lang="en-US" sz="1400" b="0" strike="noStrike" spc="-1">
                <a:solidFill>
                  <a:srgbClr val="000000"/>
                </a:solidFill>
                <a:latin typeface="Open Sans Light"/>
              </a:rPr>
              <a:t>    needs and keeping with parent/guardian direction.</a:t>
            </a:r>
            <a:endParaRPr lang="en-US" sz="1400" b="0" strike="noStrike" spc="-1">
              <a:latin typeface="Arial"/>
            </a:endParaRPr>
          </a:p>
          <a:p>
            <a:pPr algn="just">
              <a:lnSpc>
                <a:spcPts val="1678"/>
              </a:lnSpc>
            </a:pPr>
            <a:r>
              <a:rPr lang="en-US" sz="1400" b="0" strike="noStrike" spc="-1">
                <a:solidFill>
                  <a:srgbClr val="000000"/>
                </a:solidFill>
                <a:latin typeface="Open Sans Light"/>
              </a:rPr>
              <a:t>10. To ensure the safety and welfare of all children</a:t>
            </a:r>
            <a:endParaRPr lang="en-US" sz="1400" b="0" strike="noStrike" spc="-1">
              <a:latin typeface="Arial"/>
            </a:endParaRPr>
          </a:p>
        </p:txBody>
      </p:sp>
      <p:grpSp>
        <p:nvGrpSpPr>
          <p:cNvPr id="127" name="Group 8"/>
          <p:cNvGrpSpPr/>
          <p:nvPr/>
        </p:nvGrpSpPr>
        <p:grpSpPr>
          <a:xfrm>
            <a:off x="4197600" y="6364800"/>
            <a:ext cx="1342440" cy="248040"/>
            <a:chOff x="4197600" y="6364800"/>
            <a:chExt cx="1342440" cy="248040"/>
          </a:xfrm>
        </p:grpSpPr>
        <p:sp>
          <p:nvSpPr>
            <p:cNvPr id="128" name="CustomShape 9"/>
            <p:cNvSpPr/>
            <p:nvPr/>
          </p:nvSpPr>
          <p:spPr>
            <a:xfrm>
              <a:off x="4197600" y="6364800"/>
              <a:ext cx="1342440" cy="248040"/>
            </a:xfrm>
            <a:custGeom>
              <a:avLst/>
              <a:gdLst/>
              <a:ahLst/>
              <a:cxnLst/>
              <a:rect l="l" t="t" r="r" b="b"/>
              <a:pathLst>
                <a:path w="6170151" h="1141730">
                  <a:moveTo>
                    <a:pt x="60960" y="269240"/>
                  </a:moveTo>
                  <a:cubicBezTo>
                    <a:pt x="60960" y="154940"/>
                    <a:pt x="153670" y="62230"/>
                    <a:pt x="267970" y="62230"/>
                  </a:cubicBezTo>
                  <a:lnTo>
                    <a:pt x="657131" y="62230"/>
                  </a:lnTo>
                  <a:lnTo>
                    <a:pt x="657131" y="0"/>
                  </a:lnTo>
                  <a:lnTo>
                    <a:pt x="269240" y="0"/>
                  </a:lnTo>
                  <a:cubicBezTo>
                    <a:pt x="120650" y="0"/>
                    <a:pt x="0" y="120650"/>
                    <a:pt x="0" y="269240"/>
                  </a:cubicBezTo>
                  <a:lnTo>
                    <a:pt x="0" y="508000"/>
                  </a:lnTo>
                  <a:lnTo>
                    <a:pt x="60960" y="508000"/>
                  </a:lnTo>
                  <a:lnTo>
                    <a:pt x="60960" y="269240"/>
                  </a:lnTo>
                  <a:close/>
                  <a:moveTo>
                    <a:pt x="157480" y="387350"/>
                  </a:moveTo>
                  <a:cubicBezTo>
                    <a:pt x="157480" y="260350"/>
                    <a:pt x="260350" y="157480"/>
                    <a:pt x="387350" y="157480"/>
                  </a:cubicBezTo>
                  <a:lnTo>
                    <a:pt x="657131" y="157480"/>
                  </a:lnTo>
                  <a:lnTo>
                    <a:pt x="657131" y="140970"/>
                  </a:lnTo>
                  <a:lnTo>
                    <a:pt x="387350" y="140970"/>
                  </a:lnTo>
                  <a:cubicBezTo>
                    <a:pt x="251460" y="140970"/>
                    <a:pt x="140970" y="251460"/>
                    <a:pt x="140970" y="387350"/>
                  </a:cubicBezTo>
                  <a:lnTo>
                    <a:pt x="140970" y="508000"/>
                  </a:lnTo>
                  <a:lnTo>
                    <a:pt x="157480" y="508000"/>
                  </a:lnTo>
                  <a:lnTo>
                    <a:pt x="157480" y="387350"/>
                  </a:lnTo>
                  <a:close/>
                  <a:moveTo>
                    <a:pt x="0" y="508000"/>
                  </a:moveTo>
                  <a:lnTo>
                    <a:pt x="60960" y="508000"/>
                  </a:lnTo>
                  <a:lnTo>
                    <a:pt x="60960" y="533400"/>
                  </a:lnTo>
                  <a:lnTo>
                    <a:pt x="0" y="533400"/>
                  </a:lnTo>
                  <a:lnTo>
                    <a:pt x="0" y="508000"/>
                  </a:lnTo>
                  <a:close/>
                  <a:moveTo>
                    <a:pt x="142240" y="508000"/>
                  </a:moveTo>
                  <a:lnTo>
                    <a:pt x="158750" y="508000"/>
                  </a:lnTo>
                  <a:lnTo>
                    <a:pt x="158750" y="533400"/>
                  </a:lnTo>
                  <a:lnTo>
                    <a:pt x="142240" y="533400"/>
                  </a:lnTo>
                  <a:lnTo>
                    <a:pt x="142240" y="508000"/>
                  </a:lnTo>
                  <a:close/>
                  <a:moveTo>
                    <a:pt x="269240" y="1079500"/>
                  </a:moveTo>
                  <a:cubicBezTo>
                    <a:pt x="154940" y="1079500"/>
                    <a:pt x="62230" y="986790"/>
                    <a:pt x="62230" y="872490"/>
                  </a:cubicBezTo>
                  <a:lnTo>
                    <a:pt x="62230" y="533400"/>
                  </a:lnTo>
                  <a:lnTo>
                    <a:pt x="0" y="533400"/>
                  </a:lnTo>
                  <a:lnTo>
                    <a:pt x="0" y="872490"/>
                  </a:lnTo>
                  <a:cubicBezTo>
                    <a:pt x="0" y="1021080"/>
                    <a:pt x="120650" y="1141730"/>
                    <a:pt x="269240" y="1141730"/>
                  </a:cubicBezTo>
                  <a:lnTo>
                    <a:pt x="659292" y="1141730"/>
                  </a:lnTo>
                  <a:lnTo>
                    <a:pt x="659292" y="1079500"/>
                  </a:lnTo>
                  <a:lnTo>
                    <a:pt x="269240" y="1079500"/>
                  </a:lnTo>
                  <a:close/>
                  <a:moveTo>
                    <a:pt x="387350" y="982980"/>
                  </a:moveTo>
                  <a:cubicBezTo>
                    <a:pt x="260350" y="982980"/>
                    <a:pt x="157480" y="880110"/>
                    <a:pt x="157480" y="753110"/>
                  </a:cubicBezTo>
                  <a:lnTo>
                    <a:pt x="157480" y="533400"/>
                  </a:lnTo>
                  <a:lnTo>
                    <a:pt x="140970" y="533400"/>
                  </a:lnTo>
                  <a:lnTo>
                    <a:pt x="140970" y="753110"/>
                  </a:lnTo>
                  <a:cubicBezTo>
                    <a:pt x="140970" y="889000"/>
                    <a:pt x="251460" y="999490"/>
                    <a:pt x="387350" y="999490"/>
                  </a:cubicBezTo>
                  <a:lnTo>
                    <a:pt x="657131" y="999490"/>
                  </a:lnTo>
                  <a:lnTo>
                    <a:pt x="657131" y="982980"/>
                  </a:lnTo>
                  <a:lnTo>
                    <a:pt x="387350" y="982980"/>
                  </a:lnTo>
                  <a:close/>
                  <a:moveTo>
                    <a:pt x="657131" y="1079500"/>
                  </a:moveTo>
                  <a:lnTo>
                    <a:pt x="5293165" y="1079500"/>
                  </a:lnTo>
                  <a:lnTo>
                    <a:pt x="5293165" y="1140460"/>
                  </a:lnTo>
                  <a:lnTo>
                    <a:pt x="657131" y="1140460"/>
                  </a:lnTo>
                  <a:lnTo>
                    <a:pt x="657131" y="1079500"/>
                  </a:lnTo>
                  <a:close/>
                  <a:moveTo>
                    <a:pt x="657131" y="982980"/>
                  </a:moveTo>
                  <a:lnTo>
                    <a:pt x="5293165" y="982980"/>
                  </a:lnTo>
                  <a:lnTo>
                    <a:pt x="5293165" y="999490"/>
                  </a:lnTo>
                  <a:lnTo>
                    <a:pt x="657131" y="999490"/>
                  </a:lnTo>
                  <a:lnTo>
                    <a:pt x="657131" y="982980"/>
                  </a:lnTo>
                  <a:close/>
                  <a:moveTo>
                    <a:pt x="6107921" y="533400"/>
                  </a:moveTo>
                  <a:lnTo>
                    <a:pt x="6107921" y="872490"/>
                  </a:lnTo>
                  <a:cubicBezTo>
                    <a:pt x="6107921" y="986790"/>
                    <a:pt x="6015211" y="1079500"/>
                    <a:pt x="5900911" y="1079500"/>
                  </a:cubicBezTo>
                  <a:lnTo>
                    <a:pt x="5293165" y="1079500"/>
                  </a:lnTo>
                  <a:lnTo>
                    <a:pt x="5293165" y="1140460"/>
                  </a:lnTo>
                  <a:lnTo>
                    <a:pt x="5900911" y="1140460"/>
                  </a:lnTo>
                  <a:cubicBezTo>
                    <a:pt x="6049501" y="1140460"/>
                    <a:pt x="6170151" y="1019810"/>
                    <a:pt x="6170151" y="871220"/>
                  </a:cubicBezTo>
                  <a:lnTo>
                    <a:pt x="6170151" y="533400"/>
                  </a:lnTo>
                  <a:lnTo>
                    <a:pt x="6107921" y="533400"/>
                  </a:lnTo>
                  <a:close/>
                  <a:moveTo>
                    <a:pt x="6011401" y="753110"/>
                  </a:moveTo>
                  <a:cubicBezTo>
                    <a:pt x="6011401" y="880110"/>
                    <a:pt x="5908531" y="982980"/>
                    <a:pt x="5781531" y="982980"/>
                  </a:cubicBezTo>
                  <a:lnTo>
                    <a:pt x="5293165" y="982980"/>
                  </a:lnTo>
                  <a:lnTo>
                    <a:pt x="5293165" y="999490"/>
                  </a:lnTo>
                  <a:lnTo>
                    <a:pt x="5781531" y="999490"/>
                  </a:lnTo>
                  <a:cubicBezTo>
                    <a:pt x="5917421" y="999490"/>
                    <a:pt x="6027911" y="889000"/>
                    <a:pt x="6027911" y="753110"/>
                  </a:cubicBezTo>
                  <a:lnTo>
                    <a:pt x="6027911" y="533400"/>
                  </a:lnTo>
                  <a:lnTo>
                    <a:pt x="6011401" y="533400"/>
                  </a:lnTo>
                  <a:lnTo>
                    <a:pt x="6011401" y="753110"/>
                  </a:lnTo>
                  <a:close/>
                  <a:moveTo>
                    <a:pt x="6107921" y="508000"/>
                  </a:moveTo>
                  <a:lnTo>
                    <a:pt x="6168881" y="508000"/>
                  </a:lnTo>
                  <a:lnTo>
                    <a:pt x="6168881" y="533400"/>
                  </a:lnTo>
                  <a:lnTo>
                    <a:pt x="6107921" y="533400"/>
                  </a:lnTo>
                  <a:lnTo>
                    <a:pt x="6107921" y="508000"/>
                  </a:lnTo>
                  <a:close/>
                  <a:moveTo>
                    <a:pt x="6011401" y="508000"/>
                  </a:moveTo>
                  <a:lnTo>
                    <a:pt x="6027911" y="508000"/>
                  </a:lnTo>
                  <a:lnTo>
                    <a:pt x="6027911" y="533400"/>
                  </a:lnTo>
                  <a:lnTo>
                    <a:pt x="6011401" y="533400"/>
                  </a:lnTo>
                  <a:lnTo>
                    <a:pt x="6011401" y="508000"/>
                  </a:lnTo>
                  <a:close/>
                  <a:moveTo>
                    <a:pt x="5900911" y="60960"/>
                  </a:moveTo>
                  <a:cubicBezTo>
                    <a:pt x="6015211" y="60960"/>
                    <a:pt x="6107921" y="153670"/>
                    <a:pt x="6107921" y="267970"/>
                  </a:cubicBezTo>
                  <a:lnTo>
                    <a:pt x="6107921" y="508000"/>
                  </a:lnTo>
                  <a:lnTo>
                    <a:pt x="6168881" y="508000"/>
                  </a:lnTo>
                  <a:lnTo>
                    <a:pt x="6168881" y="269240"/>
                  </a:lnTo>
                  <a:cubicBezTo>
                    <a:pt x="6168881" y="120650"/>
                    <a:pt x="6048231" y="0"/>
                    <a:pt x="5899641" y="0"/>
                  </a:cubicBezTo>
                  <a:lnTo>
                    <a:pt x="5291003" y="0"/>
                  </a:lnTo>
                  <a:lnTo>
                    <a:pt x="5291003" y="60960"/>
                  </a:lnTo>
                  <a:lnTo>
                    <a:pt x="5900911" y="60960"/>
                  </a:lnTo>
                  <a:close/>
                  <a:moveTo>
                    <a:pt x="5781531" y="142240"/>
                  </a:moveTo>
                  <a:lnTo>
                    <a:pt x="5293165" y="142240"/>
                  </a:lnTo>
                  <a:lnTo>
                    <a:pt x="5293165" y="158750"/>
                  </a:lnTo>
                  <a:lnTo>
                    <a:pt x="5781531" y="158750"/>
                  </a:lnTo>
                  <a:cubicBezTo>
                    <a:pt x="5908531" y="158750"/>
                    <a:pt x="6011401" y="261620"/>
                    <a:pt x="6011401" y="388620"/>
                  </a:cubicBezTo>
                  <a:lnTo>
                    <a:pt x="6011401" y="508000"/>
                  </a:lnTo>
                  <a:lnTo>
                    <a:pt x="6027911" y="508000"/>
                  </a:lnTo>
                  <a:lnTo>
                    <a:pt x="6027911" y="387350"/>
                  </a:lnTo>
                  <a:cubicBezTo>
                    <a:pt x="6027911" y="251460"/>
                    <a:pt x="5917421" y="142240"/>
                    <a:pt x="5781531" y="142240"/>
                  </a:cubicBezTo>
                  <a:close/>
                  <a:moveTo>
                    <a:pt x="657131" y="0"/>
                  </a:moveTo>
                  <a:lnTo>
                    <a:pt x="5293165" y="0"/>
                  </a:lnTo>
                  <a:lnTo>
                    <a:pt x="5293165" y="60960"/>
                  </a:lnTo>
                  <a:lnTo>
                    <a:pt x="657131" y="60960"/>
                  </a:lnTo>
                  <a:lnTo>
                    <a:pt x="657131" y="0"/>
                  </a:lnTo>
                  <a:close/>
                  <a:moveTo>
                    <a:pt x="657131" y="142240"/>
                  </a:moveTo>
                  <a:lnTo>
                    <a:pt x="5293165" y="142240"/>
                  </a:lnTo>
                  <a:lnTo>
                    <a:pt x="5293165" y="158750"/>
                  </a:lnTo>
                  <a:lnTo>
                    <a:pt x="657131" y="158750"/>
                  </a:lnTo>
                  <a:lnTo>
                    <a:pt x="65713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129" name="CustomShape 10"/>
          <p:cNvSpPr/>
          <p:nvPr/>
        </p:nvSpPr>
        <p:spPr>
          <a:xfrm>
            <a:off x="4345920" y="6364800"/>
            <a:ext cx="118404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PROGRAMS</a:t>
            </a:r>
            <a:endParaRPr lang="en-US" sz="1400" b="0" strike="noStrike" spc="-1">
              <a:latin typeface="Arial"/>
            </a:endParaRPr>
          </a:p>
        </p:txBody>
      </p:sp>
      <p:sp>
        <p:nvSpPr>
          <p:cNvPr id="130" name="CustomShape 11"/>
          <p:cNvSpPr/>
          <p:nvPr/>
        </p:nvSpPr>
        <p:spPr>
          <a:xfrm>
            <a:off x="1143000" y="6583320"/>
            <a:ext cx="4944240" cy="18878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US" sz="1200" b="1" strike="noStrike" spc="-1">
                <a:solidFill>
                  <a:srgbClr val="000000"/>
                </a:solidFill>
                <a:latin typeface="Open Sans Light"/>
                <a:ea typeface="Open Sans Light"/>
              </a:rPr>
              <a:t> </a:t>
            </a:r>
            <a:endParaRPr lang="en-US" sz="1200" b="0" strike="noStrike" spc="-1">
              <a:latin typeface="Arial"/>
            </a:endParaRPr>
          </a:p>
          <a:p>
            <a:pPr marL="190440" algn="just">
              <a:lnSpc>
                <a:spcPct val="100000"/>
              </a:lnSpc>
            </a:pPr>
            <a:r>
              <a:rPr lang="en-US" sz="1400" b="0" strike="noStrike" spc="-1">
                <a:solidFill>
                  <a:srgbClr val="000000"/>
                </a:solidFill>
                <a:latin typeface="Open Sans Light"/>
                <a:ea typeface="Open Sans Light"/>
              </a:rPr>
              <a:t>We will accept children 4 weeks-11 years. Our infant through 5-year-old programs are designed to meet the developmental needs of each age level. Opportunities </a:t>
            </a:r>
            <a:r>
              <a:rPr lang="en-US" sz="1400" b="0" strike="noStrike" spc="-26">
                <a:solidFill>
                  <a:srgbClr val="000000"/>
                </a:solidFill>
                <a:latin typeface="Open Sans Light"/>
                <a:ea typeface="Open Sans Light"/>
              </a:rPr>
              <a:t>are </a:t>
            </a:r>
            <a:r>
              <a:rPr lang="en-US" sz="1400" b="0" strike="noStrike" spc="-1">
                <a:solidFill>
                  <a:srgbClr val="000000"/>
                </a:solidFill>
                <a:latin typeface="Open Sans Light"/>
                <a:ea typeface="Open Sans Light"/>
              </a:rPr>
              <a:t>provided to promote fine and gross motor skills, cognitive, social, and emotional development. Our play-based learning style will provide age-appropriate materials for creative </a:t>
            </a:r>
            <a:r>
              <a:rPr lang="en-US" sz="1400" b="0" strike="noStrike" spc="-26">
                <a:solidFill>
                  <a:srgbClr val="000000"/>
                </a:solidFill>
                <a:latin typeface="Open Sans Light"/>
                <a:ea typeface="Open Sans Light"/>
              </a:rPr>
              <a:t>art, </a:t>
            </a:r>
            <a:r>
              <a:rPr lang="en-US" sz="1400" b="0" strike="noStrike" spc="-1">
                <a:solidFill>
                  <a:srgbClr val="000000"/>
                </a:solidFill>
                <a:latin typeface="Open Sans Light"/>
                <a:ea typeface="Open Sans Light"/>
              </a:rPr>
              <a:t>music, language, math, science, sensory, and dramatic play.</a:t>
            </a:r>
            <a:endParaRPr lang="en-US" sz="14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
          <p:cNvGrpSpPr/>
          <p:nvPr/>
        </p:nvGrpSpPr>
        <p:grpSpPr>
          <a:xfrm>
            <a:off x="0" y="0"/>
            <a:ext cx="7772040" cy="10058040"/>
            <a:chOff x="0" y="0"/>
            <a:chExt cx="7772040" cy="10058040"/>
          </a:xfrm>
        </p:grpSpPr>
        <p:sp>
          <p:nvSpPr>
            <p:cNvPr id="132"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33" name="Group 3"/>
          <p:cNvGrpSpPr/>
          <p:nvPr/>
        </p:nvGrpSpPr>
        <p:grpSpPr>
          <a:xfrm>
            <a:off x="1325520" y="371160"/>
            <a:ext cx="5121360" cy="552960"/>
            <a:chOff x="1325520" y="371160"/>
            <a:chExt cx="5121360" cy="552960"/>
          </a:xfrm>
        </p:grpSpPr>
        <p:sp>
          <p:nvSpPr>
            <p:cNvPr id="134" name="CustomShape 4"/>
            <p:cNvSpPr/>
            <p:nvPr/>
          </p:nvSpPr>
          <p:spPr>
            <a:xfrm>
              <a:off x="1325520" y="371160"/>
              <a:ext cx="5121360" cy="552960"/>
            </a:xfrm>
            <a:custGeom>
              <a:avLst/>
              <a:gdLst/>
              <a:ahLst/>
              <a:cxnLst/>
              <a:rect l="l" t="t" r="r" b="b"/>
              <a:pathLst>
                <a:path w="12012999" h="1297962">
                  <a:moveTo>
                    <a:pt x="60960" y="269240"/>
                  </a:moveTo>
                  <a:cubicBezTo>
                    <a:pt x="60960" y="154940"/>
                    <a:pt x="153670" y="62230"/>
                    <a:pt x="267970" y="62230"/>
                  </a:cubicBezTo>
                  <a:lnTo>
                    <a:pt x="825113" y="62230"/>
                  </a:lnTo>
                  <a:lnTo>
                    <a:pt x="82511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825113" y="157480"/>
                  </a:lnTo>
                  <a:lnTo>
                    <a:pt x="82511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829709" y="1297962"/>
                  </a:lnTo>
                  <a:lnTo>
                    <a:pt x="829709"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825113" y="1155722"/>
                  </a:lnTo>
                  <a:lnTo>
                    <a:pt x="825113" y="1139212"/>
                  </a:lnTo>
                  <a:lnTo>
                    <a:pt x="387350" y="1139212"/>
                  </a:lnTo>
                  <a:close/>
                  <a:moveTo>
                    <a:pt x="825113" y="1235732"/>
                  </a:moveTo>
                  <a:lnTo>
                    <a:pt x="10683193" y="1235732"/>
                  </a:lnTo>
                  <a:lnTo>
                    <a:pt x="10683193" y="1296691"/>
                  </a:lnTo>
                  <a:lnTo>
                    <a:pt x="825113" y="1296691"/>
                  </a:lnTo>
                  <a:lnTo>
                    <a:pt x="825113" y="1235732"/>
                  </a:lnTo>
                  <a:close/>
                  <a:moveTo>
                    <a:pt x="825113" y="1139211"/>
                  </a:moveTo>
                  <a:lnTo>
                    <a:pt x="10683193" y="1139211"/>
                  </a:lnTo>
                  <a:lnTo>
                    <a:pt x="10683193" y="1155722"/>
                  </a:lnTo>
                  <a:lnTo>
                    <a:pt x="825113" y="1155722"/>
                  </a:lnTo>
                  <a:lnTo>
                    <a:pt x="825113" y="1139211"/>
                  </a:lnTo>
                  <a:close/>
                  <a:moveTo>
                    <a:pt x="11950769" y="689632"/>
                  </a:moveTo>
                  <a:lnTo>
                    <a:pt x="11950769" y="1028722"/>
                  </a:lnTo>
                  <a:cubicBezTo>
                    <a:pt x="11950769" y="1143022"/>
                    <a:pt x="11858059" y="1235732"/>
                    <a:pt x="11743759" y="1235732"/>
                  </a:cubicBezTo>
                  <a:lnTo>
                    <a:pt x="10683193" y="1235732"/>
                  </a:lnTo>
                  <a:lnTo>
                    <a:pt x="10683193" y="1296692"/>
                  </a:lnTo>
                  <a:lnTo>
                    <a:pt x="11743759" y="1296692"/>
                  </a:lnTo>
                  <a:cubicBezTo>
                    <a:pt x="11892349" y="1296692"/>
                    <a:pt x="12012999" y="1176042"/>
                    <a:pt x="12012999" y="1027452"/>
                  </a:cubicBezTo>
                  <a:lnTo>
                    <a:pt x="12012999" y="689632"/>
                  </a:lnTo>
                  <a:lnTo>
                    <a:pt x="11950769" y="689632"/>
                  </a:lnTo>
                  <a:close/>
                  <a:moveTo>
                    <a:pt x="11854249" y="909342"/>
                  </a:moveTo>
                  <a:cubicBezTo>
                    <a:pt x="11854249" y="1036342"/>
                    <a:pt x="11751380" y="1139212"/>
                    <a:pt x="11624380" y="1139212"/>
                  </a:cubicBezTo>
                  <a:lnTo>
                    <a:pt x="10683193" y="1139212"/>
                  </a:lnTo>
                  <a:lnTo>
                    <a:pt x="10683193" y="1155722"/>
                  </a:lnTo>
                  <a:lnTo>
                    <a:pt x="11624380" y="1155722"/>
                  </a:lnTo>
                  <a:cubicBezTo>
                    <a:pt x="11760269" y="1155722"/>
                    <a:pt x="11870759" y="1045232"/>
                    <a:pt x="11870759" y="909342"/>
                  </a:cubicBezTo>
                  <a:lnTo>
                    <a:pt x="11870759" y="689632"/>
                  </a:lnTo>
                  <a:lnTo>
                    <a:pt x="11854249" y="689632"/>
                  </a:lnTo>
                  <a:lnTo>
                    <a:pt x="11854249" y="909342"/>
                  </a:lnTo>
                  <a:close/>
                  <a:moveTo>
                    <a:pt x="11950769" y="510108"/>
                  </a:moveTo>
                  <a:lnTo>
                    <a:pt x="12011730" y="510108"/>
                  </a:lnTo>
                  <a:lnTo>
                    <a:pt x="12011730" y="689632"/>
                  </a:lnTo>
                  <a:lnTo>
                    <a:pt x="11950769" y="689632"/>
                  </a:lnTo>
                  <a:lnTo>
                    <a:pt x="11950769" y="510108"/>
                  </a:lnTo>
                  <a:close/>
                  <a:moveTo>
                    <a:pt x="11854249" y="510108"/>
                  </a:moveTo>
                  <a:lnTo>
                    <a:pt x="11870759" y="510108"/>
                  </a:lnTo>
                  <a:lnTo>
                    <a:pt x="11870759" y="689632"/>
                  </a:lnTo>
                  <a:lnTo>
                    <a:pt x="11854249" y="689632"/>
                  </a:lnTo>
                  <a:lnTo>
                    <a:pt x="11854249" y="510108"/>
                  </a:lnTo>
                  <a:close/>
                  <a:moveTo>
                    <a:pt x="11743759" y="60960"/>
                  </a:moveTo>
                  <a:cubicBezTo>
                    <a:pt x="11858059" y="60960"/>
                    <a:pt x="11950769" y="153670"/>
                    <a:pt x="11950769" y="267970"/>
                  </a:cubicBezTo>
                  <a:lnTo>
                    <a:pt x="11950769" y="510108"/>
                  </a:lnTo>
                  <a:lnTo>
                    <a:pt x="12011730" y="510108"/>
                  </a:lnTo>
                  <a:lnTo>
                    <a:pt x="12011730" y="269240"/>
                  </a:lnTo>
                  <a:cubicBezTo>
                    <a:pt x="12011730" y="120650"/>
                    <a:pt x="11891080" y="0"/>
                    <a:pt x="11742489" y="0"/>
                  </a:cubicBezTo>
                  <a:lnTo>
                    <a:pt x="10678597" y="0"/>
                  </a:lnTo>
                  <a:lnTo>
                    <a:pt x="10678597" y="60960"/>
                  </a:lnTo>
                  <a:lnTo>
                    <a:pt x="11743759" y="60960"/>
                  </a:lnTo>
                  <a:close/>
                  <a:moveTo>
                    <a:pt x="11624380" y="142240"/>
                  </a:moveTo>
                  <a:lnTo>
                    <a:pt x="10683193" y="142240"/>
                  </a:lnTo>
                  <a:lnTo>
                    <a:pt x="10683193" y="158750"/>
                  </a:lnTo>
                  <a:lnTo>
                    <a:pt x="11624380" y="158750"/>
                  </a:lnTo>
                  <a:cubicBezTo>
                    <a:pt x="11751380" y="158750"/>
                    <a:pt x="11854249" y="261620"/>
                    <a:pt x="11854249" y="388620"/>
                  </a:cubicBezTo>
                  <a:lnTo>
                    <a:pt x="11854249" y="510146"/>
                  </a:lnTo>
                  <a:lnTo>
                    <a:pt x="11870759" y="510146"/>
                  </a:lnTo>
                  <a:lnTo>
                    <a:pt x="11870759" y="387350"/>
                  </a:lnTo>
                  <a:cubicBezTo>
                    <a:pt x="11870759" y="251460"/>
                    <a:pt x="11760269" y="142240"/>
                    <a:pt x="11624380" y="142240"/>
                  </a:cubicBezTo>
                  <a:close/>
                  <a:moveTo>
                    <a:pt x="825113" y="0"/>
                  </a:moveTo>
                  <a:lnTo>
                    <a:pt x="10683193" y="0"/>
                  </a:lnTo>
                  <a:lnTo>
                    <a:pt x="10683193" y="60960"/>
                  </a:lnTo>
                  <a:lnTo>
                    <a:pt x="825113" y="60960"/>
                  </a:lnTo>
                  <a:lnTo>
                    <a:pt x="825113" y="0"/>
                  </a:lnTo>
                  <a:close/>
                  <a:moveTo>
                    <a:pt x="825113" y="142240"/>
                  </a:moveTo>
                  <a:lnTo>
                    <a:pt x="10683193" y="142240"/>
                  </a:lnTo>
                  <a:lnTo>
                    <a:pt x="10683193" y="158750"/>
                  </a:lnTo>
                  <a:lnTo>
                    <a:pt x="825113" y="158750"/>
                  </a:lnTo>
                  <a:lnTo>
                    <a:pt x="825113" y="142240"/>
                  </a:lnTo>
                  <a:close/>
                </a:path>
              </a:pathLst>
            </a:custGeom>
            <a:solidFill>
              <a:srgbClr val="6DBDEB"/>
            </a:solidFill>
            <a:ln>
              <a:noFill/>
            </a:ln>
          </p:spPr>
          <p:style>
            <a:lnRef idx="0">
              <a:scrgbClr r="0" g="0" b="0"/>
            </a:lnRef>
            <a:fillRef idx="0">
              <a:scrgbClr r="0" g="0" b="0"/>
            </a:fillRef>
            <a:effectRef idx="0">
              <a:scrgbClr r="0" g="0" b="0"/>
            </a:effectRef>
            <a:fontRef idx="minor"/>
          </p:style>
        </p:sp>
      </p:grpSp>
      <p:grpSp>
        <p:nvGrpSpPr>
          <p:cNvPr id="135" name="Group 5"/>
          <p:cNvGrpSpPr/>
          <p:nvPr/>
        </p:nvGrpSpPr>
        <p:grpSpPr>
          <a:xfrm>
            <a:off x="2011680" y="6734160"/>
            <a:ext cx="4962240" cy="367200"/>
            <a:chOff x="2011680" y="6734160"/>
            <a:chExt cx="4962240" cy="367200"/>
          </a:xfrm>
        </p:grpSpPr>
        <p:sp>
          <p:nvSpPr>
            <p:cNvPr id="136" name="CustomShape 6"/>
            <p:cNvSpPr/>
            <p:nvPr/>
          </p:nvSpPr>
          <p:spPr>
            <a:xfrm>
              <a:off x="2011680" y="6734160"/>
              <a:ext cx="4962240" cy="367200"/>
            </a:xfrm>
            <a:custGeom>
              <a:avLst/>
              <a:gdLst/>
              <a:ahLst/>
              <a:cxnLst/>
              <a:rect l="l" t="t" r="r" b="b"/>
              <a:pathLst>
                <a:path w="12350443" h="1297962">
                  <a:moveTo>
                    <a:pt x="60960" y="269240"/>
                  </a:moveTo>
                  <a:cubicBezTo>
                    <a:pt x="60960" y="154940"/>
                    <a:pt x="153670" y="62230"/>
                    <a:pt x="267970" y="62230"/>
                  </a:cubicBezTo>
                  <a:lnTo>
                    <a:pt x="834814" y="62230"/>
                  </a:lnTo>
                  <a:lnTo>
                    <a:pt x="834814"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834815" y="157480"/>
                  </a:lnTo>
                  <a:lnTo>
                    <a:pt x="834815"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839551" y="1297962"/>
                  </a:lnTo>
                  <a:lnTo>
                    <a:pt x="83955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834815" y="1155722"/>
                  </a:lnTo>
                  <a:lnTo>
                    <a:pt x="834815" y="1139212"/>
                  </a:lnTo>
                  <a:lnTo>
                    <a:pt x="387350" y="1139212"/>
                  </a:lnTo>
                  <a:close/>
                  <a:moveTo>
                    <a:pt x="834815" y="1235732"/>
                  </a:moveTo>
                  <a:lnTo>
                    <a:pt x="10994485" y="1235732"/>
                  </a:lnTo>
                  <a:lnTo>
                    <a:pt x="10994485" y="1296691"/>
                  </a:lnTo>
                  <a:lnTo>
                    <a:pt x="834815" y="1296691"/>
                  </a:lnTo>
                  <a:lnTo>
                    <a:pt x="834815" y="1235732"/>
                  </a:lnTo>
                  <a:close/>
                  <a:moveTo>
                    <a:pt x="834815" y="1139211"/>
                  </a:moveTo>
                  <a:lnTo>
                    <a:pt x="10994485" y="1139211"/>
                  </a:lnTo>
                  <a:lnTo>
                    <a:pt x="10994485" y="1155722"/>
                  </a:lnTo>
                  <a:lnTo>
                    <a:pt x="834815" y="1155722"/>
                  </a:lnTo>
                  <a:lnTo>
                    <a:pt x="834815" y="1139211"/>
                  </a:lnTo>
                  <a:close/>
                  <a:moveTo>
                    <a:pt x="12288213" y="689632"/>
                  </a:moveTo>
                  <a:lnTo>
                    <a:pt x="12288213" y="1028722"/>
                  </a:lnTo>
                  <a:cubicBezTo>
                    <a:pt x="12288213" y="1143022"/>
                    <a:pt x="12195503" y="1235732"/>
                    <a:pt x="12081203" y="1235732"/>
                  </a:cubicBezTo>
                  <a:lnTo>
                    <a:pt x="10994485" y="1235732"/>
                  </a:lnTo>
                  <a:lnTo>
                    <a:pt x="10994485" y="1296692"/>
                  </a:lnTo>
                  <a:lnTo>
                    <a:pt x="12081203" y="1296692"/>
                  </a:lnTo>
                  <a:cubicBezTo>
                    <a:pt x="12229793" y="1296692"/>
                    <a:pt x="12350443" y="1176042"/>
                    <a:pt x="12350443" y="1027452"/>
                  </a:cubicBezTo>
                  <a:lnTo>
                    <a:pt x="12350443" y="689632"/>
                  </a:lnTo>
                  <a:lnTo>
                    <a:pt x="12288213" y="689632"/>
                  </a:lnTo>
                  <a:close/>
                  <a:moveTo>
                    <a:pt x="12191693" y="909342"/>
                  </a:moveTo>
                  <a:cubicBezTo>
                    <a:pt x="12191693" y="1036342"/>
                    <a:pt x="12088823" y="1139212"/>
                    <a:pt x="11961823" y="1139212"/>
                  </a:cubicBezTo>
                  <a:lnTo>
                    <a:pt x="10994485" y="1139212"/>
                  </a:lnTo>
                  <a:lnTo>
                    <a:pt x="10994485" y="1155722"/>
                  </a:lnTo>
                  <a:lnTo>
                    <a:pt x="11961823" y="1155722"/>
                  </a:lnTo>
                  <a:cubicBezTo>
                    <a:pt x="12097713" y="1155722"/>
                    <a:pt x="12208203" y="1045232"/>
                    <a:pt x="12208203" y="909342"/>
                  </a:cubicBezTo>
                  <a:lnTo>
                    <a:pt x="12208203" y="689632"/>
                  </a:lnTo>
                  <a:lnTo>
                    <a:pt x="12191693" y="689632"/>
                  </a:lnTo>
                  <a:lnTo>
                    <a:pt x="12191693" y="909342"/>
                  </a:lnTo>
                  <a:close/>
                  <a:moveTo>
                    <a:pt x="12288213" y="510108"/>
                  </a:moveTo>
                  <a:lnTo>
                    <a:pt x="12349173" y="510108"/>
                  </a:lnTo>
                  <a:lnTo>
                    <a:pt x="12349173" y="689632"/>
                  </a:lnTo>
                  <a:lnTo>
                    <a:pt x="12288213" y="689632"/>
                  </a:lnTo>
                  <a:lnTo>
                    <a:pt x="12288213" y="510108"/>
                  </a:lnTo>
                  <a:close/>
                  <a:moveTo>
                    <a:pt x="12191693" y="510108"/>
                  </a:moveTo>
                  <a:lnTo>
                    <a:pt x="12208203" y="510108"/>
                  </a:lnTo>
                  <a:lnTo>
                    <a:pt x="12208203" y="689632"/>
                  </a:lnTo>
                  <a:lnTo>
                    <a:pt x="12191693" y="689632"/>
                  </a:lnTo>
                  <a:lnTo>
                    <a:pt x="12191693" y="510108"/>
                  </a:lnTo>
                  <a:close/>
                  <a:moveTo>
                    <a:pt x="12081203" y="60960"/>
                  </a:moveTo>
                  <a:cubicBezTo>
                    <a:pt x="12195503" y="60960"/>
                    <a:pt x="12288213" y="153670"/>
                    <a:pt x="12288213" y="267970"/>
                  </a:cubicBezTo>
                  <a:lnTo>
                    <a:pt x="12288213" y="510108"/>
                  </a:lnTo>
                  <a:lnTo>
                    <a:pt x="12349173" y="510108"/>
                  </a:lnTo>
                  <a:lnTo>
                    <a:pt x="12349173" y="269240"/>
                  </a:lnTo>
                  <a:cubicBezTo>
                    <a:pt x="12349173" y="120650"/>
                    <a:pt x="12228523" y="0"/>
                    <a:pt x="12079933" y="0"/>
                  </a:cubicBezTo>
                  <a:lnTo>
                    <a:pt x="10989748" y="0"/>
                  </a:lnTo>
                  <a:lnTo>
                    <a:pt x="10989748" y="60960"/>
                  </a:lnTo>
                  <a:lnTo>
                    <a:pt x="12081203" y="60960"/>
                  </a:lnTo>
                  <a:close/>
                  <a:moveTo>
                    <a:pt x="11961823" y="142240"/>
                  </a:moveTo>
                  <a:lnTo>
                    <a:pt x="10994485" y="142240"/>
                  </a:lnTo>
                  <a:lnTo>
                    <a:pt x="10994485" y="158750"/>
                  </a:lnTo>
                  <a:lnTo>
                    <a:pt x="11961823" y="158750"/>
                  </a:lnTo>
                  <a:cubicBezTo>
                    <a:pt x="12088823" y="158750"/>
                    <a:pt x="12191693" y="261620"/>
                    <a:pt x="12191693" y="388620"/>
                  </a:cubicBezTo>
                  <a:lnTo>
                    <a:pt x="12191693" y="510146"/>
                  </a:lnTo>
                  <a:lnTo>
                    <a:pt x="12208203" y="510146"/>
                  </a:lnTo>
                  <a:lnTo>
                    <a:pt x="12208203" y="387350"/>
                  </a:lnTo>
                  <a:cubicBezTo>
                    <a:pt x="12208203" y="251460"/>
                    <a:pt x="12097713" y="142240"/>
                    <a:pt x="11961823" y="142240"/>
                  </a:cubicBezTo>
                  <a:close/>
                  <a:moveTo>
                    <a:pt x="834815" y="0"/>
                  </a:moveTo>
                  <a:lnTo>
                    <a:pt x="10994485" y="0"/>
                  </a:lnTo>
                  <a:lnTo>
                    <a:pt x="10994485" y="60960"/>
                  </a:lnTo>
                  <a:lnTo>
                    <a:pt x="834815" y="60960"/>
                  </a:lnTo>
                  <a:lnTo>
                    <a:pt x="834815" y="0"/>
                  </a:lnTo>
                  <a:close/>
                  <a:moveTo>
                    <a:pt x="834815" y="142240"/>
                  </a:moveTo>
                  <a:lnTo>
                    <a:pt x="10994485" y="142240"/>
                  </a:lnTo>
                  <a:lnTo>
                    <a:pt x="10994485" y="158750"/>
                  </a:lnTo>
                  <a:lnTo>
                    <a:pt x="834815" y="158750"/>
                  </a:lnTo>
                  <a:lnTo>
                    <a:pt x="834815"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37" name="Group 7"/>
          <p:cNvGrpSpPr/>
          <p:nvPr/>
        </p:nvGrpSpPr>
        <p:grpSpPr>
          <a:xfrm>
            <a:off x="478440" y="2181240"/>
            <a:ext cx="2072880" cy="424800"/>
            <a:chOff x="478440" y="2181240"/>
            <a:chExt cx="2072880" cy="424800"/>
          </a:xfrm>
        </p:grpSpPr>
        <p:sp>
          <p:nvSpPr>
            <p:cNvPr id="138" name="CustomShape 8"/>
            <p:cNvSpPr/>
            <p:nvPr/>
          </p:nvSpPr>
          <p:spPr>
            <a:xfrm>
              <a:off x="478440" y="2181240"/>
              <a:ext cx="2072880" cy="424800"/>
            </a:xfrm>
            <a:custGeom>
              <a:avLst/>
              <a:gdLst/>
              <a:ahLst/>
              <a:cxnLst/>
              <a:rect l="l" t="t" r="r" b="b"/>
              <a:pathLst>
                <a:path w="4087702" h="1297962">
                  <a:moveTo>
                    <a:pt x="60960" y="269240"/>
                  </a:moveTo>
                  <a:cubicBezTo>
                    <a:pt x="60960" y="154940"/>
                    <a:pt x="153670" y="62230"/>
                    <a:pt x="267970" y="62230"/>
                  </a:cubicBezTo>
                  <a:lnTo>
                    <a:pt x="597261" y="62230"/>
                  </a:lnTo>
                  <a:lnTo>
                    <a:pt x="597261"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597261" y="157480"/>
                  </a:lnTo>
                  <a:lnTo>
                    <a:pt x="597261"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598554" y="1297962"/>
                  </a:lnTo>
                  <a:lnTo>
                    <a:pt x="598554"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597261" y="1155722"/>
                  </a:lnTo>
                  <a:lnTo>
                    <a:pt x="597261" y="1139212"/>
                  </a:lnTo>
                  <a:lnTo>
                    <a:pt x="387350" y="1139212"/>
                  </a:lnTo>
                  <a:close/>
                  <a:moveTo>
                    <a:pt x="597261" y="1235732"/>
                  </a:moveTo>
                  <a:lnTo>
                    <a:pt x="3372105" y="1235732"/>
                  </a:lnTo>
                  <a:lnTo>
                    <a:pt x="3372105" y="1296691"/>
                  </a:lnTo>
                  <a:lnTo>
                    <a:pt x="597261" y="1296691"/>
                  </a:lnTo>
                  <a:lnTo>
                    <a:pt x="597261" y="1235732"/>
                  </a:lnTo>
                  <a:close/>
                  <a:moveTo>
                    <a:pt x="597261" y="1139211"/>
                  </a:moveTo>
                  <a:lnTo>
                    <a:pt x="3372105" y="1139211"/>
                  </a:lnTo>
                  <a:lnTo>
                    <a:pt x="3372105" y="1155722"/>
                  </a:lnTo>
                  <a:lnTo>
                    <a:pt x="597261" y="1155722"/>
                  </a:lnTo>
                  <a:lnTo>
                    <a:pt x="597261" y="1139211"/>
                  </a:lnTo>
                  <a:close/>
                  <a:moveTo>
                    <a:pt x="4025471" y="689632"/>
                  </a:moveTo>
                  <a:lnTo>
                    <a:pt x="4025471" y="1028722"/>
                  </a:lnTo>
                  <a:cubicBezTo>
                    <a:pt x="4025471" y="1143022"/>
                    <a:pt x="3932761" y="1235732"/>
                    <a:pt x="3818461" y="1235732"/>
                  </a:cubicBezTo>
                  <a:lnTo>
                    <a:pt x="3372105" y="1235732"/>
                  </a:lnTo>
                  <a:lnTo>
                    <a:pt x="3372105" y="1296692"/>
                  </a:lnTo>
                  <a:lnTo>
                    <a:pt x="3818461" y="1296692"/>
                  </a:lnTo>
                  <a:cubicBezTo>
                    <a:pt x="3967052" y="1296692"/>
                    <a:pt x="4087702" y="1176042"/>
                    <a:pt x="4087702" y="1027452"/>
                  </a:cubicBezTo>
                  <a:lnTo>
                    <a:pt x="4087702" y="689632"/>
                  </a:lnTo>
                  <a:lnTo>
                    <a:pt x="4025471" y="689632"/>
                  </a:lnTo>
                  <a:close/>
                  <a:moveTo>
                    <a:pt x="3928952" y="909342"/>
                  </a:moveTo>
                  <a:cubicBezTo>
                    <a:pt x="3928952" y="1036342"/>
                    <a:pt x="3826082" y="1139212"/>
                    <a:pt x="3699082" y="1139212"/>
                  </a:cubicBezTo>
                  <a:lnTo>
                    <a:pt x="3372105" y="1139212"/>
                  </a:lnTo>
                  <a:lnTo>
                    <a:pt x="3372105" y="1155722"/>
                  </a:lnTo>
                  <a:lnTo>
                    <a:pt x="3699082" y="1155722"/>
                  </a:lnTo>
                  <a:cubicBezTo>
                    <a:pt x="3834971" y="1155722"/>
                    <a:pt x="3945461" y="1045232"/>
                    <a:pt x="3945461" y="909342"/>
                  </a:cubicBezTo>
                  <a:lnTo>
                    <a:pt x="3945461" y="689632"/>
                  </a:lnTo>
                  <a:lnTo>
                    <a:pt x="3928952" y="689632"/>
                  </a:lnTo>
                  <a:lnTo>
                    <a:pt x="3928952" y="909342"/>
                  </a:lnTo>
                  <a:close/>
                  <a:moveTo>
                    <a:pt x="4025471" y="510108"/>
                  </a:moveTo>
                  <a:lnTo>
                    <a:pt x="4086432" y="510108"/>
                  </a:lnTo>
                  <a:lnTo>
                    <a:pt x="4086432" y="689632"/>
                  </a:lnTo>
                  <a:lnTo>
                    <a:pt x="4025471" y="689632"/>
                  </a:lnTo>
                  <a:lnTo>
                    <a:pt x="4025471" y="510108"/>
                  </a:lnTo>
                  <a:close/>
                  <a:moveTo>
                    <a:pt x="3928952" y="510108"/>
                  </a:moveTo>
                  <a:lnTo>
                    <a:pt x="3945461" y="510108"/>
                  </a:lnTo>
                  <a:lnTo>
                    <a:pt x="3945461" y="689632"/>
                  </a:lnTo>
                  <a:lnTo>
                    <a:pt x="3928952" y="689632"/>
                  </a:lnTo>
                  <a:lnTo>
                    <a:pt x="3928952" y="510108"/>
                  </a:lnTo>
                  <a:close/>
                  <a:moveTo>
                    <a:pt x="3818461" y="60960"/>
                  </a:moveTo>
                  <a:cubicBezTo>
                    <a:pt x="3932761" y="60960"/>
                    <a:pt x="4025471" y="153670"/>
                    <a:pt x="4025471" y="267970"/>
                  </a:cubicBezTo>
                  <a:lnTo>
                    <a:pt x="4025471" y="510108"/>
                  </a:lnTo>
                  <a:lnTo>
                    <a:pt x="4086432" y="510108"/>
                  </a:lnTo>
                  <a:lnTo>
                    <a:pt x="4086432" y="269240"/>
                  </a:lnTo>
                  <a:cubicBezTo>
                    <a:pt x="4086432" y="120650"/>
                    <a:pt x="3965782" y="0"/>
                    <a:pt x="3817191" y="0"/>
                  </a:cubicBezTo>
                  <a:lnTo>
                    <a:pt x="3370812" y="0"/>
                  </a:lnTo>
                  <a:lnTo>
                    <a:pt x="3370812" y="60960"/>
                  </a:lnTo>
                  <a:lnTo>
                    <a:pt x="3818461" y="60960"/>
                  </a:lnTo>
                  <a:close/>
                  <a:moveTo>
                    <a:pt x="3699082" y="142240"/>
                  </a:moveTo>
                  <a:lnTo>
                    <a:pt x="3372105" y="142240"/>
                  </a:lnTo>
                  <a:lnTo>
                    <a:pt x="3372105" y="158750"/>
                  </a:lnTo>
                  <a:lnTo>
                    <a:pt x="3699082" y="158750"/>
                  </a:lnTo>
                  <a:cubicBezTo>
                    <a:pt x="3826082" y="158750"/>
                    <a:pt x="3928952" y="261620"/>
                    <a:pt x="3928952" y="388620"/>
                  </a:cubicBezTo>
                  <a:lnTo>
                    <a:pt x="3928952" y="510146"/>
                  </a:lnTo>
                  <a:lnTo>
                    <a:pt x="3945461" y="510146"/>
                  </a:lnTo>
                  <a:lnTo>
                    <a:pt x="3945461" y="387350"/>
                  </a:lnTo>
                  <a:cubicBezTo>
                    <a:pt x="3945461" y="251460"/>
                    <a:pt x="3834971" y="142240"/>
                    <a:pt x="3699082" y="142240"/>
                  </a:cubicBezTo>
                  <a:close/>
                  <a:moveTo>
                    <a:pt x="597261" y="0"/>
                  </a:moveTo>
                  <a:lnTo>
                    <a:pt x="3372105" y="0"/>
                  </a:lnTo>
                  <a:lnTo>
                    <a:pt x="3372105" y="60960"/>
                  </a:lnTo>
                  <a:lnTo>
                    <a:pt x="597261" y="60960"/>
                  </a:lnTo>
                  <a:lnTo>
                    <a:pt x="597261" y="0"/>
                  </a:lnTo>
                  <a:close/>
                  <a:moveTo>
                    <a:pt x="597261" y="142240"/>
                  </a:moveTo>
                  <a:lnTo>
                    <a:pt x="3372105" y="142240"/>
                  </a:lnTo>
                  <a:lnTo>
                    <a:pt x="3372105" y="158750"/>
                  </a:lnTo>
                  <a:lnTo>
                    <a:pt x="597261" y="158750"/>
                  </a:lnTo>
                  <a:lnTo>
                    <a:pt x="59726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139" name="CustomShape 9"/>
          <p:cNvSpPr/>
          <p:nvPr/>
        </p:nvSpPr>
        <p:spPr>
          <a:xfrm>
            <a:off x="1548720" y="417960"/>
            <a:ext cx="4674600" cy="864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A LOOK INTO OUR PROGRAM</a:t>
            </a:r>
            <a:endParaRPr lang="en-US" sz="2429" b="0" strike="noStrike" spc="-1">
              <a:latin typeface="Arial"/>
            </a:endParaRPr>
          </a:p>
        </p:txBody>
      </p:sp>
      <p:sp>
        <p:nvSpPr>
          <p:cNvPr id="140" name="CustomShape 10"/>
          <p:cNvSpPr/>
          <p:nvPr/>
        </p:nvSpPr>
        <p:spPr>
          <a:xfrm>
            <a:off x="1679760" y="6764760"/>
            <a:ext cx="5436360" cy="249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WHAT WE DO AND WHAT WE BELIEVE</a:t>
            </a:r>
            <a:endParaRPr lang="en-US" sz="1400" b="0" strike="noStrike" spc="-1">
              <a:latin typeface="Arial"/>
            </a:endParaRPr>
          </a:p>
        </p:txBody>
      </p:sp>
      <p:sp>
        <p:nvSpPr>
          <p:cNvPr id="141" name="CustomShape 11"/>
          <p:cNvSpPr/>
          <p:nvPr/>
        </p:nvSpPr>
        <p:spPr>
          <a:xfrm>
            <a:off x="511920" y="2255040"/>
            <a:ext cx="195192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Operational Hours </a:t>
            </a:r>
            <a:endParaRPr lang="en-US" sz="1400" b="0" strike="noStrike" spc="-1">
              <a:latin typeface="Arial"/>
            </a:endParaRPr>
          </a:p>
        </p:txBody>
      </p:sp>
      <p:sp>
        <p:nvSpPr>
          <p:cNvPr id="142" name="CustomShape 12"/>
          <p:cNvSpPr/>
          <p:nvPr/>
        </p:nvSpPr>
        <p:spPr>
          <a:xfrm>
            <a:off x="374040" y="7259400"/>
            <a:ext cx="7024320" cy="17053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r>
              <a:rPr lang="en-US" sz="1200" b="0" strike="noStrike" spc="-1">
                <a:solidFill>
                  <a:srgbClr val="000000"/>
                </a:solidFill>
                <a:latin typeface="Open Sans Light"/>
              </a:rPr>
              <a:t>At Blue Dragon Academy, we believe each child has the potential to bring something unique and special into the world. By having a respectful and caring bond with both children and the family, we can create a strong foundation for a wonderful early childhood experience . Through active exploration of the world around them, play, interaction with others, memorable experiences, and hands-on learning activities,  development and growth occur every second of every day. We strive to have the utmost respect and love for all children who walk through our doors. We are a family</a:t>
            </a:r>
            <a:r>
              <a:rPr lang="en-US" sz="1600" b="0" strike="noStrike" spc="-1">
                <a:solidFill>
                  <a:srgbClr val="000000"/>
                </a:solidFill>
                <a:latin typeface="Open Sans Light"/>
              </a:rPr>
              <a:t>!</a:t>
            </a:r>
            <a:endParaRPr lang="en-US" sz="1600" b="0" strike="noStrike" spc="-1">
              <a:latin typeface="Arial"/>
            </a:endParaRPr>
          </a:p>
          <a:p>
            <a:pPr algn="just">
              <a:lnSpc>
                <a:spcPts val="1678"/>
              </a:lnSpc>
            </a:pPr>
            <a:endParaRPr lang="en-US" sz="1600" b="0" strike="noStrike" spc="-1">
              <a:latin typeface="Arial"/>
            </a:endParaRPr>
          </a:p>
          <a:p>
            <a:pPr algn="just">
              <a:lnSpc>
                <a:spcPts val="1678"/>
              </a:lnSpc>
            </a:pPr>
            <a:endParaRPr lang="en-US" sz="1600" b="0" strike="noStrike" spc="-1">
              <a:latin typeface="Arial"/>
            </a:endParaRPr>
          </a:p>
        </p:txBody>
      </p:sp>
      <p:sp>
        <p:nvSpPr>
          <p:cNvPr id="143" name="CustomShape 13"/>
          <p:cNvSpPr/>
          <p:nvPr/>
        </p:nvSpPr>
        <p:spPr>
          <a:xfrm>
            <a:off x="-25920" y="2434680"/>
            <a:ext cx="7657920" cy="30147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4"/>
              </a:spcBef>
            </a:pPr>
            <a:endParaRPr lang="en-US" sz="1100" b="0" strike="noStrike" spc="-1">
              <a:latin typeface="Arial"/>
            </a:endParaRPr>
          </a:p>
          <a:p>
            <a:pPr>
              <a:lnSpc>
                <a:spcPct val="100000"/>
              </a:lnSpc>
            </a:pPr>
            <a:endParaRPr lang="en-US" sz="1100" b="0" strike="noStrike" spc="-1">
              <a:latin typeface="Arial"/>
            </a:endParaRPr>
          </a:p>
          <a:p>
            <a:pPr marL="189865" algn="just">
              <a:lnSpc>
                <a:spcPct val="100000"/>
              </a:lnSpc>
            </a:pPr>
            <a:r>
              <a:rPr lang="en-US" sz="1050" b="0" strike="noStrike" spc="-1">
                <a:solidFill>
                  <a:srgbClr val="000000"/>
                </a:solidFill>
                <a:latin typeface="Open Sans Light"/>
                <a:ea typeface="Open Sans Light"/>
              </a:rPr>
              <a:t>Blue Dragon Academy hours are 6:00 a.m. to 6:00 p.m. Monday through Friday, with opening/closing hours tentative to change based on daily schedules.</a:t>
            </a:r>
            <a:endParaRPr lang="en-US" sz="1050" b="0" strike="noStrike" spc="-1">
              <a:latin typeface="Arial"/>
            </a:endParaRPr>
          </a:p>
          <a:p>
            <a:pPr>
              <a:lnSpc>
                <a:spcPct val="100000"/>
              </a:lnSpc>
              <a:spcBef>
                <a:spcPts val="20"/>
              </a:spcBef>
            </a:pPr>
            <a:endParaRPr lang="en-US" sz="1050" b="0" strike="noStrike" spc="-1">
              <a:latin typeface="Arial"/>
            </a:endParaRPr>
          </a:p>
          <a:p>
            <a:pPr marL="189865" algn="just"/>
            <a:r>
              <a:rPr lang="en-US" sz="1050" b="0" strike="noStrike" spc="-1">
                <a:solidFill>
                  <a:srgbClr val="000000"/>
                </a:solidFill>
                <a:latin typeface="Open Sans Light"/>
                <a:ea typeface="Open Sans Light"/>
              </a:rPr>
              <a:t>Holiday Policy- BDA will be closed </a:t>
            </a:r>
            <a:r>
              <a:rPr lang="en-US" sz="1050" b="1" strike="noStrike" spc="-1">
                <a:solidFill>
                  <a:srgbClr val="000000"/>
                </a:solidFill>
                <a:latin typeface="Open Sans Light"/>
                <a:ea typeface="Open Sans Light"/>
              </a:rPr>
              <a:t>New Year’s Day, Good Friday, Friday before Memorial Day for staff training, Memorial Day, Independence Day, Labor Day, Thanksgiving Day and the day after Thanksgiving, and Christmas Day. </a:t>
            </a:r>
            <a:r>
              <a:rPr lang="en-US" sz="1050" b="0" strike="noStrike" spc="-15">
                <a:solidFill>
                  <a:srgbClr val="000000"/>
                </a:solidFill>
                <a:latin typeface="Open Sans Light"/>
                <a:ea typeface="Open Sans Light"/>
              </a:rPr>
              <a:t>Weekly </a:t>
            </a:r>
            <a:r>
              <a:rPr lang="en-US" sz="1050" b="0" strike="noStrike" spc="-1">
                <a:solidFill>
                  <a:srgbClr val="000000"/>
                </a:solidFill>
                <a:latin typeface="Open Sans Light"/>
                <a:ea typeface="Open Sans Light"/>
              </a:rPr>
              <a:t>tuition will still be the same these weeks.. Christmas Eve we will close at 12 p.m. and New Year Eve at 3 p.m. We must have at least 10% enrollment on Christmas Eve to open. If the holiday falls on the weekend, BDA will be closed either preceding Friday or following Monday. *Subject to Change at Discretion of Director/Assistant Director. </a:t>
            </a:r>
            <a:r>
              <a:rPr lang="en-US" sz="1050" b="1" u="sng" spc="-1">
                <a:solidFill>
                  <a:srgbClr val="000000"/>
                </a:solidFill>
                <a:latin typeface="Open Sans Light"/>
                <a:ea typeface="Open Sans Light"/>
              </a:rPr>
              <a:t>*2025 BDA will be closed Friday before Memorial Day and Labor Day for Inservice. </a:t>
            </a:r>
            <a:endParaRPr lang="en-US" sz="1050" b="1" u="sng" strike="noStrike" spc="-1">
              <a:latin typeface="Arial"/>
            </a:endParaRPr>
          </a:p>
          <a:p>
            <a:pPr marL="189865" algn="just">
              <a:lnSpc>
                <a:spcPct val="100000"/>
              </a:lnSpc>
            </a:pPr>
            <a:endParaRPr lang="en-US" sz="1050" b="0" strike="noStrike" spc="-1">
              <a:latin typeface="Arial"/>
            </a:endParaRPr>
          </a:p>
          <a:p>
            <a:pPr marL="189865" algn="just">
              <a:lnSpc>
                <a:spcPct val="100000"/>
              </a:lnSpc>
            </a:pPr>
            <a:r>
              <a:rPr lang="en-US" sz="1050" b="0" strike="noStrike" spc="-1">
                <a:solidFill>
                  <a:srgbClr val="000000"/>
                </a:solidFill>
                <a:latin typeface="Open Sans Light"/>
                <a:ea typeface="Open Sans Light"/>
              </a:rPr>
              <a:t>Teacher Work or Inservice Days: Friday before Memorial Day and New Year’s Eve 12pm-4pm. If New Year’s Eve falls on a weekend, Friday before Labor day will be used for Teacher Work Day. (Changed 10/17/24)</a:t>
            </a:r>
            <a:endParaRPr lang="en-US" sz="1050" b="0" strike="noStrike" spc="-1">
              <a:latin typeface="Arial"/>
            </a:endParaRPr>
          </a:p>
          <a:p>
            <a:pPr marL="189865" algn="just">
              <a:lnSpc>
                <a:spcPct val="100000"/>
              </a:lnSpc>
            </a:pPr>
            <a:endParaRPr lang="en-US" sz="1050" b="0" strike="noStrike" spc="-1">
              <a:latin typeface="Arial"/>
            </a:endParaRPr>
          </a:p>
          <a:p>
            <a:pPr marL="189865" algn="just">
              <a:lnSpc>
                <a:spcPct val="100000"/>
              </a:lnSpc>
            </a:pPr>
            <a:r>
              <a:rPr lang="en-US" sz="1050" b="0" strike="noStrike" spc="-1">
                <a:solidFill>
                  <a:srgbClr val="000000"/>
                </a:solidFill>
                <a:latin typeface="Open Sans Light"/>
                <a:ea typeface="Open Sans Light"/>
              </a:rPr>
              <a:t>We will close early on Halloween, Wednesday before Thanksgiving, Friday of Homecoming, New Years Eve, Christmas Eve, Friday before Labor Day, and July 3; in addition to late openings on July 5</a:t>
            </a:r>
            <a:r>
              <a:rPr lang="en-US" sz="1050" b="0" strike="noStrike" spc="-1" baseline="30000">
                <a:solidFill>
                  <a:srgbClr val="000000"/>
                </a:solidFill>
                <a:latin typeface="Open Sans Light"/>
                <a:ea typeface="Open Sans Light"/>
              </a:rPr>
              <a:t>th</a:t>
            </a:r>
            <a:r>
              <a:rPr lang="en-US" sz="1050" b="0" strike="noStrike" spc="-1">
                <a:solidFill>
                  <a:srgbClr val="000000"/>
                </a:solidFill>
                <a:latin typeface="Open Sans Light"/>
                <a:ea typeface="Open Sans Light"/>
              </a:rPr>
              <a:t> and December 26</a:t>
            </a:r>
            <a:r>
              <a:rPr lang="en-US" sz="1050" b="0" strike="noStrike" spc="-1" baseline="30000">
                <a:solidFill>
                  <a:srgbClr val="000000"/>
                </a:solidFill>
                <a:latin typeface="Open Sans Light"/>
                <a:ea typeface="Open Sans Light"/>
              </a:rPr>
              <a:t>th</a:t>
            </a:r>
            <a:r>
              <a:rPr lang="en-US" sz="1050" b="0" strike="noStrike" spc="-1">
                <a:solidFill>
                  <a:srgbClr val="000000"/>
                </a:solidFill>
                <a:latin typeface="Open Sans Light"/>
                <a:ea typeface="Open Sans Light"/>
              </a:rPr>
              <a:t>. *Subject to change at Discretion of Director/Assistant Director. </a:t>
            </a:r>
            <a:endParaRPr lang="en-US" sz="1050" b="0" strike="noStrike" spc="-1">
              <a:latin typeface="Arial"/>
            </a:endParaRPr>
          </a:p>
        </p:txBody>
      </p:sp>
      <p:sp>
        <p:nvSpPr>
          <p:cNvPr id="144" name="CustomShape 14"/>
          <p:cNvSpPr/>
          <p:nvPr/>
        </p:nvSpPr>
        <p:spPr>
          <a:xfrm>
            <a:off x="2054520" y="5376960"/>
            <a:ext cx="3889080" cy="3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959"/>
              </a:lnSpc>
            </a:pPr>
            <a:r>
              <a:rPr lang="en-US" sz="1400" b="0" strike="noStrike" spc="-1">
                <a:solidFill>
                  <a:srgbClr val="D22376"/>
                </a:solidFill>
                <a:latin typeface="Open Sans Light Bold"/>
              </a:rPr>
              <a:t>LICENSING</a:t>
            </a:r>
            <a:endParaRPr lang="en-US" sz="1400" b="0" strike="noStrike" spc="-1">
              <a:latin typeface="Arial"/>
            </a:endParaRPr>
          </a:p>
        </p:txBody>
      </p:sp>
      <p:grpSp>
        <p:nvGrpSpPr>
          <p:cNvPr id="145" name="Group 15"/>
          <p:cNvGrpSpPr/>
          <p:nvPr/>
        </p:nvGrpSpPr>
        <p:grpSpPr>
          <a:xfrm>
            <a:off x="3291840" y="5431680"/>
            <a:ext cx="1319760" cy="283680"/>
            <a:chOff x="3291840" y="5431680"/>
            <a:chExt cx="1319760" cy="283680"/>
          </a:xfrm>
        </p:grpSpPr>
        <p:sp>
          <p:nvSpPr>
            <p:cNvPr id="146" name="CustomShape 16"/>
            <p:cNvSpPr/>
            <p:nvPr/>
          </p:nvSpPr>
          <p:spPr>
            <a:xfrm>
              <a:off x="3291840" y="5431680"/>
              <a:ext cx="1319760" cy="283680"/>
            </a:xfrm>
            <a:custGeom>
              <a:avLst/>
              <a:gdLst/>
              <a:ahLst/>
              <a:cxnLst/>
              <a:rect l="l" t="t" r="r" b="b"/>
              <a:pathLst>
                <a:path w="5305037" h="1141730">
                  <a:moveTo>
                    <a:pt x="60960" y="269240"/>
                  </a:moveTo>
                  <a:cubicBezTo>
                    <a:pt x="60960" y="154940"/>
                    <a:pt x="153670" y="62230"/>
                    <a:pt x="267970" y="62230"/>
                  </a:cubicBezTo>
                  <a:lnTo>
                    <a:pt x="632259" y="62230"/>
                  </a:lnTo>
                  <a:lnTo>
                    <a:pt x="632259" y="0"/>
                  </a:lnTo>
                  <a:lnTo>
                    <a:pt x="269240" y="0"/>
                  </a:lnTo>
                  <a:cubicBezTo>
                    <a:pt x="120650" y="0"/>
                    <a:pt x="0" y="120650"/>
                    <a:pt x="0" y="269240"/>
                  </a:cubicBezTo>
                  <a:lnTo>
                    <a:pt x="0" y="508000"/>
                  </a:lnTo>
                  <a:lnTo>
                    <a:pt x="60960" y="508000"/>
                  </a:lnTo>
                  <a:lnTo>
                    <a:pt x="60960" y="269240"/>
                  </a:lnTo>
                  <a:close/>
                  <a:moveTo>
                    <a:pt x="157480" y="387350"/>
                  </a:moveTo>
                  <a:cubicBezTo>
                    <a:pt x="157480" y="260350"/>
                    <a:pt x="260350" y="157480"/>
                    <a:pt x="387350" y="157480"/>
                  </a:cubicBezTo>
                  <a:lnTo>
                    <a:pt x="632259" y="157480"/>
                  </a:lnTo>
                  <a:lnTo>
                    <a:pt x="632259" y="140970"/>
                  </a:lnTo>
                  <a:lnTo>
                    <a:pt x="387350" y="140970"/>
                  </a:lnTo>
                  <a:cubicBezTo>
                    <a:pt x="251460" y="140970"/>
                    <a:pt x="140970" y="251460"/>
                    <a:pt x="140970" y="387350"/>
                  </a:cubicBezTo>
                  <a:lnTo>
                    <a:pt x="140970" y="508000"/>
                  </a:lnTo>
                  <a:lnTo>
                    <a:pt x="157480" y="508000"/>
                  </a:lnTo>
                  <a:lnTo>
                    <a:pt x="157480" y="387350"/>
                  </a:lnTo>
                  <a:close/>
                  <a:moveTo>
                    <a:pt x="0" y="508000"/>
                  </a:moveTo>
                  <a:lnTo>
                    <a:pt x="60960" y="508000"/>
                  </a:lnTo>
                  <a:lnTo>
                    <a:pt x="60960" y="533400"/>
                  </a:lnTo>
                  <a:lnTo>
                    <a:pt x="0" y="533400"/>
                  </a:lnTo>
                  <a:lnTo>
                    <a:pt x="0" y="508000"/>
                  </a:lnTo>
                  <a:close/>
                  <a:moveTo>
                    <a:pt x="142240" y="508000"/>
                  </a:moveTo>
                  <a:lnTo>
                    <a:pt x="158750" y="508000"/>
                  </a:lnTo>
                  <a:lnTo>
                    <a:pt x="158750" y="533400"/>
                  </a:lnTo>
                  <a:lnTo>
                    <a:pt x="142240" y="533400"/>
                  </a:lnTo>
                  <a:lnTo>
                    <a:pt x="142240" y="508000"/>
                  </a:lnTo>
                  <a:close/>
                  <a:moveTo>
                    <a:pt x="269240" y="1079500"/>
                  </a:moveTo>
                  <a:cubicBezTo>
                    <a:pt x="154940" y="1079500"/>
                    <a:pt x="62230" y="986790"/>
                    <a:pt x="62230" y="872490"/>
                  </a:cubicBezTo>
                  <a:lnTo>
                    <a:pt x="62230" y="533400"/>
                  </a:lnTo>
                  <a:lnTo>
                    <a:pt x="0" y="533400"/>
                  </a:lnTo>
                  <a:lnTo>
                    <a:pt x="0" y="872490"/>
                  </a:lnTo>
                  <a:cubicBezTo>
                    <a:pt x="0" y="1021080"/>
                    <a:pt x="120650" y="1141730"/>
                    <a:pt x="269240" y="1141730"/>
                  </a:cubicBezTo>
                  <a:lnTo>
                    <a:pt x="634060" y="1141730"/>
                  </a:lnTo>
                  <a:lnTo>
                    <a:pt x="634060" y="1079500"/>
                  </a:lnTo>
                  <a:lnTo>
                    <a:pt x="269240" y="1079500"/>
                  </a:lnTo>
                  <a:close/>
                  <a:moveTo>
                    <a:pt x="387350" y="982980"/>
                  </a:moveTo>
                  <a:cubicBezTo>
                    <a:pt x="260350" y="982980"/>
                    <a:pt x="157480" y="880110"/>
                    <a:pt x="157480" y="753110"/>
                  </a:cubicBezTo>
                  <a:lnTo>
                    <a:pt x="157480" y="533400"/>
                  </a:lnTo>
                  <a:lnTo>
                    <a:pt x="140970" y="533400"/>
                  </a:lnTo>
                  <a:lnTo>
                    <a:pt x="140970" y="753110"/>
                  </a:lnTo>
                  <a:cubicBezTo>
                    <a:pt x="140970" y="889000"/>
                    <a:pt x="251460" y="999490"/>
                    <a:pt x="387350" y="999490"/>
                  </a:cubicBezTo>
                  <a:lnTo>
                    <a:pt x="632259" y="999490"/>
                  </a:lnTo>
                  <a:lnTo>
                    <a:pt x="632259" y="982980"/>
                  </a:lnTo>
                  <a:lnTo>
                    <a:pt x="387350" y="982980"/>
                  </a:lnTo>
                  <a:close/>
                  <a:moveTo>
                    <a:pt x="632259" y="1079500"/>
                  </a:moveTo>
                  <a:lnTo>
                    <a:pt x="4495097" y="1079500"/>
                  </a:lnTo>
                  <a:lnTo>
                    <a:pt x="4495097" y="1140460"/>
                  </a:lnTo>
                  <a:lnTo>
                    <a:pt x="632259" y="1140460"/>
                  </a:lnTo>
                  <a:lnTo>
                    <a:pt x="632259" y="1079500"/>
                  </a:lnTo>
                  <a:close/>
                  <a:moveTo>
                    <a:pt x="632259" y="982980"/>
                  </a:moveTo>
                  <a:lnTo>
                    <a:pt x="4495097" y="982980"/>
                  </a:lnTo>
                  <a:lnTo>
                    <a:pt x="4495097" y="999490"/>
                  </a:lnTo>
                  <a:lnTo>
                    <a:pt x="632259" y="999490"/>
                  </a:lnTo>
                  <a:lnTo>
                    <a:pt x="632259" y="982980"/>
                  </a:lnTo>
                  <a:close/>
                  <a:moveTo>
                    <a:pt x="5242806" y="533400"/>
                  </a:moveTo>
                  <a:lnTo>
                    <a:pt x="5242806" y="872490"/>
                  </a:lnTo>
                  <a:cubicBezTo>
                    <a:pt x="5242806" y="986790"/>
                    <a:pt x="5150096" y="1079500"/>
                    <a:pt x="5035796" y="1079500"/>
                  </a:cubicBezTo>
                  <a:lnTo>
                    <a:pt x="4495097" y="1079500"/>
                  </a:lnTo>
                  <a:lnTo>
                    <a:pt x="4495097" y="1140460"/>
                  </a:lnTo>
                  <a:lnTo>
                    <a:pt x="5035796" y="1140460"/>
                  </a:lnTo>
                  <a:cubicBezTo>
                    <a:pt x="5184387" y="1140460"/>
                    <a:pt x="5305037" y="1019810"/>
                    <a:pt x="5305037" y="871220"/>
                  </a:cubicBezTo>
                  <a:lnTo>
                    <a:pt x="5305037" y="533400"/>
                  </a:lnTo>
                  <a:lnTo>
                    <a:pt x="5242806" y="533400"/>
                  </a:lnTo>
                  <a:close/>
                  <a:moveTo>
                    <a:pt x="5146287" y="753110"/>
                  </a:moveTo>
                  <a:cubicBezTo>
                    <a:pt x="5146287" y="880110"/>
                    <a:pt x="5043417" y="982980"/>
                    <a:pt x="4916417" y="982980"/>
                  </a:cubicBezTo>
                  <a:lnTo>
                    <a:pt x="4495097" y="982980"/>
                  </a:lnTo>
                  <a:lnTo>
                    <a:pt x="4495097" y="999490"/>
                  </a:lnTo>
                  <a:lnTo>
                    <a:pt x="4916417" y="999490"/>
                  </a:lnTo>
                  <a:cubicBezTo>
                    <a:pt x="5052306" y="999490"/>
                    <a:pt x="5162796" y="889000"/>
                    <a:pt x="5162796" y="753110"/>
                  </a:cubicBezTo>
                  <a:lnTo>
                    <a:pt x="5162796" y="533400"/>
                  </a:lnTo>
                  <a:lnTo>
                    <a:pt x="5146287" y="533400"/>
                  </a:lnTo>
                  <a:lnTo>
                    <a:pt x="5146287" y="753110"/>
                  </a:lnTo>
                  <a:close/>
                  <a:moveTo>
                    <a:pt x="5242806" y="508000"/>
                  </a:moveTo>
                  <a:lnTo>
                    <a:pt x="5303767" y="508000"/>
                  </a:lnTo>
                  <a:lnTo>
                    <a:pt x="5303767" y="533400"/>
                  </a:lnTo>
                  <a:lnTo>
                    <a:pt x="5242806" y="533400"/>
                  </a:lnTo>
                  <a:lnTo>
                    <a:pt x="5242806" y="508000"/>
                  </a:lnTo>
                  <a:close/>
                  <a:moveTo>
                    <a:pt x="5146287" y="508000"/>
                  </a:moveTo>
                  <a:lnTo>
                    <a:pt x="5162796" y="508000"/>
                  </a:lnTo>
                  <a:lnTo>
                    <a:pt x="5162796" y="533400"/>
                  </a:lnTo>
                  <a:lnTo>
                    <a:pt x="5146287" y="533400"/>
                  </a:lnTo>
                  <a:lnTo>
                    <a:pt x="5146287" y="508000"/>
                  </a:lnTo>
                  <a:close/>
                  <a:moveTo>
                    <a:pt x="5035796" y="60960"/>
                  </a:moveTo>
                  <a:cubicBezTo>
                    <a:pt x="5150096" y="60960"/>
                    <a:pt x="5242806" y="153670"/>
                    <a:pt x="5242806" y="267970"/>
                  </a:cubicBezTo>
                  <a:lnTo>
                    <a:pt x="5242806" y="508000"/>
                  </a:lnTo>
                  <a:lnTo>
                    <a:pt x="5303767" y="508000"/>
                  </a:lnTo>
                  <a:lnTo>
                    <a:pt x="5303767" y="269240"/>
                  </a:lnTo>
                  <a:cubicBezTo>
                    <a:pt x="5303767" y="120650"/>
                    <a:pt x="5183117" y="0"/>
                    <a:pt x="5034526" y="0"/>
                  </a:cubicBezTo>
                  <a:lnTo>
                    <a:pt x="4493296" y="0"/>
                  </a:lnTo>
                  <a:lnTo>
                    <a:pt x="4493296" y="60960"/>
                  </a:lnTo>
                  <a:lnTo>
                    <a:pt x="5035796" y="60960"/>
                  </a:lnTo>
                  <a:close/>
                  <a:moveTo>
                    <a:pt x="4916417" y="142240"/>
                  </a:moveTo>
                  <a:lnTo>
                    <a:pt x="4495097" y="142240"/>
                  </a:lnTo>
                  <a:lnTo>
                    <a:pt x="4495097" y="158750"/>
                  </a:lnTo>
                  <a:lnTo>
                    <a:pt x="4916417" y="158750"/>
                  </a:lnTo>
                  <a:cubicBezTo>
                    <a:pt x="5043417" y="158750"/>
                    <a:pt x="5146287" y="261620"/>
                    <a:pt x="5146287" y="388620"/>
                  </a:cubicBezTo>
                  <a:lnTo>
                    <a:pt x="5146287" y="508000"/>
                  </a:lnTo>
                  <a:lnTo>
                    <a:pt x="5162796" y="508000"/>
                  </a:lnTo>
                  <a:lnTo>
                    <a:pt x="5162796" y="387350"/>
                  </a:lnTo>
                  <a:cubicBezTo>
                    <a:pt x="5162796" y="251460"/>
                    <a:pt x="5052306" y="142240"/>
                    <a:pt x="4916417" y="142240"/>
                  </a:cubicBezTo>
                  <a:close/>
                  <a:moveTo>
                    <a:pt x="632259" y="0"/>
                  </a:moveTo>
                  <a:lnTo>
                    <a:pt x="4495097" y="0"/>
                  </a:lnTo>
                  <a:lnTo>
                    <a:pt x="4495097" y="60960"/>
                  </a:lnTo>
                  <a:lnTo>
                    <a:pt x="632259" y="60960"/>
                  </a:lnTo>
                  <a:lnTo>
                    <a:pt x="632259" y="0"/>
                  </a:lnTo>
                  <a:close/>
                  <a:moveTo>
                    <a:pt x="632259" y="142240"/>
                  </a:moveTo>
                  <a:lnTo>
                    <a:pt x="4495097" y="142240"/>
                  </a:lnTo>
                  <a:lnTo>
                    <a:pt x="4495097" y="158750"/>
                  </a:lnTo>
                  <a:lnTo>
                    <a:pt x="632259" y="158750"/>
                  </a:lnTo>
                  <a:lnTo>
                    <a:pt x="632259"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sp>
        <p:nvSpPr>
          <p:cNvPr id="147" name="CustomShape 17"/>
          <p:cNvSpPr/>
          <p:nvPr/>
        </p:nvSpPr>
        <p:spPr>
          <a:xfrm>
            <a:off x="199800" y="5715360"/>
            <a:ext cx="7024320" cy="67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39"/>
              </a:lnSpc>
            </a:pPr>
            <a:r>
              <a:rPr lang="en-US" sz="1200" b="0" strike="noStrike" spc="-1">
                <a:latin typeface="Open Sans Light"/>
              </a:rPr>
              <a:t>The Blue Dragon Academy is licensed through the Department of Social Services of South Dakota.</a:t>
            </a:r>
            <a:endParaRPr lang="en-US" sz="1200" b="0" strike="noStrike" spc="-1">
              <a:latin typeface="Arial"/>
            </a:endParaRPr>
          </a:p>
          <a:p>
            <a:pPr>
              <a:lnSpc>
                <a:spcPts val="1539"/>
              </a:lnSpc>
            </a:pPr>
            <a:endParaRPr lang="en-US" sz="1200" b="0" strike="noStrike" spc="-1">
              <a:latin typeface="Arial"/>
            </a:endParaRPr>
          </a:p>
          <a:p>
            <a:pPr>
              <a:lnSpc>
                <a:spcPts val="1539"/>
              </a:lnSpc>
            </a:pPr>
            <a:r>
              <a:rPr lang="en-US" sz="1200" b="0" strike="noStrike" spc="-1">
                <a:latin typeface="Open Sans Light"/>
              </a:rPr>
              <a:t>The Blue Dragon Academy participates in the food program through USDA.</a:t>
            </a:r>
            <a:endParaRPr lang="en-US" sz="1200" b="0" strike="noStrike" spc="-1">
              <a:latin typeface="Arial"/>
            </a:endParaRPr>
          </a:p>
        </p:txBody>
      </p:sp>
      <p:sp>
        <p:nvSpPr>
          <p:cNvPr id="148" name="CustomShape 18"/>
          <p:cNvSpPr/>
          <p:nvPr/>
        </p:nvSpPr>
        <p:spPr>
          <a:xfrm>
            <a:off x="228960" y="1420560"/>
            <a:ext cx="746532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400"/>
              </a:spcBef>
            </a:pPr>
            <a:r>
              <a:rPr lang="en-US" sz="1200" b="0" strike="noStrike" spc="-1">
                <a:solidFill>
                  <a:srgbClr val="000000"/>
                </a:solidFill>
                <a:latin typeface="Open Sans Light"/>
                <a:ea typeface="Open Sans Light"/>
              </a:rPr>
              <a:t>A full day program includes structured activities, gross motor activities, breakfast, snack (a.m. and p.m.), lunch, rest time, free play and small group time/alone time.</a:t>
            </a:r>
            <a:endParaRPr lang="en-US" sz="12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
          <p:cNvGrpSpPr/>
          <p:nvPr/>
        </p:nvGrpSpPr>
        <p:grpSpPr>
          <a:xfrm>
            <a:off x="0" y="0"/>
            <a:ext cx="7772040" cy="10058040"/>
            <a:chOff x="0" y="0"/>
            <a:chExt cx="7772040" cy="10058040"/>
          </a:xfrm>
        </p:grpSpPr>
        <p:sp>
          <p:nvSpPr>
            <p:cNvPr id="150"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51" name="Group 3"/>
          <p:cNvGrpSpPr/>
          <p:nvPr/>
        </p:nvGrpSpPr>
        <p:grpSpPr>
          <a:xfrm>
            <a:off x="1102680" y="651600"/>
            <a:ext cx="5121360" cy="552960"/>
            <a:chOff x="1102680" y="651600"/>
            <a:chExt cx="5121360" cy="552960"/>
          </a:xfrm>
        </p:grpSpPr>
        <p:sp>
          <p:nvSpPr>
            <p:cNvPr id="152" name="CustomShape 4"/>
            <p:cNvSpPr/>
            <p:nvPr/>
          </p:nvSpPr>
          <p:spPr>
            <a:xfrm>
              <a:off x="1102680" y="651600"/>
              <a:ext cx="5121360" cy="552960"/>
            </a:xfrm>
            <a:custGeom>
              <a:avLst/>
              <a:gdLst/>
              <a:ahLst/>
              <a:cxnLst/>
              <a:rect l="l" t="t" r="r" b="b"/>
              <a:pathLst>
                <a:path w="12012999" h="1297962">
                  <a:moveTo>
                    <a:pt x="60960" y="269240"/>
                  </a:moveTo>
                  <a:cubicBezTo>
                    <a:pt x="60960" y="154940"/>
                    <a:pt x="153670" y="62230"/>
                    <a:pt x="267970" y="62230"/>
                  </a:cubicBezTo>
                  <a:lnTo>
                    <a:pt x="825113" y="62230"/>
                  </a:lnTo>
                  <a:lnTo>
                    <a:pt x="825113"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825113" y="157480"/>
                  </a:lnTo>
                  <a:lnTo>
                    <a:pt x="825113"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829709" y="1297962"/>
                  </a:lnTo>
                  <a:lnTo>
                    <a:pt x="829709"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825113" y="1155722"/>
                  </a:lnTo>
                  <a:lnTo>
                    <a:pt x="825113" y="1139212"/>
                  </a:lnTo>
                  <a:lnTo>
                    <a:pt x="387350" y="1139212"/>
                  </a:lnTo>
                  <a:close/>
                  <a:moveTo>
                    <a:pt x="825113" y="1235732"/>
                  </a:moveTo>
                  <a:lnTo>
                    <a:pt x="10683193" y="1235732"/>
                  </a:lnTo>
                  <a:lnTo>
                    <a:pt x="10683193" y="1296691"/>
                  </a:lnTo>
                  <a:lnTo>
                    <a:pt x="825113" y="1296691"/>
                  </a:lnTo>
                  <a:lnTo>
                    <a:pt x="825113" y="1235732"/>
                  </a:lnTo>
                  <a:close/>
                  <a:moveTo>
                    <a:pt x="825113" y="1139211"/>
                  </a:moveTo>
                  <a:lnTo>
                    <a:pt x="10683193" y="1139211"/>
                  </a:lnTo>
                  <a:lnTo>
                    <a:pt x="10683193" y="1155722"/>
                  </a:lnTo>
                  <a:lnTo>
                    <a:pt x="825113" y="1155722"/>
                  </a:lnTo>
                  <a:lnTo>
                    <a:pt x="825113" y="1139211"/>
                  </a:lnTo>
                  <a:close/>
                  <a:moveTo>
                    <a:pt x="11950769" y="689632"/>
                  </a:moveTo>
                  <a:lnTo>
                    <a:pt x="11950769" y="1028722"/>
                  </a:lnTo>
                  <a:cubicBezTo>
                    <a:pt x="11950769" y="1143022"/>
                    <a:pt x="11858059" y="1235732"/>
                    <a:pt x="11743759" y="1235732"/>
                  </a:cubicBezTo>
                  <a:lnTo>
                    <a:pt x="10683193" y="1235732"/>
                  </a:lnTo>
                  <a:lnTo>
                    <a:pt x="10683193" y="1296692"/>
                  </a:lnTo>
                  <a:lnTo>
                    <a:pt x="11743759" y="1296692"/>
                  </a:lnTo>
                  <a:cubicBezTo>
                    <a:pt x="11892349" y="1296692"/>
                    <a:pt x="12012999" y="1176042"/>
                    <a:pt x="12012999" y="1027452"/>
                  </a:cubicBezTo>
                  <a:lnTo>
                    <a:pt x="12012999" y="689632"/>
                  </a:lnTo>
                  <a:lnTo>
                    <a:pt x="11950769" y="689632"/>
                  </a:lnTo>
                  <a:close/>
                  <a:moveTo>
                    <a:pt x="11854249" y="909342"/>
                  </a:moveTo>
                  <a:cubicBezTo>
                    <a:pt x="11854249" y="1036342"/>
                    <a:pt x="11751380" y="1139212"/>
                    <a:pt x="11624380" y="1139212"/>
                  </a:cubicBezTo>
                  <a:lnTo>
                    <a:pt x="10683193" y="1139212"/>
                  </a:lnTo>
                  <a:lnTo>
                    <a:pt x="10683193" y="1155722"/>
                  </a:lnTo>
                  <a:lnTo>
                    <a:pt x="11624380" y="1155722"/>
                  </a:lnTo>
                  <a:cubicBezTo>
                    <a:pt x="11760269" y="1155722"/>
                    <a:pt x="11870759" y="1045232"/>
                    <a:pt x="11870759" y="909342"/>
                  </a:cubicBezTo>
                  <a:lnTo>
                    <a:pt x="11870759" y="689632"/>
                  </a:lnTo>
                  <a:lnTo>
                    <a:pt x="11854249" y="689632"/>
                  </a:lnTo>
                  <a:lnTo>
                    <a:pt x="11854249" y="909342"/>
                  </a:lnTo>
                  <a:close/>
                  <a:moveTo>
                    <a:pt x="11950769" y="510108"/>
                  </a:moveTo>
                  <a:lnTo>
                    <a:pt x="12011730" y="510108"/>
                  </a:lnTo>
                  <a:lnTo>
                    <a:pt x="12011730" y="689632"/>
                  </a:lnTo>
                  <a:lnTo>
                    <a:pt x="11950769" y="689632"/>
                  </a:lnTo>
                  <a:lnTo>
                    <a:pt x="11950769" y="510108"/>
                  </a:lnTo>
                  <a:close/>
                  <a:moveTo>
                    <a:pt x="11854249" y="510108"/>
                  </a:moveTo>
                  <a:lnTo>
                    <a:pt x="11870759" y="510108"/>
                  </a:lnTo>
                  <a:lnTo>
                    <a:pt x="11870759" y="689632"/>
                  </a:lnTo>
                  <a:lnTo>
                    <a:pt x="11854249" y="689632"/>
                  </a:lnTo>
                  <a:lnTo>
                    <a:pt x="11854249" y="510108"/>
                  </a:lnTo>
                  <a:close/>
                  <a:moveTo>
                    <a:pt x="11743759" y="60960"/>
                  </a:moveTo>
                  <a:cubicBezTo>
                    <a:pt x="11858059" y="60960"/>
                    <a:pt x="11950769" y="153670"/>
                    <a:pt x="11950769" y="267970"/>
                  </a:cubicBezTo>
                  <a:lnTo>
                    <a:pt x="11950769" y="510108"/>
                  </a:lnTo>
                  <a:lnTo>
                    <a:pt x="12011730" y="510108"/>
                  </a:lnTo>
                  <a:lnTo>
                    <a:pt x="12011730" y="269240"/>
                  </a:lnTo>
                  <a:cubicBezTo>
                    <a:pt x="12011730" y="120650"/>
                    <a:pt x="11891080" y="0"/>
                    <a:pt x="11742489" y="0"/>
                  </a:cubicBezTo>
                  <a:lnTo>
                    <a:pt x="10678597" y="0"/>
                  </a:lnTo>
                  <a:lnTo>
                    <a:pt x="10678597" y="60960"/>
                  </a:lnTo>
                  <a:lnTo>
                    <a:pt x="11743759" y="60960"/>
                  </a:lnTo>
                  <a:close/>
                  <a:moveTo>
                    <a:pt x="11624380" y="142240"/>
                  </a:moveTo>
                  <a:lnTo>
                    <a:pt x="10683193" y="142240"/>
                  </a:lnTo>
                  <a:lnTo>
                    <a:pt x="10683193" y="158750"/>
                  </a:lnTo>
                  <a:lnTo>
                    <a:pt x="11624380" y="158750"/>
                  </a:lnTo>
                  <a:cubicBezTo>
                    <a:pt x="11751380" y="158750"/>
                    <a:pt x="11854249" y="261620"/>
                    <a:pt x="11854249" y="388620"/>
                  </a:cubicBezTo>
                  <a:lnTo>
                    <a:pt x="11854249" y="510146"/>
                  </a:lnTo>
                  <a:lnTo>
                    <a:pt x="11870759" y="510146"/>
                  </a:lnTo>
                  <a:lnTo>
                    <a:pt x="11870759" y="387350"/>
                  </a:lnTo>
                  <a:cubicBezTo>
                    <a:pt x="11870759" y="251460"/>
                    <a:pt x="11760269" y="142240"/>
                    <a:pt x="11624380" y="142240"/>
                  </a:cubicBezTo>
                  <a:close/>
                  <a:moveTo>
                    <a:pt x="825113" y="0"/>
                  </a:moveTo>
                  <a:lnTo>
                    <a:pt x="10683193" y="0"/>
                  </a:lnTo>
                  <a:lnTo>
                    <a:pt x="10683193" y="60960"/>
                  </a:lnTo>
                  <a:lnTo>
                    <a:pt x="825113" y="60960"/>
                  </a:lnTo>
                  <a:lnTo>
                    <a:pt x="825113" y="0"/>
                  </a:lnTo>
                  <a:close/>
                  <a:moveTo>
                    <a:pt x="825113" y="142240"/>
                  </a:moveTo>
                  <a:lnTo>
                    <a:pt x="10683193" y="142240"/>
                  </a:lnTo>
                  <a:lnTo>
                    <a:pt x="10683193" y="158750"/>
                  </a:lnTo>
                  <a:lnTo>
                    <a:pt x="825113" y="158750"/>
                  </a:lnTo>
                  <a:lnTo>
                    <a:pt x="825113" y="142240"/>
                  </a:lnTo>
                  <a:close/>
                </a:path>
              </a:pathLst>
            </a:custGeom>
            <a:solidFill>
              <a:srgbClr val="6DBDEB"/>
            </a:solidFill>
            <a:ln>
              <a:noFill/>
            </a:ln>
          </p:spPr>
          <p:style>
            <a:lnRef idx="0">
              <a:scrgbClr r="0" g="0" b="0"/>
            </a:lnRef>
            <a:fillRef idx="0">
              <a:scrgbClr r="0" g="0" b="0"/>
            </a:fillRef>
            <a:effectRef idx="0">
              <a:scrgbClr r="0" g="0" b="0"/>
            </a:effectRef>
            <a:fontRef idx="minor"/>
          </p:style>
        </p:sp>
      </p:grpSp>
      <p:grpSp>
        <p:nvGrpSpPr>
          <p:cNvPr id="153" name="Group 5"/>
          <p:cNvGrpSpPr/>
          <p:nvPr/>
        </p:nvGrpSpPr>
        <p:grpSpPr>
          <a:xfrm>
            <a:off x="513360" y="1603800"/>
            <a:ext cx="1074240" cy="367200"/>
            <a:chOff x="513360" y="1603800"/>
            <a:chExt cx="1074240" cy="367200"/>
          </a:xfrm>
        </p:grpSpPr>
        <p:sp>
          <p:nvSpPr>
            <p:cNvPr id="154" name="CustomShape 6"/>
            <p:cNvSpPr/>
            <p:nvPr/>
          </p:nvSpPr>
          <p:spPr>
            <a:xfrm>
              <a:off x="513360" y="1603800"/>
              <a:ext cx="1074240" cy="367200"/>
            </a:xfrm>
            <a:custGeom>
              <a:avLst/>
              <a:gdLst/>
              <a:ahLst/>
              <a:cxnLst/>
              <a:rect l="l" t="t" r="r" b="b"/>
              <a:pathLst>
                <a:path w="3793382" h="1297962">
                  <a:moveTo>
                    <a:pt x="60960" y="269240"/>
                  </a:moveTo>
                  <a:cubicBezTo>
                    <a:pt x="60960" y="154940"/>
                    <a:pt x="153670" y="62230"/>
                    <a:pt x="267970" y="62230"/>
                  </a:cubicBezTo>
                  <a:lnTo>
                    <a:pt x="588799" y="62230"/>
                  </a:lnTo>
                  <a:lnTo>
                    <a:pt x="588799"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588799" y="157480"/>
                  </a:lnTo>
                  <a:lnTo>
                    <a:pt x="588799"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589970" y="1297962"/>
                  </a:lnTo>
                  <a:lnTo>
                    <a:pt x="589970"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588799" y="1155722"/>
                  </a:lnTo>
                  <a:lnTo>
                    <a:pt x="588799" y="1139212"/>
                  </a:lnTo>
                  <a:lnTo>
                    <a:pt x="387350" y="1139212"/>
                  </a:lnTo>
                  <a:close/>
                  <a:moveTo>
                    <a:pt x="588799" y="1235732"/>
                  </a:moveTo>
                  <a:lnTo>
                    <a:pt x="3100595" y="1235732"/>
                  </a:lnTo>
                  <a:lnTo>
                    <a:pt x="3100595" y="1296691"/>
                  </a:lnTo>
                  <a:lnTo>
                    <a:pt x="588799" y="1296691"/>
                  </a:lnTo>
                  <a:lnTo>
                    <a:pt x="588799" y="1235732"/>
                  </a:lnTo>
                  <a:close/>
                  <a:moveTo>
                    <a:pt x="588799" y="1139211"/>
                  </a:moveTo>
                  <a:lnTo>
                    <a:pt x="3100595" y="1139211"/>
                  </a:lnTo>
                  <a:lnTo>
                    <a:pt x="3100595" y="1155722"/>
                  </a:lnTo>
                  <a:lnTo>
                    <a:pt x="588799" y="1155722"/>
                  </a:lnTo>
                  <a:lnTo>
                    <a:pt x="588799" y="1139211"/>
                  </a:lnTo>
                  <a:close/>
                  <a:moveTo>
                    <a:pt x="3731152" y="689632"/>
                  </a:moveTo>
                  <a:lnTo>
                    <a:pt x="3731152" y="1028722"/>
                  </a:lnTo>
                  <a:cubicBezTo>
                    <a:pt x="3731152" y="1143022"/>
                    <a:pt x="3638441" y="1235732"/>
                    <a:pt x="3524141" y="1235732"/>
                  </a:cubicBezTo>
                  <a:lnTo>
                    <a:pt x="3100595" y="1235732"/>
                  </a:lnTo>
                  <a:lnTo>
                    <a:pt x="3100595" y="1296692"/>
                  </a:lnTo>
                  <a:lnTo>
                    <a:pt x="3524141" y="1296692"/>
                  </a:lnTo>
                  <a:cubicBezTo>
                    <a:pt x="3672732" y="1296692"/>
                    <a:pt x="3793382" y="1176042"/>
                    <a:pt x="3793382" y="1027452"/>
                  </a:cubicBezTo>
                  <a:lnTo>
                    <a:pt x="3793382" y="689632"/>
                  </a:lnTo>
                  <a:lnTo>
                    <a:pt x="3731152" y="689632"/>
                  </a:lnTo>
                  <a:close/>
                  <a:moveTo>
                    <a:pt x="3634632" y="909342"/>
                  </a:moveTo>
                  <a:cubicBezTo>
                    <a:pt x="3634632" y="1036342"/>
                    <a:pt x="3531762" y="1139212"/>
                    <a:pt x="3404762" y="1139212"/>
                  </a:cubicBezTo>
                  <a:lnTo>
                    <a:pt x="3100595" y="1139212"/>
                  </a:lnTo>
                  <a:lnTo>
                    <a:pt x="3100595" y="1155722"/>
                  </a:lnTo>
                  <a:lnTo>
                    <a:pt x="3404762" y="1155722"/>
                  </a:lnTo>
                  <a:cubicBezTo>
                    <a:pt x="3540652" y="1155722"/>
                    <a:pt x="3651141" y="1045232"/>
                    <a:pt x="3651141" y="909342"/>
                  </a:cubicBezTo>
                  <a:lnTo>
                    <a:pt x="3651141" y="689632"/>
                  </a:lnTo>
                  <a:lnTo>
                    <a:pt x="3634632" y="689632"/>
                  </a:lnTo>
                  <a:lnTo>
                    <a:pt x="3634632" y="909342"/>
                  </a:lnTo>
                  <a:close/>
                  <a:moveTo>
                    <a:pt x="3731152" y="510108"/>
                  </a:moveTo>
                  <a:lnTo>
                    <a:pt x="3792112" y="510108"/>
                  </a:lnTo>
                  <a:lnTo>
                    <a:pt x="3792112" y="689632"/>
                  </a:lnTo>
                  <a:lnTo>
                    <a:pt x="3731152" y="689632"/>
                  </a:lnTo>
                  <a:lnTo>
                    <a:pt x="3731152" y="510108"/>
                  </a:lnTo>
                  <a:close/>
                  <a:moveTo>
                    <a:pt x="3634632" y="510108"/>
                  </a:moveTo>
                  <a:lnTo>
                    <a:pt x="3651141" y="510108"/>
                  </a:lnTo>
                  <a:lnTo>
                    <a:pt x="3651141" y="689632"/>
                  </a:lnTo>
                  <a:lnTo>
                    <a:pt x="3634632" y="689632"/>
                  </a:lnTo>
                  <a:lnTo>
                    <a:pt x="3634632" y="510108"/>
                  </a:lnTo>
                  <a:close/>
                  <a:moveTo>
                    <a:pt x="3524141" y="60960"/>
                  </a:moveTo>
                  <a:cubicBezTo>
                    <a:pt x="3638441" y="60960"/>
                    <a:pt x="3731152" y="153670"/>
                    <a:pt x="3731152" y="267970"/>
                  </a:cubicBezTo>
                  <a:lnTo>
                    <a:pt x="3731152" y="510108"/>
                  </a:lnTo>
                  <a:lnTo>
                    <a:pt x="3792112" y="510108"/>
                  </a:lnTo>
                  <a:lnTo>
                    <a:pt x="3792112" y="269240"/>
                  </a:lnTo>
                  <a:cubicBezTo>
                    <a:pt x="3792112" y="120650"/>
                    <a:pt x="3671462" y="0"/>
                    <a:pt x="3522872" y="0"/>
                  </a:cubicBezTo>
                  <a:lnTo>
                    <a:pt x="3099425" y="0"/>
                  </a:lnTo>
                  <a:lnTo>
                    <a:pt x="3099425" y="60960"/>
                  </a:lnTo>
                  <a:lnTo>
                    <a:pt x="3524141" y="60960"/>
                  </a:lnTo>
                  <a:close/>
                  <a:moveTo>
                    <a:pt x="3404762" y="142240"/>
                  </a:moveTo>
                  <a:lnTo>
                    <a:pt x="3100595" y="142240"/>
                  </a:lnTo>
                  <a:lnTo>
                    <a:pt x="3100595" y="158750"/>
                  </a:lnTo>
                  <a:lnTo>
                    <a:pt x="3404762" y="158750"/>
                  </a:lnTo>
                  <a:cubicBezTo>
                    <a:pt x="3531762" y="158750"/>
                    <a:pt x="3634632" y="261620"/>
                    <a:pt x="3634632" y="388620"/>
                  </a:cubicBezTo>
                  <a:lnTo>
                    <a:pt x="3634632" y="510146"/>
                  </a:lnTo>
                  <a:lnTo>
                    <a:pt x="3651141" y="510146"/>
                  </a:lnTo>
                  <a:lnTo>
                    <a:pt x="3651141" y="387350"/>
                  </a:lnTo>
                  <a:cubicBezTo>
                    <a:pt x="3651141" y="251460"/>
                    <a:pt x="3540652" y="142240"/>
                    <a:pt x="3404762" y="142240"/>
                  </a:cubicBezTo>
                  <a:close/>
                  <a:moveTo>
                    <a:pt x="588799" y="0"/>
                  </a:moveTo>
                  <a:lnTo>
                    <a:pt x="3100595" y="0"/>
                  </a:lnTo>
                  <a:lnTo>
                    <a:pt x="3100595" y="60960"/>
                  </a:lnTo>
                  <a:lnTo>
                    <a:pt x="588799" y="60960"/>
                  </a:lnTo>
                  <a:lnTo>
                    <a:pt x="588799" y="0"/>
                  </a:lnTo>
                  <a:close/>
                  <a:moveTo>
                    <a:pt x="588799" y="142240"/>
                  </a:moveTo>
                  <a:lnTo>
                    <a:pt x="3100595" y="142240"/>
                  </a:lnTo>
                  <a:lnTo>
                    <a:pt x="3100595" y="158750"/>
                  </a:lnTo>
                  <a:lnTo>
                    <a:pt x="588799" y="158750"/>
                  </a:lnTo>
                  <a:lnTo>
                    <a:pt x="588799"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55" name="Group 7"/>
          <p:cNvGrpSpPr/>
          <p:nvPr/>
        </p:nvGrpSpPr>
        <p:grpSpPr>
          <a:xfrm>
            <a:off x="2018160" y="5383440"/>
            <a:ext cx="1548000" cy="367200"/>
            <a:chOff x="2018160" y="5383440"/>
            <a:chExt cx="1548000" cy="367200"/>
          </a:xfrm>
        </p:grpSpPr>
        <p:sp>
          <p:nvSpPr>
            <p:cNvPr id="156" name="CustomShape 8"/>
            <p:cNvSpPr/>
            <p:nvPr/>
          </p:nvSpPr>
          <p:spPr>
            <a:xfrm>
              <a:off x="2018160" y="5383440"/>
              <a:ext cx="1548000" cy="367200"/>
            </a:xfrm>
            <a:custGeom>
              <a:avLst/>
              <a:gdLst/>
              <a:ahLst/>
              <a:cxnLst/>
              <a:rect l="l" t="t" r="r" b="b"/>
              <a:pathLst>
                <a:path w="4087702" h="1297962">
                  <a:moveTo>
                    <a:pt x="60960" y="269240"/>
                  </a:moveTo>
                  <a:cubicBezTo>
                    <a:pt x="60960" y="154940"/>
                    <a:pt x="153670" y="62230"/>
                    <a:pt x="267970" y="62230"/>
                  </a:cubicBezTo>
                  <a:lnTo>
                    <a:pt x="597261" y="62230"/>
                  </a:lnTo>
                  <a:lnTo>
                    <a:pt x="597261"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597261" y="157480"/>
                  </a:lnTo>
                  <a:lnTo>
                    <a:pt x="597261"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598554" y="1297962"/>
                  </a:lnTo>
                  <a:lnTo>
                    <a:pt x="598554"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597261" y="1155722"/>
                  </a:lnTo>
                  <a:lnTo>
                    <a:pt x="597261" y="1139212"/>
                  </a:lnTo>
                  <a:lnTo>
                    <a:pt x="387350" y="1139212"/>
                  </a:lnTo>
                  <a:close/>
                  <a:moveTo>
                    <a:pt x="597261" y="1235732"/>
                  </a:moveTo>
                  <a:lnTo>
                    <a:pt x="3372105" y="1235732"/>
                  </a:lnTo>
                  <a:lnTo>
                    <a:pt x="3372105" y="1296691"/>
                  </a:lnTo>
                  <a:lnTo>
                    <a:pt x="597261" y="1296691"/>
                  </a:lnTo>
                  <a:lnTo>
                    <a:pt x="597261" y="1235732"/>
                  </a:lnTo>
                  <a:close/>
                  <a:moveTo>
                    <a:pt x="597261" y="1139211"/>
                  </a:moveTo>
                  <a:lnTo>
                    <a:pt x="3372105" y="1139211"/>
                  </a:lnTo>
                  <a:lnTo>
                    <a:pt x="3372105" y="1155722"/>
                  </a:lnTo>
                  <a:lnTo>
                    <a:pt x="597261" y="1155722"/>
                  </a:lnTo>
                  <a:lnTo>
                    <a:pt x="597261" y="1139211"/>
                  </a:lnTo>
                  <a:close/>
                  <a:moveTo>
                    <a:pt x="4025471" y="689632"/>
                  </a:moveTo>
                  <a:lnTo>
                    <a:pt x="4025471" y="1028722"/>
                  </a:lnTo>
                  <a:cubicBezTo>
                    <a:pt x="4025471" y="1143022"/>
                    <a:pt x="3932761" y="1235732"/>
                    <a:pt x="3818461" y="1235732"/>
                  </a:cubicBezTo>
                  <a:lnTo>
                    <a:pt x="3372105" y="1235732"/>
                  </a:lnTo>
                  <a:lnTo>
                    <a:pt x="3372105" y="1296692"/>
                  </a:lnTo>
                  <a:lnTo>
                    <a:pt x="3818461" y="1296692"/>
                  </a:lnTo>
                  <a:cubicBezTo>
                    <a:pt x="3967052" y="1296692"/>
                    <a:pt x="4087702" y="1176042"/>
                    <a:pt x="4087702" y="1027452"/>
                  </a:cubicBezTo>
                  <a:lnTo>
                    <a:pt x="4087702" y="689632"/>
                  </a:lnTo>
                  <a:lnTo>
                    <a:pt x="4025471" y="689632"/>
                  </a:lnTo>
                  <a:close/>
                  <a:moveTo>
                    <a:pt x="3928952" y="909342"/>
                  </a:moveTo>
                  <a:cubicBezTo>
                    <a:pt x="3928952" y="1036342"/>
                    <a:pt x="3826082" y="1139212"/>
                    <a:pt x="3699082" y="1139212"/>
                  </a:cubicBezTo>
                  <a:lnTo>
                    <a:pt x="3372105" y="1139212"/>
                  </a:lnTo>
                  <a:lnTo>
                    <a:pt x="3372105" y="1155722"/>
                  </a:lnTo>
                  <a:lnTo>
                    <a:pt x="3699082" y="1155722"/>
                  </a:lnTo>
                  <a:cubicBezTo>
                    <a:pt x="3834971" y="1155722"/>
                    <a:pt x="3945461" y="1045232"/>
                    <a:pt x="3945461" y="909342"/>
                  </a:cubicBezTo>
                  <a:lnTo>
                    <a:pt x="3945461" y="689632"/>
                  </a:lnTo>
                  <a:lnTo>
                    <a:pt x="3928952" y="689632"/>
                  </a:lnTo>
                  <a:lnTo>
                    <a:pt x="3928952" y="909342"/>
                  </a:lnTo>
                  <a:close/>
                  <a:moveTo>
                    <a:pt x="4025471" y="510108"/>
                  </a:moveTo>
                  <a:lnTo>
                    <a:pt x="4086432" y="510108"/>
                  </a:lnTo>
                  <a:lnTo>
                    <a:pt x="4086432" y="689632"/>
                  </a:lnTo>
                  <a:lnTo>
                    <a:pt x="4025471" y="689632"/>
                  </a:lnTo>
                  <a:lnTo>
                    <a:pt x="4025471" y="510108"/>
                  </a:lnTo>
                  <a:close/>
                  <a:moveTo>
                    <a:pt x="3928952" y="510108"/>
                  </a:moveTo>
                  <a:lnTo>
                    <a:pt x="3945461" y="510108"/>
                  </a:lnTo>
                  <a:lnTo>
                    <a:pt x="3945461" y="689632"/>
                  </a:lnTo>
                  <a:lnTo>
                    <a:pt x="3928952" y="689632"/>
                  </a:lnTo>
                  <a:lnTo>
                    <a:pt x="3928952" y="510108"/>
                  </a:lnTo>
                  <a:close/>
                  <a:moveTo>
                    <a:pt x="3818461" y="60960"/>
                  </a:moveTo>
                  <a:cubicBezTo>
                    <a:pt x="3932761" y="60960"/>
                    <a:pt x="4025471" y="153670"/>
                    <a:pt x="4025471" y="267970"/>
                  </a:cubicBezTo>
                  <a:lnTo>
                    <a:pt x="4025471" y="510108"/>
                  </a:lnTo>
                  <a:lnTo>
                    <a:pt x="4086432" y="510108"/>
                  </a:lnTo>
                  <a:lnTo>
                    <a:pt x="4086432" y="269240"/>
                  </a:lnTo>
                  <a:cubicBezTo>
                    <a:pt x="4086432" y="120650"/>
                    <a:pt x="3965782" y="0"/>
                    <a:pt x="3817191" y="0"/>
                  </a:cubicBezTo>
                  <a:lnTo>
                    <a:pt x="3370812" y="0"/>
                  </a:lnTo>
                  <a:lnTo>
                    <a:pt x="3370812" y="60960"/>
                  </a:lnTo>
                  <a:lnTo>
                    <a:pt x="3818461" y="60960"/>
                  </a:lnTo>
                  <a:close/>
                  <a:moveTo>
                    <a:pt x="3699082" y="142240"/>
                  </a:moveTo>
                  <a:lnTo>
                    <a:pt x="3372105" y="142240"/>
                  </a:lnTo>
                  <a:lnTo>
                    <a:pt x="3372105" y="158750"/>
                  </a:lnTo>
                  <a:lnTo>
                    <a:pt x="3699082" y="158750"/>
                  </a:lnTo>
                  <a:cubicBezTo>
                    <a:pt x="3826082" y="158750"/>
                    <a:pt x="3928952" y="261620"/>
                    <a:pt x="3928952" y="388620"/>
                  </a:cubicBezTo>
                  <a:lnTo>
                    <a:pt x="3928952" y="510146"/>
                  </a:lnTo>
                  <a:lnTo>
                    <a:pt x="3945461" y="510146"/>
                  </a:lnTo>
                  <a:lnTo>
                    <a:pt x="3945461" y="387350"/>
                  </a:lnTo>
                  <a:cubicBezTo>
                    <a:pt x="3945461" y="251460"/>
                    <a:pt x="3834971" y="142240"/>
                    <a:pt x="3699082" y="142240"/>
                  </a:cubicBezTo>
                  <a:close/>
                  <a:moveTo>
                    <a:pt x="597261" y="0"/>
                  </a:moveTo>
                  <a:lnTo>
                    <a:pt x="3372105" y="0"/>
                  </a:lnTo>
                  <a:lnTo>
                    <a:pt x="3372105" y="60960"/>
                  </a:lnTo>
                  <a:lnTo>
                    <a:pt x="597261" y="60960"/>
                  </a:lnTo>
                  <a:lnTo>
                    <a:pt x="597261" y="0"/>
                  </a:lnTo>
                  <a:close/>
                  <a:moveTo>
                    <a:pt x="597261" y="142240"/>
                  </a:moveTo>
                  <a:lnTo>
                    <a:pt x="3372105" y="142240"/>
                  </a:lnTo>
                  <a:lnTo>
                    <a:pt x="3372105" y="158750"/>
                  </a:lnTo>
                  <a:lnTo>
                    <a:pt x="597261" y="158750"/>
                  </a:lnTo>
                  <a:lnTo>
                    <a:pt x="597261"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sp>
        <p:nvSpPr>
          <p:cNvPr id="157" name="CustomShape 9"/>
          <p:cNvSpPr/>
          <p:nvPr/>
        </p:nvSpPr>
        <p:spPr>
          <a:xfrm>
            <a:off x="1325880" y="714240"/>
            <a:ext cx="4674600" cy="864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Bold"/>
              </a:rPr>
              <a:t>DESCRIPTION OF AGE GROUPS</a:t>
            </a:r>
            <a:endParaRPr lang="en-US" sz="2429" b="0" strike="noStrike" spc="-1">
              <a:latin typeface="Arial"/>
            </a:endParaRPr>
          </a:p>
        </p:txBody>
      </p:sp>
      <p:sp>
        <p:nvSpPr>
          <p:cNvPr id="158" name="CustomShape 10"/>
          <p:cNvSpPr/>
          <p:nvPr/>
        </p:nvSpPr>
        <p:spPr>
          <a:xfrm>
            <a:off x="637200" y="1659960"/>
            <a:ext cx="80064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Giraffe </a:t>
            </a:r>
            <a:endParaRPr lang="en-US" sz="1400" b="0" strike="noStrike" spc="-1">
              <a:latin typeface="Arial"/>
            </a:endParaRPr>
          </a:p>
        </p:txBody>
      </p:sp>
      <p:sp>
        <p:nvSpPr>
          <p:cNvPr id="159" name="CustomShape 11"/>
          <p:cNvSpPr/>
          <p:nvPr/>
        </p:nvSpPr>
        <p:spPr>
          <a:xfrm rot="114600">
            <a:off x="2226600" y="5418720"/>
            <a:ext cx="1061280" cy="249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Elephant</a:t>
            </a:r>
            <a:endParaRPr lang="en-US" sz="1400" b="0" strike="noStrike" spc="-1">
              <a:latin typeface="Arial"/>
            </a:endParaRPr>
          </a:p>
        </p:txBody>
      </p:sp>
      <p:sp>
        <p:nvSpPr>
          <p:cNvPr id="160" name="CustomShape 12"/>
          <p:cNvSpPr/>
          <p:nvPr/>
        </p:nvSpPr>
        <p:spPr>
          <a:xfrm>
            <a:off x="446040" y="1603800"/>
            <a:ext cx="5459760" cy="4258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endParaRPr lang="en-US" sz="1800" b="0" strike="noStrike" spc="-1">
              <a:latin typeface="Arial"/>
            </a:endParaRPr>
          </a:p>
          <a:p>
            <a:pPr algn="just">
              <a:lnSpc>
                <a:spcPts val="1678"/>
              </a:lnSpc>
            </a:pPr>
            <a:endParaRPr lang="en-US" sz="1800" b="0" strike="noStrike" spc="-1">
              <a:latin typeface="Arial"/>
            </a:endParaRPr>
          </a:p>
        </p:txBody>
      </p:sp>
      <p:sp>
        <p:nvSpPr>
          <p:cNvPr id="161" name="CustomShape 13"/>
          <p:cNvSpPr/>
          <p:nvPr/>
        </p:nvSpPr>
        <p:spPr>
          <a:xfrm>
            <a:off x="513360" y="1989000"/>
            <a:ext cx="6622920" cy="27709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just">
              <a:lnSpc>
                <a:spcPts val="1678"/>
              </a:lnSpc>
            </a:pPr>
            <a:r>
              <a:rPr lang="en-US" sz="1400" b="0" strike="noStrike" spc="-1">
                <a:solidFill>
                  <a:srgbClr val="000000"/>
                </a:solidFill>
                <a:latin typeface="Open Sans Light Bold"/>
              </a:rPr>
              <a:t>This age group begins at 1 months to 12 months old.</a:t>
            </a:r>
            <a:endParaRPr lang="en-US" sz="1400" b="0" strike="noStrike" spc="-1">
              <a:latin typeface="Arial"/>
            </a:endParaRPr>
          </a:p>
          <a:p>
            <a:pPr algn="just">
              <a:lnSpc>
                <a:spcPts val="1678"/>
              </a:lnSpc>
            </a:pPr>
            <a:r>
              <a:rPr lang="en-US" sz="1800" b="0" strike="noStrike" spc="-1">
                <a:solidFill>
                  <a:srgbClr val="000000"/>
                </a:solidFill>
                <a:latin typeface="Calibri"/>
                <a:ea typeface="Calibri"/>
              </a:rPr>
              <a:t>In our infant classroom, we have a daily flow that your little one is sure to love. No matter what their individual needs are, we come together as a team to ensure that every baby is nurtured, cuddled, and adored throughout the day. We love spending time together for story time, outside walks, and learning sign language. Our little explorers also get to indulge in sensory exploration and creative art, which encourages their natural curiosity and creativity. And, of course, we can't forget about the music and wonderful stories we share! Our weekly themes are always exciting and engaging, We are here for your little ones whenever they need us, and we can't wait to share all these wonderful experiences with them!</a:t>
            </a:r>
            <a:endParaRPr lang="en-US" sz="1800" b="0" strike="noStrike" spc="-1">
              <a:latin typeface="Arial"/>
            </a:endParaRPr>
          </a:p>
          <a:p>
            <a:pPr algn="just">
              <a:lnSpc>
                <a:spcPts val="1678"/>
              </a:lnSpc>
            </a:pPr>
            <a:endParaRPr lang="en-US" sz="1800" b="0" strike="noStrike" spc="-1">
              <a:latin typeface="Arial"/>
            </a:endParaRPr>
          </a:p>
        </p:txBody>
      </p:sp>
      <p:sp>
        <p:nvSpPr>
          <p:cNvPr id="162" name="CustomShape 14"/>
          <p:cNvSpPr/>
          <p:nvPr/>
        </p:nvSpPr>
        <p:spPr>
          <a:xfrm>
            <a:off x="446040" y="6228000"/>
            <a:ext cx="6837120" cy="32922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Bef>
                <a:spcPts val="1199"/>
              </a:spcBef>
              <a:spcAft>
                <a:spcPts val="300"/>
              </a:spcAft>
            </a:pPr>
            <a:r>
              <a:rPr lang="en-US" sz="1800" b="0" strike="noStrike" spc="-1">
                <a:solidFill>
                  <a:srgbClr val="000000"/>
                </a:solidFill>
                <a:latin typeface="Calibri"/>
                <a:ea typeface="Calibri"/>
              </a:rPr>
              <a:t>Welcome to our Toddler Classroom! Our little ones are always on the go, eager to explore and learn through their senses. We provide a daily schedule that includes group time, outdoor play, meals and snacks, nap time, and the most exciting part of the day - playtime! Our group time is filled with age-appropriate books and discussions about our day and feelings. We talk about our day, how we feel, and what it means to be together in our bright and warm classroom.  We embrace nature during outdoor playtime and enjoy the beauty around us. Our weekly themes encourage the exploration of shapes, colors, families, and kindness. We love to sing and play, making our room full of warm energy and positivity. Come and join us in our bright and welcoming classroom, where learning is fun and stimulating for our little ones.</a:t>
            </a:r>
            <a:endParaRPr lang="en-US" sz="1800" b="0" strike="noStrike" spc="-1">
              <a:latin typeface="Arial"/>
            </a:endParaRPr>
          </a:p>
        </p:txBody>
      </p:sp>
      <p:sp>
        <p:nvSpPr>
          <p:cNvPr id="163" name="CustomShape 15"/>
          <p:cNvSpPr/>
          <p:nvPr/>
        </p:nvSpPr>
        <p:spPr>
          <a:xfrm>
            <a:off x="6075" y="6015578"/>
            <a:ext cx="5459760" cy="2127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678"/>
              </a:lnSpc>
            </a:pPr>
            <a:r>
              <a:rPr lang="en-US" sz="1400" b="0" strike="noStrike" spc="-1">
                <a:solidFill>
                  <a:srgbClr val="000000"/>
                </a:solidFill>
                <a:latin typeface="Open Sans Light Bold"/>
              </a:rPr>
              <a:t>This age group begins at 12 months to 24 months old</a:t>
            </a:r>
            <a:r>
              <a:rPr lang="en-US" sz="1200" b="0" strike="noStrike" spc="-1">
                <a:solidFill>
                  <a:srgbClr val="542885"/>
                </a:solidFill>
                <a:latin typeface="Open Sans Light Bold"/>
              </a:rPr>
              <a:t>.</a:t>
            </a:r>
            <a:endParaRPr lang="en-US" sz="12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3"/>
          <p:cNvGrpSpPr/>
          <p:nvPr/>
        </p:nvGrpSpPr>
        <p:grpSpPr>
          <a:xfrm>
            <a:off x="483480" y="1059480"/>
            <a:ext cx="1728720" cy="323280"/>
            <a:chOff x="483480" y="1059480"/>
            <a:chExt cx="1728720" cy="323280"/>
          </a:xfrm>
        </p:grpSpPr>
        <p:sp>
          <p:nvSpPr>
            <p:cNvPr id="167" name="CustomShape 4"/>
            <p:cNvSpPr/>
            <p:nvPr/>
          </p:nvSpPr>
          <p:spPr>
            <a:xfrm>
              <a:off x="483480" y="1059480"/>
              <a:ext cx="1728720" cy="323280"/>
            </a:xfrm>
            <a:custGeom>
              <a:avLst/>
              <a:gdLst/>
              <a:ahLst/>
              <a:cxnLst/>
              <a:rect l="l" t="t" r="r" b="b"/>
              <a:pathLst>
                <a:path w="6938431" h="1297962">
                  <a:moveTo>
                    <a:pt x="60960" y="269240"/>
                  </a:moveTo>
                  <a:cubicBezTo>
                    <a:pt x="60960" y="154940"/>
                    <a:pt x="153670" y="62230"/>
                    <a:pt x="267970" y="62230"/>
                  </a:cubicBezTo>
                  <a:lnTo>
                    <a:pt x="679219" y="62230"/>
                  </a:lnTo>
                  <a:lnTo>
                    <a:pt x="679219"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679219" y="157480"/>
                  </a:lnTo>
                  <a:lnTo>
                    <a:pt x="679219"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681701" y="1297962"/>
                  </a:lnTo>
                  <a:lnTo>
                    <a:pt x="681701"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679219" y="1155722"/>
                  </a:lnTo>
                  <a:lnTo>
                    <a:pt x="679219" y="1139212"/>
                  </a:lnTo>
                  <a:lnTo>
                    <a:pt x="387350" y="1139212"/>
                  </a:lnTo>
                  <a:close/>
                  <a:moveTo>
                    <a:pt x="679219" y="1235732"/>
                  </a:moveTo>
                  <a:lnTo>
                    <a:pt x="6001903" y="1235732"/>
                  </a:lnTo>
                  <a:lnTo>
                    <a:pt x="6001903" y="1296691"/>
                  </a:lnTo>
                  <a:lnTo>
                    <a:pt x="679219" y="1296691"/>
                  </a:lnTo>
                  <a:lnTo>
                    <a:pt x="679219" y="1235732"/>
                  </a:lnTo>
                  <a:close/>
                  <a:moveTo>
                    <a:pt x="679219" y="1139211"/>
                  </a:moveTo>
                  <a:lnTo>
                    <a:pt x="6001903" y="1139211"/>
                  </a:lnTo>
                  <a:lnTo>
                    <a:pt x="6001903" y="1155722"/>
                  </a:lnTo>
                  <a:lnTo>
                    <a:pt x="679219" y="1155722"/>
                  </a:lnTo>
                  <a:lnTo>
                    <a:pt x="679219" y="1139211"/>
                  </a:lnTo>
                  <a:close/>
                  <a:moveTo>
                    <a:pt x="6876201" y="689632"/>
                  </a:moveTo>
                  <a:lnTo>
                    <a:pt x="6876201" y="1028722"/>
                  </a:lnTo>
                  <a:cubicBezTo>
                    <a:pt x="6876201" y="1143022"/>
                    <a:pt x="6783491" y="1235732"/>
                    <a:pt x="6669191" y="1235732"/>
                  </a:cubicBezTo>
                  <a:lnTo>
                    <a:pt x="6001903" y="1235732"/>
                  </a:lnTo>
                  <a:lnTo>
                    <a:pt x="6001903" y="1296692"/>
                  </a:lnTo>
                  <a:lnTo>
                    <a:pt x="6669191" y="1296692"/>
                  </a:lnTo>
                  <a:cubicBezTo>
                    <a:pt x="6817781" y="1296692"/>
                    <a:pt x="6938431" y="1176042"/>
                    <a:pt x="6938431" y="1027452"/>
                  </a:cubicBezTo>
                  <a:lnTo>
                    <a:pt x="6938431" y="689632"/>
                  </a:lnTo>
                  <a:lnTo>
                    <a:pt x="6876201" y="689632"/>
                  </a:lnTo>
                  <a:close/>
                  <a:moveTo>
                    <a:pt x="6779681" y="909342"/>
                  </a:moveTo>
                  <a:cubicBezTo>
                    <a:pt x="6779681" y="1036342"/>
                    <a:pt x="6676811" y="1139212"/>
                    <a:pt x="6549811" y="1139212"/>
                  </a:cubicBezTo>
                  <a:lnTo>
                    <a:pt x="6001903" y="1139212"/>
                  </a:lnTo>
                  <a:lnTo>
                    <a:pt x="6001903" y="1155722"/>
                  </a:lnTo>
                  <a:lnTo>
                    <a:pt x="6549811" y="1155722"/>
                  </a:lnTo>
                  <a:cubicBezTo>
                    <a:pt x="6685701" y="1155722"/>
                    <a:pt x="6796191" y="1045232"/>
                    <a:pt x="6796191" y="909342"/>
                  </a:cubicBezTo>
                  <a:lnTo>
                    <a:pt x="6796191" y="689632"/>
                  </a:lnTo>
                  <a:lnTo>
                    <a:pt x="6779681" y="689632"/>
                  </a:lnTo>
                  <a:lnTo>
                    <a:pt x="6779681" y="909342"/>
                  </a:lnTo>
                  <a:close/>
                  <a:moveTo>
                    <a:pt x="6876201" y="510108"/>
                  </a:moveTo>
                  <a:lnTo>
                    <a:pt x="6937161" y="510108"/>
                  </a:lnTo>
                  <a:lnTo>
                    <a:pt x="6937161" y="689632"/>
                  </a:lnTo>
                  <a:lnTo>
                    <a:pt x="6876201" y="689632"/>
                  </a:lnTo>
                  <a:lnTo>
                    <a:pt x="6876201" y="510108"/>
                  </a:lnTo>
                  <a:close/>
                  <a:moveTo>
                    <a:pt x="6779681" y="510108"/>
                  </a:moveTo>
                  <a:lnTo>
                    <a:pt x="6796191" y="510108"/>
                  </a:lnTo>
                  <a:lnTo>
                    <a:pt x="6796191" y="689632"/>
                  </a:lnTo>
                  <a:lnTo>
                    <a:pt x="6779681" y="689632"/>
                  </a:lnTo>
                  <a:lnTo>
                    <a:pt x="6779681" y="510108"/>
                  </a:lnTo>
                  <a:close/>
                  <a:moveTo>
                    <a:pt x="6669191" y="60960"/>
                  </a:moveTo>
                  <a:cubicBezTo>
                    <a:pt x="6783491" y="60960"/>
                    <a:pt x="6876201" y="153670"/>
                    <a:pt x="6876201" y="267970"/>
                  </a:cubicBezTo>
                  <a:lnTo>
                    <a:pt x="6876201" y="510108"/>
                  </a:lnTo>
                  <a:lnTo>
                    <a:pt x="6937161" y="510108"/>
                  </a:lnTo>
                  <a:lnTo>
                    <a:pt x="6937161" y="269240"/>
                  </a:lnTo>
                  <a:cubicBezTo>
                    <a:pt x="6937161" y="120650"/>
                    <a:pt x="6816511" y="0"/>
                    <a:pt x="6667921" y="0"/>
                  </a:cubicBezTo>
                  <a:lnTo>
                    <a:pt x="5999422" y="0"/>
                  </a:lnTo>
                  <a:lnTo>
                    <a:pt x="5999422" y="60960"/>
                  </a:lnTo>
                  <a:lnTo>
                    <a:pt x="6669191" y="60960"/>
                  </a:lnTo>
                  <a:close/>
                  <a:moveTo>
                    <a:pt x="6549811" y="142240"/>
                  </a:moveTo>
                  <a:lnTo>
                    <a:pt x="6001903" y="142240"/>
                  </a:lnTo>
                  <a:lnTo>
                    <a:pt x="6001903" y="158750"/>
                  </a:lnTo>
                  <a:lnTo>
                    <a:pt x="6549811" y="158750"/>
                  </a:lnTo>
                  <a:cubicBezTo>
                    <a:pt x="6676811" y="158750"/>
                    <a:pt x="6779681" y="261620"/>
                    <a:pt x="6779681" y="388620"/>
                  </a:cubicBezTo>
                  <a:lnTo>
                    <a:pt x="6779681" y="510146"/>
                  </a:lnTo>
                  <a:lnTo>
                    <a:pt x="6796191" y="510146"/>
                  </a:lnTo>
                  <a:lnTo>
                    <a:pt x="6796191" y="387350"/>
                  </a:lnTo>
                  <a:cubicBezTo>
                    <a:pt x="6796191" y="251460"/>
                    <a:pt x="6685701" y="142240"/>
                    <a:pt x="6549811" y="142240"/>
                  </a:cubicBezTo>
                  <a:close/>
                  <a:moveTo>
                    <a:pt x="679219" y="0"/>
                  </a:moveTo>
                  <a:lnTo>
                    <a:pt x="6001903" y="0"/>
                  </a:lnTo>
                  <a:lnTo>
                    <a:pt x="6001903" y="60960"/>
                  </a:lnTo>
                  <a:lnTo>
                    <a:pt x="679219" y="60960"/>
                  </a:lnTo>
                  <a:lnTo>
                    <a:pt x="679219" y="0"/>
                  </a:lnTo>
                  <a:close/>
                  <a:moveTo>
                    <a:pt x="679219" y="142240"/>
                  </a:moveTo>
                  <a:lnTo>
                    <a:pt x="6001903" y="142240"/>
                  </a:lnTo>
                  <a:lnTo>
                    <a:pt x="6001903" y="158750"/>
                  </a:lnTo>
                  <a:lnTo>
                    <a:pt x="679219" y="158750"/>
                  </a:lnTo>
                  <a:lnTo>
                    <a:pt x="679219"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68" name="Group 5"/>
          <p:cNvGrpSpPr/>
          <p:nvPr/>
        </p:nvGrpSpPr>
        <p:grpSpPr>
          <a:xfrm>
            <a:off x="2923200" y="5310720"/>
            <a:ext cx="2237400" cy="314640"/>
            <a:chOff x="2923200" y="5310720"/>
            <a:chExt cx="2237400" cy="314640"/>
          </a:xfrm>
        </p:grpSpPr>
        <p:sp>
          <p:nvSpPr>
            <p:cNvPr id="169" name="CustomShape 6"/>
            <p:cNvSpPr/>
            <p:nvPr/>
          </p:nvSpPr>
          <p:spPr>
            <a:xfrm>
              <a:off x="2923200" y="5310720"/>
              <a:ext cx="2237400" cy="314640"/>
            </a:xfrm>
            <a:custGeom>
              <a:avLst/>
              <a:gdLst/>
              <a:ahLst/>
              <a:cxnLst/>
              <a:rect l="l" t="t" r="r" b="b"/>
              <a:pathLst>
                <a:path w="10426447" h="1467197">
                  <a:moveTo>
                    <a:pt x="60960" y="269240"/>
                  </a:moveTo>
                  <a:cubicBezTo>
                    <a:pt x="60960" y="154940"/>
                    <a:pt x="153670" y="62230"/>
                    <a:pt x="267970" y="62230"/>
                  </a:cubicBezTo>
                  <a:lnTo>
                    <a:pt x="779500" y="62230"/>
                  </a:lnTo>
                  <a:lnTo>
                    <a:pt x="779500" y="0"/>
                  </a:lnTo>
                  <a:lnTo>
                    <a:pt x="269240" y="0"/>
                  </a:lnTo>
                  <a:cubicBezTo>
                    <a:pt x="120650" y="0"/>
                    <a:pt x="0" y="120650"/>
                    <a:pt x="0" y="269240"/>
                  </a:cubicBezTo>
                  <a:lnTo>
                    <a:pt x="0" y="512470"/>
                  </a:lnTo>
                  <a:lnTo>
                    <a:pt x="60960" y="512470"/>
                  </a:lnTo>
                  <a:lnTo>
                    <a:pt x="60960" y="269240"/>
                  </a:lnTo>
                  <a:close/>
                  <a:moveTo>
                    <a:pt x="157480" y="387350"/>
                  </a:moveTo>
                  <a:cubicBezTo>
                    <a:pt x="157480" y="260350"/>
                    <a:pt x="260350" y="157480"/>
                    <a:pt x="387350" y="157480"/>
                  </a:cubicBezTo>
                  <a:lnTo>
                    <a:pt x="779500" y="157480"/>
                  </a:lnTo>
                  <a:lnTo>
                    <a:pt x="779500" y="140970"/>
                  </a:lnTo>
                  <a:lnTo>
                    <a:pt x="387350" y="140970"/>
                  </a:lnTo>
                  <a:cubicBezTo>
                    <a:pt x="251460" y="140970"/>
                    <a:pt x="140970" y="251460"/>
                    <a:pt x="140970" y="387350"/>
                  </a:cubicBezTo>
                  <a:lnTo>
                    <a:pt x="140970" y="512392"/>
                  </a:lnTo>
                  <a:lnTo>
                    <a:pt x="157480" y="512392"/>
                  </a:lnTo>
                  <a:lnTo>
                    <a:pt x="157480" y="387350"/>
                  </a:lnTo>
                  <a:close/>
                  <a:moveTo>
                    <a:pt x="0" y="512392"/>
                  </a:moveTo>
                  <a:lnTo>
                    <a:pt x="60960" y="512392"/>
                  </a:lnTo>
                  <a:lnTo>
                    <a:pt x="60960" y="858867"/>
                  </a:lnTo>
                  <a:lnTo>
                    <a:pt x="0" y="858867"/>
                  </a:lnTo>
                  <a:lnTo>
                    <a:pt x="0" y="512392"/>
                  </a:lnTo>
                  <a:close/>
                  <a:moveTo>
                    <a:pt x="142240" y="512392"/>
                  </a:moveTo>
                  <a:lnTo>
                    <a:pt x="158750" y="512392"/>
                  </a:lnTo>
                  <a:lnTo>
                    <a:pt x="158750" y="858867"/>
                  </a:lnTo>
                  <a:lnTo>
                    <a:pt x="142240" y="858867"/>
                  </a:lnTo>
                  <a:lnTo>
                    <a:pt x="142240" y="512392"/>
                  </a:lnTo>
                  <a:close/>
                  <a:moveTo>
                    <a:pt x="269240" y="1404967"/>
                  </a:moveTo>
                  <a:cubicBezTo>
                    <a:pt x="154940" y="1404967"/>
                    <a:pt x="62230" y="1312257"/>
                    <a:pt x="62230" y="1197957"/>
                  </a:cubicBezTo>
                  <a:lnTo>
                    <a:pt x="62230" y="858867"/>
                  </a:lnTo>
                  <a:lnTo>
                    <a:pt x="0" y="858867"/>
                  </a:lnTo>
                  <a:lnTo>
                    <a:pt x="0" y="1197957"/>
                  </a:lnTo>
                  <a:cubicBezTo>
                    <a:pt x="0" y="1346547"/>
                    <a:pt x="120650" y="1467197"/>
                    <a:pt x="269240" y="1467197"/>
                  </a:cubicBezTo>
                  <a:lnTo>
                    <a:pt x="783434" y="1467197"/>
                  </a:lnTo>
                  <a:lnTo>
                    <a:pt x="783434" y="1404967"/>
                  </a:lnTo>
                  <a:lnTo>
                    <a:pt x="269240" y="1404967"/>
                  </a:lnTo>
                  <a:close/>
                  <a:moveTo>
                    <a:pt x="387350" y="1308447"/>
                  </a:moveTo>
                  <a:cubicBezTo>
                    <a:pt x="260350" y="1308447"/>
                    <a:pt x="157480" y="1205577"/>
                    <a:pt x="157480" y="1078577"/>
                  </a:cubicBezTo>
                  <a:lnTo>
                    <a:pt x="157480" y="858867"/>
                  </a:lnTo>
                  <a:lnTo>
                    <a:pt x="140970" y="858867"/>
                  </a:lnTo>
                  <a:lnTo>
                    <a:pt x="140970" y="1078577"/>
                  </a:lnTo>
                  <a:cubicBezTo>
                    <a:pt x="140970" y="1214467"/>
                    <a:pt x="251460" y="1324957"/>
                    <a:pt x="387350" y="1324957"/>
                  </a:cubicBezTo>
                  <a:lnTo>
                    <a:pt x="779500" y="1324957"/>
                  </a:lnTo>
                  <a:lnTo>
                    <a:pt x="779500" y="1308447"/>
                  </a:lnTo>
                  <a:lnTo>
                    <a:pt x="387350" y="1308447"/>
                  </a:lnTo>
                  <a:close/>
                  <a:moveTo>
                    <a:pt x="779500" y="1404967"/>
                  </a:moveTo>
                  <a:lnTo>
                    <a:pt x="9219598" y="1404967"/>
                  </a:lnTo>
                  <a:lnTo>
                    <a:pt x="9219598" y="1465927"/>
                  </a:lnTo>
                  <a:lnTo>
                    <a:pt x="779500" y="1465927"/>
                  </a:lnTo>
                  <a:lnTo>
                    <a:pt x="779500" y="1404967"/>
                  </a:lnTo>
                  <a:close/>
                  <a:moveTo>
                    <a:pt x="779500" y="1308447"/>
                  </a:moveTo>
                  <a:lnTo>
                    <a:pt x="9219598" y="1308447"/>
                  </a:lnTo>
                  <a:lnTo>
                    <a:pt x="9219598" y="1324957"/>
                  </a:lnTo>
                  <a:lnTo>
                    <a:pt x="779500" y="1324957"/>
                  </a:lnTo>
                  <a:lnTo>
                    <a:pt x="779500" y="1308447"/>
                  </a:lnTo>
                  <a:close/>
                  <a:moveTo>
                    <a:pt x="10364217" y="858867"/>
                  </a:moveTo>
                  <a:lnTo>
                    <a:pt x="10364217" y="1197957"/>
                  </a:lnTo>
                  <a:cubicBezTo>
                    <a:pt x="10364217" y="1312257"/>
                    <a:pt x="10271507" y="1404967"/>
                    <a:pt x="10157207" y="1404967"/>
                  </a:cubicBezTo>
                  <a:lnTo>
                    <a:pt x="9219598" y="1404967"/>
                  </a:lnTo>
                  <a:lnTo>
                    <a:pt x="9219598" y="1465927"/>
                  </a:lnTo>
                  <a:lnTo>
                    <a:pt x="10157207" y="1465927"/>
                  </a:lnTo>
                  <a:cubicBezTo>
                    <a:pt x="10305797" y="1465927"/>
                    <a:pt x="10426447" y="1345277"/>
                    <a:pt x="10426447" y="1196687"/>
                  </a:cubicBezTo>
                  <a:lnTo>
                    <a:pt x="10426447" y="858867"/>
                  </a:lnTo>
                  <a:lnTo>
                    <a:pt x="10364217" y="858867"/>
                  </a:lnTo>
                  <a:close/>
                  <a:moveTo>
                    <a:pt x="10267697" y="1078577"/>
                  </a:moveTo>
                  <a:cubicBezTo>
                    <a:pt x="10267697" y="1205577"/>
                    <a:pt x="10164827" y="1308447"/>
                    <a:pt x="10037827" y="1308447"/>
                  </a:cubicBezTo>
                  <a:lnTo>
                    <a:pt x="9219598" y="1308447"/>
                  </a:lnTo>
                  <a:lnTo>
                    <a:pt x="9219598" y="1324957"/>
                  </a:lnTo>
                  <a:lnTo>
                    <a:pt x="10037827" y="1324957"/>
                  </a:lnTo>
                  <a:cubicBezTo>
                    <a:pt x="10173717" y="1324957"/>
                    <a:pt x="10284207" y="1214467"/>
                    <a:pt x="10284207" y="1078577"/>
                  </a:cubicBezTo>
                  <a:lnTo>
                    <a:pt x="10284207" y="858867"/>
                  </a:lnTo>
                  <a:lnTo>
                    <a:pt x="10267697" y="858867"/>
                  </a:lnTo>
                  <a:lnTo>
                    <a:pt x="10267697" y="1078577"/>
                  </a:lnTo>
                  <a:close/>
                  <a:moveTo>
                    <a:pt x="10364217" y="512392"/>
                  </a:moveTo>
                  <a:lnTo>
                    <a:pt x="10425177" y="512392"/>
                  </a:lnTo>
                  <a:lnTo>
                    <a:pt x="10425177" y="858867"/>
                  </a:lnTo>
                  <a:lnTo>
                    <a:pt x="10364217" y="858867"/>
                  </a:lnTo>
                  <a:lnTo>
                    <a:pt x="10364217" y="512392"/>
                  </a:lnTo>
                  <a:close/>
                  <a:moveTo>
                    <a:pt x="10267697" y="512392"/>
                  </a:moveTo>
                  <a:lnTo>
                    <a:pt x="10284207" y="512392"/>
                  </a:lnTo>
                  <a:lnTo>
                    <a:pt x="10284207" y="858867"/>
                  </a:lnTo>
                  <a:lnTo>
                    <a:pt x="10267697" y="858867"/>
                  </a:lnTo>
                  <a:lnTo>
                    <a:pt x="10267697" y="512392"/>
                  </a:lnTo>
                  <a:close/>
                  <a:moveTo>
                    <a:pt x="10157207" y="60960"/>
                  </a:moveTo>
                  <a:cubicBezTo>
                    <a:pt x="10271507" y="60960"/>
                    <a:pt x="10364217" y="153670"/>
                    <a:pt x="10364217" y="267970"/>
                  </a:cubicBezTo>
                  <a:lnTo>
                    <a:pt x="10364217" y="512392"/>
                  </a:lnTo>
                  <a:lnTo>
                    <a:pt x="10425177" y="512392"/>
                  </a:lnTo>
                  <a:lnTo>
                    <a:pt x="10425177" y="269240"/>
                  </a:lnTo>
                  <a:cubicBezTo>
                    <a:pt x="10425177" y="120650"/>
                    <a:pt x="10304527" y="0"/>
                    <a:pt x="10155937" y="0"/>
                  </a:cubicBezTo>
                  <a:lnTo>
                    <a:pt x="9215664" y="0"/>
                  </a:lnTo>
                  <a:lnTo>
                    <a:pt x="9215664" y="60960"/>
                  </a:lnTo>
                  <a:lnTo>
                    <a:pt x="10157207" y="60960"/>
                  </a:lnTo>
                  <a:close/>
                  <a:moveTo>
                    <a:pt x="10037827" y="142240"/>
                  </a:moveTo>
                  <a:lnTo>
                    <a:pt x="9219598" y="142240"/>
                  </a:lnTo>
                  <a:lnTo>
                    <a:pt x="9219598" y="158750"/>
                  </a:lnTo>
                  <a:lnTo>
                    <a:pt x="10037827" y="158750"/>
                  </a:lnTo>
                  <a:cubicBezTo>
                    <a:pt x="10164827" y="158750"/>
                    <a:pt x="10267697" y="261620"/>
                    <a:pt x="10267697" y="388620"/>
                  </a:cubicBezTo>
                  <a:lnTo>
                    <a:pt x="10267697" y="512470"/>
                  </a:lnTo>
                  <a:lnTo>
                    <a:pt x="10284207" y="512470"/>
                  </a:lnTo>
                  <a:lnTo>
                    <a:pt x="10284207" y="387350"/>
                  </a:lnTo>
                  <a:cubicBezTo>
                    <a:pt x="10284207" y="251460"/>
                    <a:pt x="10173717" y="142240"/>
                    <a:pt x="10037827" y="142240"/>
                  </a:cubicBezTo>
                  <a:close/>
                  <a:moveTo>
                    <a:pt x="779500" y="0"/>
                  </a:moveTo>
                  <a:lnTo>
                    <a:pt x="9219598" y="0"/>
                  </a:lnTo>
                  <a:lnTo>
                    <a:pt x="9219598" y="60960"/>
                  </a:lnTo>
                  <a:lnTo>
                    <a:pt x="779500" y="60960"/>
                  </a:lnTo>
                  <a:lnTo>
                    <a:pt x="779500" y="0"/>
                  </a:lnTo>
                  <a:close/>
                  <a:moveTo>
                    <a:pt x="779500" y="142240"/>
                  </a:moveTo>
                  <a:lnTo>
                    <a:pt x="9219598" y="142240"/>
                  </a:lnTo>
                  <a:lnTo>
                    <a:pt x="9219598" y="158750"/>
                  </a:lnTo>
                  <a:lnTo>
                    <a:pt x="779500" y="158750"/>
                  </a:lnTo>
                  <a:lnTo>
                    <a:pt x="779500"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pic>
        <p:nvPicPr>
          <p:cNvPr id="170" name="Picture 8"/>
          <p:cNvPicPr/>
          <p:nvPr/>
        </p:nvPicPr>
        <p:blipFill>
          <a:blip r:embed="rId2"/>
          <a:stretch/>
        </p:blipFill>
        <p:spPr>
          <a:xfrm>
            <a:off x="5118840" y="2293560"/>
            <a:ext cx="2372400" cy="2148840"/>
          </a:xfrm>
          <a:prstGeom prst="rect">
            <a:avLst/>
          </a:prstGeom>
          <a:ln>
            <a:noFill/>
          </a:ln>
        </p:spPr>
      </p:pic>
      <p:pic>
        <p:nvPicPr>
          <p:cNvPr id="171" name="Picture 9"/>
          <p:cNvPicPr/>
          <p:nvPr/>
        </p:nvPicPr>
        <p:blipFill>
          <a:blip r:embed="rId3"/>
          <a:srcRect t="1271" r="728" b="1271"/>
          <a:stretch/>
        </p:blipFill>
        <p:spPr>
          <a:xfrm>
            <a:off x="239760" y="6937560"/>
            <a:ext cx="2581920" cy="1341360"/>
          </a:xfrm>
          <a:prstGeom prst="rect">
            <a:avLst/>
          </a:prstGeom>
          <a:ln>
            <a:noFill/>
          </a:ln>
        </p:spPr>
      </p:pic>
      <p:sp>
        <p:nvSpPr>
          <p:cNvPr id="172" name="CustomShape 7"/>
          <p:cNvSpPr/>
          <p:nvPr/>
        </p:nvSpPr>
        <p:spPr>
          <a:xfrm>
            <a:off x="565560" y="1086480"/>
            <a:ext cx="15645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ALLIGATOR</a:t>
            </a:r>
            <a:endParaRPr lang="en-US" sz="1400" b="0" strike="noStrike" spc="-1">
              <a:latin typeface="Arial"/>
            </a:endParaRPr>
          </a:p>
        </p:txBody>
      </p:sp>
      <p:sp>
        <p:nvSpPr>
          <p:cNvPr id="173" name="CustomShape 8"/>
          <p:cNvSpPr/>
          <p:nvPr/>
        </p:nvSpPr>
        <p:spPr>
          <a:xfrm>
            <a:off x="2953440" y="5333400"/>
            <a:ext cx="2176560" cy="2484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959"/>
              </a:lnSpc>
            </a:pPr>
            <a:r>
              <a:rPr lang="en-US" sz="1400" b="0" strike="noStrike" spc="-1">
                <a:solidFill>
                  <a:srgbClr val="D22376"/>
                </a:solidFill>
                <a:latin typeface="Open Sans Light Bold"/>
              </a:rPr>
              <a:t>Tiger and Monkeys</a:t>
            </a:r>
            <a:endParaRPr lang="en-US" sz="1400" b="0" strike="noStrike" spc="-1">
              <a:latin typeface="Arial"/>
            </a:endParaRPr>
          </a:p>
        </p:txBody>
      </p:sp>
      <p:sp>
        <p:nvSpPr>
          <p:cNvPr id="174" name="CustomShape 9"/>
          <p:cNvSpPr/>
          <p:nvPr/>
        </p:nvSpPr>
        <p:spPr>
          <a:xfrm>
            <a:off x="483480" y="1807200"/>
            <a:ext cx="4676760" cy="2819041"/>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1678"/>
              </a:lnSpc>
            </a:pPr>
            <a:r>
              <a:rPr lang="en-US" sz="1200" b="0" strike="noStrike" spc="-1">
                <a:solidFill>
                  <a:srgbClr val="000000"/>
                </a:solidFill>
                <a:latin typeface="Open Sans Light"/>
              </a:rPr>
              <a:t>A</a:t>
            </a:r>
            <a:r>
              <a:rPr lang="en-US" sz="1200" b="0" strike="noStrike" spc="-1">
                <a:solidFill>
                  <a:srgbClr val="000000"/>
                </a:solidFill>
                <a:latin typeface="Calibri"/>
                <a:ea typeface="Calibri"/>
              </a:rPr>
              <a:t>t our center, we see our older toddlers as little explorers. We believe that every little thing around them can be a source of excitement and learning. From dancing to counting numbers and recognizing letters, we inspire our toddlers to embrace the world around them. Socialization is a key element in this age group as we encourage sharing, using manners, and taking turns. We have fun singing songs that teach us about the day, month, year shapes, colors and number. Little hands enjoying art projects and having the freedom to create something new with an abundance of materials fills our hearts with joy. Science projects are always a hit with our little ones, too; watching their eyes fill with surprise when they see a discovery is what makes it all worth it. And, of course, we never miss a chance to enjoy the outdoors and play. We're here to nurture, inspire, and create lifelong learners. </a:t>
            </a:r>
            <a:endParaRPr lang="en-US" sz="1200" b="0" strike="noStrike" spc="-1">
              <a:latin typeface="Arial"/>
            </a:endParaRPr>
          </a:p>
        </p:txBody>
      </p:sp>
      <p:sp>
        <p:nvSpPr>
          <p:cNvPr id="175" name="CustomShape 10"/>
          <p:cNvSpPr/>
          <p:nvPr/>
        </p:nvSpPr>
        <p:spPr>
          <a:xfrm>
            <a:off x="2913120" y="6137640"/>
            <a:ext cx="4342320" cy="3111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Bef>
                <a:spcPts val="1199"/>
              </a:spcBef>
              <a:spcAft>
                <a:spcPts val="300"/>
              </a:spcAft>
            </a:pPr>
            <a:r>
              <a:rPr lang="en-US" sz="1200" b="0" strike="noStrike" spc="-1">
                <a:solidFill>
                  <a:srgbClr val="000000"/>
                </a:solidFill>
                <a:latin typeface="Calibri"/>
                <a:ea typeface="Calibri"/>
              </a:rPr>
              <a:t>Welcome to the exciting world of social-emotional growth! Here in this age group, we believe that every child is a unique and beautiful individual. We focus on exploring who we are and how to work together to conquer objectives by ourselves and in a team. Writing our names, learning to read, and exploring phonics are just some of the wonderful things we enjoy in our daily classes. But that's not all. We love to dive into extreme science projects that make us say “WOW!” and our sensory bin helps enhance the learning theme we are studying that week. Plus, we often have guest speakers and love exploring the community to supplement our learning. Getting outside to move our bodies and strengthen our fine and gross motor muscles is also a top priority for us. This age group is the perfect preparation for the next grade, which is Kindergarten! Rest assured that your little ones are well on their way to a successful journey into the older ages.</a:t>
            </a:r>
            <a:endParaRPr lang="en-US" sz="1200" b="0" strike="noStrike" spc="-1">
              <a:latin typeface="Arial"/>
            </a:endParaRPr>
          </a:p>
          <a:p>
            <a:pPr>
              <a:lnSpc>
                <a:spcPct val="100000"/>
              </a:lnSpc>
              <a:spcBef>
                <a:spcPts val="1199"/>
              </a:spcBef>
              <a:spcAft>
                <a:spcPts val="300"/>
              </a:spcAft>
            </a:pPr>
            <a:r>
              <a:rPr lang="en-US" sz="1200" b="0" strike="noStrike" spc="-1">
                <a:solidFill>
                  <a:srgbClr val="000000"/>
                </a:solidFill>
                <a:latin typeface="Calibri"/>
                <a:ea typeface="Calibri"/>
              </a:rPr>
              <a:t> </a:t>
            </a:r>
            <a:endParaRPr lang="en-US" sz="1200" b="0" strike="noStrike" spc="-1">
              <a:latin typeface="Arial"/>
            </a:endParaRPr>
          </a:p>
        </p:txBody>
      </p:sp>
      <p:sp>
        <p:nvSpPr>
          <p:cNvPr id="176" name="CustomShape 11"/>
          <p:cNvSpPr/>
          <p:nvPr/>
        </p:nvSpPr>
        <p:spPr>
          <a:xfrm>
            <a:off x="552506" y="1580627"/>
            <a:ext cx="3721522" cy="203261"/>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lnSpc>
                <a:spcPts val="1678"/>
              </a:lnSpc>
            </a:pPr>
            <a:r>
              <a:rPr lang="en-US" sz="1200" spc="-1">
                <a:latin typeface="Open Sans Light Bold"/>
              </a:rPr>
              <a:t>Our alligators room is the ages of 2 and 3 year olds. </a:t>
            </a:r>
            <a:endParaRPr lang="en-US" sz="1200" b="0" strike="noStrike" spc="-1">
              <a:latin typeface="Open Sans Light Bold"/>
            </a:endParaRPr>
          </a:p>
        </p:txBody>
      </p:sp>
      <p:sp>
        <p:nvSpPr>
          <p:cNvPr id="177" name="CustomShape 12"/>
          <p:cNvSpPr/>
          <p:nvPr/>
        </p:nvSpPr>
        <p:spPr>
          <a:xfrm>
            <a:off x="2913120" y="5670720"/>
            <a:ext cx="4578120" cy="42588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1678"/>
              </a:lnSpc>
            </a:pPr>
            <a:r>
              <a:rPr lang="en-US" sz="1200" b="0" strike="noStrike" spc="-1">
                <a:solidFill>
                  <a:srgbClr val="000000"/>
                </a:solidFill>
                <a:latin typeface="Open Sans Light Bold"/>
              </a:rPr>
              <a:t>This age group starts at 3 years old and prepares the</a:t>
            </a:r>
            <a:endParaRPr lang="en-US" sz="1200" b="0" strike="noStrike" spc="-1">
              <a:latin typeface="Arial"/>
            </a:endParaRPr>
          </a:p>
          <a:p>
            <a:pPr>
              <a:lnSpc>
                <a:spcPts val="1678"/>
              </a:lnSpc>
            </a:pPr>
            <a:r>
              <a:rPr lang="en-US" sz="1200" b="0" strike="noStrike" spc="-1">
                <a:solidFill>
                  <a:srgbClr val="000000"/>
                </a:solidFill>
                <a:latin typeface="Open Sans Light Bold"/>
              </a:rPr>
              <a:t>students for kindergarten.</a:t>
            </a:r>
            <a:endParaRPr lang="en-US" sz="12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
          <p:cNvGrpSpPr/>
          <p:nvPr/>
        </p:nvGrpSpPr>
        <p:grpSpPr>
          <a:xfrm>
            <a:off x="0" y="0"/>
            <a:ext cx="7772040" cy="10058040"/>
            <a:chOff x="0" y="0"/>
            <a:chExt cx="7772040" cy="10058040"/>
          </a:xfrm>
        </p:grpSpPr>
        <p:sp>
          <p:nvSpPr>
            <p:cNvPr id="179" name="CustomShape 2"/>
            <p:cNvSpPr/>
            <p:nvPr/>
          </p:nvSpPr>
          <p:spPr>
            <a:xfrm>
              <a:off x="0" y="0"/>
              <a:ext cx="7772040" cy="10058040"/>
            </a:xfrm>
            <a:custGeom>
              <a:avLst/>
              <a:gdLst/>
              <a:ahLst/>
              <a:cxnLst/>
              <a:rect l="l" t="t" r="r" b="b"/>
              <a:pathLst>
                <a:path w="9650076" h="12488333">
                  <a:moveTo>
                    <a:pt x="9472276" y="0"/>
                  </a:moveTo>
                  <a:lnTo>
                    <a:pt x="180340" y="0"/>
                  </a:lnTo>
                  <a:lnTo>
                    <a:pt x="0" y="182880"/>
                  </a:lnTo>
                  <a:lnTo>
                    <a:pt x="0" y="12313073"/>
                  </a:lnTo>
                  <a:lnTo>
                    <a:pt x="175260" y="12488333"/>
                  </a:lnTo>
                  <a:lnTo>
                    <a:pt x="9472276" y="12488333"/>
                  </a:lnTo>
                  <a:lnTo>
                    <a:pt x="9650076" y="12313073"/>
                  </a:lnTo>
                  <a:lnTo>
                    <a:pt x="9650076" y="177800"/>
                  </a:lnTo>
                  <a:lnTo>
                    <a:pt x="9472276" y="0"/>
                  </a:lnTo>
                  <a:lnTo>
                    <a:pt x="9472276" y="0"/>
                  </a:lnTo>
                  <a:close/>
                  <a:moveTo>
                    <a:pt x="9631026" y="515993"/>
                  </a:moveTo>
                  <a:lnTo>
                    <a:pt x="9631026" y="12305454"/>
                  </a:lnTo>
                  <a:lnTo>
                    <a:pt x="9464656" y="12469283"/>
                  </a:lnTo>
                  <a:lnTo>
                    <a:pt x="182880" y="12469283"/>
                  </a:lnTo>
                  <a:lnTo>
                    <a:pt x="19050" y="12305454"/>
                  </a:lnTo>
                  <a:lnTo>
                    <a:pt x="19050" y="190500"/>
                  </a:lnTo>
                  <a:lnTo>
                    <a:pt x="187960" y="19050"/>
                  </a:lnTo>
                  <a:lnTo>
                    <a:pt x="9464656" y="19050"/>
                  </a:lnTo>
                  <a:lnTo>
                    <a:pt x="9631026" y="185420"/>
                  </a:lnTo>
                  <a:lnTo>
                    <a:pt x="9631026" y="515993"/>
                  </a:lnTo>
                  <a:lnTo>
                    <a:pt x="9631026" y="515993"/>
                  </a:lnTo>
                  <a:close/>
                  <a:moveTo>
                    <a:pt x="8929450" y="78740"/>
                  </a:moveTo>
                  <a:lnTo>
                    <a:pt x="252730" y="78740"/>
                  </a:lnTo>
                  <a:lnTo>
                    <a:pt x="78740" y="257810"/>
                  </a:lnTo>
                  <a:lnTo>
                    <a:pt x="78740" y="12238144"/>
                  </a:lnTo>
                  <a:lnTo>
                    <a:pt x="246380" y="12408323"/>
                  </a:lnTo>
                  <a:lnTo>
                    <a:pt x="9399886" y="12408323"/>
                  </a:lnTo>
                  <a:lnTo>
                    <a:pt x="9570065" y="12238144"/>
                  </a:lnTo>
                  <a:lnTo>
                    <a:pt x="9570065" y="252730"/>
                  </a:lnTo>
                  <a:lnTo>
                    <a:pt x="9399886" y="78740"/>
                  </a:lnTo>
                  <a:cubicBezTo>
                    <a:pt x="9399886" y="78740"/>
                    <a:pt x="8929450" y="78740"/>
                    <a:pt x="8929450" y="78740"/>
                  </a:cubicBezTo>
                  <a:close/>
                  <a:moveTo>
                    <a:pt x="9551016" y="515993"/>
                  </a:moveTo>
                  <a:lnTo>
                    <a:pt x="9551016" y="12230523"/>
                  </a:lnTo>
                  <a:lnTo>
                    <a:pt x="9390996" y="12390543"/>
                  </a:lnTo>
                  <a:lnTo>
                    <a:pt x="255270" y="12390543"/>
                  </a:lnTo>
                  <a:lnTo>
                    <a:pt x="99060" y="12230523"/>
                  </a:lnTo>
                  <a:lnTo>
                    <a:pt x="99060" y="265430"/>
                  </a:lnTo>
                  <a:lnTo>
                    <a:pt x="260350" y="99060"/>
                  </a:lnTo>
                  <a:lnTo>
                    <a:pt x="9392266" y="99060"/>
                  </a:lnTo>
                  <a:lnTo>
                    <a:pt x="9552286" y="261620"/>
                  </a:lnTo>
                  <a:lnTo>
                    <a:pt x="9552286" y="515993"/>
                  </a:lnTo>
                  <a:cubicBezTo>
                    <a:pt x="9552286" y="515993"/>
                    <a:pt x="9551016" y="515993"/>
                    <a:pt x="9551016" y="515993"/>
                  </a:cubicBez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80" name="Group 3"/>
          <p:cNvGrpSpPr/>
          <p:nvPr/>
        </p:nvGrpSpPr>
        <p:grpSpPr>
          <a:xfrm>
            <a:off x="2191680" y="424800"/>
            <a:ext cx="3296520" cy="552960"/>
            <a:chOff x="2191680" y="424800"/>
            <a:chExt cx="3296520" cy="552960"/>
          </a:xfrm>
        </p:grpSpPr>
        <p:sp>
          <p:nvSpPr>
            <p:cNvPr id="181" name="CustomShape 4"/>
            <p:cNvSpPr/>
            <p:nvPr/>
          </p:nvSpPr>
          <p:spPr>
            <a:xfrm>
              <a:off x="2191680" y="424800"/>
              <a:ext cx="3296520" cy="552960"/>
            </a:xfrm>
            <a:custGeom>
              <a:avLst/>
              <a:gdLst/>
              <a:ahLst/>
              <a:cxnLst/>
              <a:rect l="l" t="t" r="r" b="b"/>
              <a:pathLst>
                <a:path w="7732523" h="1297962">
                  <a:moveTo>
                    <a:pt x="60960" y="269240"/>
                  </a:moveTo>
                  <a:cubicBezTo>
                    <a:pt x="60960" y="154940"/>
                    <a:pt x="153670" y="62230"/>
                    <a:pt x="267970" y="62230"/>
                  </a:cubicBezTo>
                  <a:lnTo>
                    <a:pt x="702049" y="62230"/>
                  </a:lnTo>
                  <a:lnTo>
                    <a:pt x="702049"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702049" y="157480"/>
                  </a:lnTo>
                  <a:lnTo>
                    <a:pt x="702049"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704862" y="1297962"/>
                  </a:lnTo>
                  <a:lnTo>
                    <a:pt x="704862"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702049" y="1155722"/>
                  </a:lnTo>
                  <a:lnTo>
                    <a:pt x="702049" y="1139212"/>
                  </a:lnTo>
                  <a:lnTo>
                    <a:pt x="387350" y="1139212"/>
                  </a:lnTo>
                  <a:close/>
                  <a:moveTo>
                    <a:pt x="702049" y="1235732"/>
                  </a:moveTo>
                  <a:lnTo>
                    <a:pt x="6734453" y="1235732"/>
                  </a:lnTo>
                  <a:lnTo>
                    <a:pt x="6734453" y="1296691"/>
                  </a:lnTo>
                  <a:lnTo>
                    <a:pt x="702049" y="1296691"/>
                  </a:lnTo>
                  <a:lnTo>
                    <a:pt x="702049" y="1235732"/>
                  </a:lnTo>
                  <a:close/>
                  <a:moveTo>
                    <a:pt x="702049" y="1139211"/>
                  </a:moveTo>
                  <a:lnTo>
                    <a:pt x="6734453" y="1139211"/>
                  </a:lnTo>
                  <a:lnTo>
                    <a:pt x="6734453" y="1155722"/>
                  </a:lnTo>
                  <a:lnTo>
                    <a:pt x="702049" y="1155722"/>
                  </a:lnTo>
                  <a:lnTo>
                    <a:pt x="702049" y="1139211"/>
                  </a:lnTo>
                  <a:close/>
                  <a:moveTo>
                    <a:pt x="7670293" y="689632"/>
                  </a:moveTo>
                  <a:lnTo>
                    <a:pt x="7670293" y="1028722"/>
                  </a:lnTo>
                  <a:cubicBezTo>
                    <a:pt x="7670293" y="1143022"/>
                    <a:pt x="7577583" y="1235732"/>
                    <a:pt x="7463283" y="1235732"/>
                  </a:cubicBezTo>
                  <a:lnTo>
                    <a:pt x="6734453" y="1235732"/>
                  </a:lnTo>
                  <a:lnTo>
                    <a:pt x="6734453" y="1296692"/>
                  </a:lnTo>
                  <a:lnTo>
                    <a:pt x="7463283" y="1296692"/>
                  </a:lnTo>
                  <a:cubicBezTo>
                    <a:pt x="7611873" y="1296692"/>
                    <a:pt x="7732523" y="1176042"/>
                    <a:pt x="7732523" y="1027452"/>
                  </a:cubicBezTo>
                  <a:lnTo>
                    <a:pt x="7732523" y="689632"/>
                  </a:lnTo>
                  <a:lnTo>
                    <a:pt x="7670293" y="689632"/>
                  </a:lnTo>
                  <a:close/>
                  <a:moveTo>
                    <a:pt x="7573773" y="909342"/>
                  </a:moveTo>
                  <a:cubicBezTo>
                    <a:pt x="7573773" y="1036342"/>
                    <a:pt x="7470903" y="1139212"/>
                    <a:pt x="7343903" y="1139212"/>
                  </a:cubicBezTo>
                  <a:lnTo>
                    <a:pt x="6734453" y="1139212"/>
                  </a:lnTo>
                  <a:lnTo>
                    <a:pt x="6734453" y="1155722"/>
                  </a:lnTo>
                  <a:lnTo>
                    <a:pt x="7343903" y="1155722"/>
                  </a:lnTo>
                  <a:cubicBezTo>
                    <a:pt x="7479793" y="1155722"/>
                    <a:pt x="7590283" y="1045232"/>
                    <a:pt x="7590283" y="909342"/>
                  </a:cubicBezTo>
                  <a:lnTo>
                    <a:pt x="7590283" y="689632"/>
                  </a:lnTo>
                  <a:lnTo>
                    <a:pt x="7573773" y="689632"/>
                  </a:lnTo>
                  <a:lnTo>
                    <a:pt x="7573773" y="909342"/>
                  </a:lnTo>
                  <a:close/>
                  <a:moveTo>
                    <a:pt x="7670293" y="510108"/>
                  </a:moveTo>
                  <a:lnTo>
                    <a:pt x="7731253" y="510108"/>
                  </a:lnTo>
                  <a:lnTo>
                    <a:pt x="7731253" y="689632"/>
                  </a:lnTo>
                  <a:lnTo>
                    <a:pt x="7670293" y="689632"/>
                  </a:lnTo>
                  <a:lnTo>
                    <a:pt x="7670293" y="510108"/>
                  </a:lnTo>
                  <a:close/>
                  <a:moveTo>
                    <a:pt x="7573773" y="510108"/>
                  </a:moveTo>
                  <a:lnTo>
                    <a:pt x="7590283" y="510108"/>
                  </a:lnTo>
                  <a:lnTo>
                    <a:pt x="7590283" y="689632"/>
                  </a:lnTo>
                  <a:lnTo>
                    <a:pt x="7573773" y="689632"/>
                  </a:lnTo>
                  <a:lnTo>
                    <a:pt x="7573773" y="510108"/>
                  </a:lnTo>
                  <a:close/>
                  <a:moveTo>
                    <a:pt x="7463283" y="60960"/>
                  </a:moveTo>
                  <a:cubicBezTo>
                    <a:pt x="7577583" y="60960"/>
                    <a:pt x="7670293" y="153670"/>
                    <a:pt x="7670293" y="267970"/>
                  </a:cubicBezTo>
                  <a:lnTo>
                    <a:pt x="7670293" y="510108"/>
                  </a:lnTo>
                  <a:lnTo>
                    <a:pt x="7731253" y="510108"/>
                  </a:lnTo>
                  <a:lnTo>
                    <a:pt x="7731253" y="269240"/>
                  </a:lnTo>
                  <a:cubicBezTo>
                    <a:pt x="7731253" y="120650"/>
                    <a:pt x="7610603" y="0"/>
                    <a:pt x="7462013" y="0"/>
                  </a:cubicBezTo>
                  <a:lnTo>
                    <a:pt x="6731641" y="0"/>
                  </a:lnTo>
                  <a:lnTo>
                    <a:pt x="6731641" y="60960"/>
                  </a:lnTo>
                  <a:lnTo>
                    <a:pt x="7463283" y="60960"/>
                  </a:lnTo>
                  <a:close/>
                  <a:moveTo>
                    <a:pt x="7343903" y="142240"/>
                  </a:moveTo>
                  <a:lnTo>
                    <a:pt x="6734453" y="142240"/>
                  </a:lnTo>
                  <a:lnTo>
                    <a:pt x="6734453" y="158750"/>
                  </a:lnTo>
                  <a:lnTo>
                    <a:pt x="7343903" y="158750"/>
                  </a:lnTo>
                  <a:cubicBezTo>
                    <a:pt x="7470903" y="158750"/>
                    <a:pt x="7573773" y="261620"/>
                    <a:pt x="7573773" y="388620"/>
                  </a:cubicBezTo>
                  <a:lnTo>
                    <a:pt x="7573773" y="510146"/>
                  </a:lnTo>
                  <a:lnTo>
                    <a:pt x="7590283" y="510146"/>
                  </a:lnTo>
                  <a:lnTo>
                    <a:pt x="7590283" y="387350"/>
                  </a:lnTo>
                  <a:cubicBezTo>
                    <a:pt x="7590283" y="251460"/>
                    <a:pt x="7479793" y="142240"/>
                    <a:pt x="7343903" y="142240"/>
                  </a:cubicBezTo>
                  <a:close/>
                  <a:moveTo>
                    <a:pt x="702049" y="0"/>
                  </a:moveTo>
                  <a:lnTo>
                    <a:pt x="6734453" y="0"/>
                  </a:lnTo>
                  <a:lnTo>
                    <a:pt x="6734453" y="60960"/>
                  </a:lnTo>
                  <a:lnTo>
                    <a:pt x="702049" y="60960"/>
                  </a:lnTo>
                  <a:lnTo>
                    <a:pt x="702049" y="0"/>
                  </a:lnTo>
                  <a:close/>
                  <a:moveTo>
                    <a:pt x="702049" y="142240"/>
                  </a:moveTo>
                  <a:lnTo>
                    <a:pt x="6734453" y="142240"/>
                  </a:lnTo>
                  <a:lnTo>
                    <a:pt x="6734453" y="158750"/>
                  </a:lnTo>
                  <a:lnTo>
                    <a:pt x="702049" y="158750"/>
                  </a:lnTo>
                  <a:lnTo>
                    <a:pt x="702049" y="142240"/>
                  </a:lnTo>
                  <a:close/>
                </a:path>
              </a:pathLst>
            </a:custGeom>
            <a:solidFill>
              <a:srgbClr val="4FC0E8"/>
            </a:solidFill>
            <a:ln>
              <a:noFill/>
            </a:ln>
          </p:spPr>
          <p:style>
            <a:lnRef idx="0">
              <a:scrgbClr r="0" g="0" b="0"/>
            </a:lnRef>
            <a:fillRef idx="0">
              <a:scrgbClr r="0" g="0" b="0"/>
            </a:fillRef>
            <a:effectRef idx="0">
              <a:scrgbClr r="0" g="0" b="0"/>
            </a:effectRef>
            <a:fontRef idx="minor"/>
          </p:style>
        </p:sp>
      </p:grpSp>
      <p:grpSp>
        <p:nvGrpSpPr>
          <p:cNvPr id="182" name="Group 5"/>
          <p:cNvGrpSpPr/>
          <p:nvPr/>
        </p:nvGrpSpPr>
        <p:grpSpPr>
          <a:xfrm>
            <a:off x="483480" y="1606320"/>
            <a:ext cx="4549680" cy="367200"/>
            <a:chOff x="483480" y="1606320"/>
            <a:chExt cx="4549680" cy="367200"/>
          </a:xfrm>
        </p:grpSpPr>
        <p:sp>
          <p:nvSpPr>
            <p:cNvPr id="183" name="CustomShape 6"/>
            <p:cNvSpPr/>
            <p:nvPr/>
          </p:nvSpPr>
          <p:spPr>
            <a:xfrm>
              <a:off x="483480" y="1606320"/>
              <a:ext cx="4549680" cy="367200"/>
            </a:xfrm>
            <a:custGeom>
              <a:avLst/>
              <a:gdLst/>
              <a:ahLst/>
              <a:cxnLst/>
              <a:rect l="l" t="t" r="r" b="b"/>
              <a:pathLst>
                <a:path w="16062500" h="1297962">
                  <a:moveTo>
                    <a:pt x="60960" y="269240"/>
                  </a:moveTo>
                  <a:cubicBezTo>
                    <a:pt x="60960" y="154940"/>
                    <a:pt x="153670" y="62230"/>
                    <a:pt x="267970" y="62230"/>
                  </a:cubicBezTo>
                  <a:lnTo>
                    <a:pt x="941536" y="62230"/>
                  </a:lnTo>
                  <a:lnTo>
                    <a:pt x="941536" y="0"/>
                  </a:lnTo>
                  <a:lnTo>
                    <a:pt x="269240" y="0"/>
                  </a:lnTo>
                  <a:cubicBezTo>
                    <a:pt x="120650" y="0"/>
                    <a:pt x="0" y="120650"/>
                    <a:pt x="0" y="269240"/>
                  </a:cubicBezTo>
                  <a:lnTo>
                    <a:pt x="0" y="510146"/>
                  </a:lnTo>
                  <a:lnTo>
                    <a:pt x="60960" y="510146"/>
                  </a:lnTo>
                  <a:lnTo>
                    <a:pt x="60960" y="269240"/>
                  </a:lnTo>
                  <a:close/>
                  <a:moveTo>
                    <a:pt x="157480" y="387350"/>
                  </a:moveTo>
                  <a:cubicBezTo>
                    <a:pt x="157480" y="260350"/>
                    <a:pt x="260350" y="157480"/>
                    <a:pt x="387350" y="157480"/>
                  </a:cubicBezTo>
                  <a:lnTo>
                    <a:pt x="941536" y="157480"/>
                  </a:lnTo>
                  <a:lnTo>
                    <a:pt x="941536" y="140970"/>
                  </a:lnTo>
                  <a:lnTo>
                    <a:pt x="387350" y="140970"/>
                  </a:lnTo>
                  <a:cubicBezTo>
                    <a:pt x="251460" y="140970"/>
                    <a:pt x="140970" y="251460"/>
                    <a:pt x="140970" y="387350"/>
                  </a:cubicBezTo>
                  <a:lnTo>
                    <a:pt x="140970" y="510108"/>
                  </a:lnTo>
                  <a:lnTo>
                    <a:pt x="157480" y="510108"/>
                  </a:lnTo>
                  <a:lnTo>
                    <a:pt x="157480" y="387350"/>
                  </a:lnTo>
                  <a:close/>
                  <a:moveTo>
                    <a:pt x="0" y="510108"/>
                  </a:moveTo>
                  <a:lnTo>
                    <a:pt x="60960" y="510108"/>
                  </a:lnTo>
                  <a:lnTo>
                    <a:pt x="60960" y="689632"/>
                  </a:lnTo>
                  <a:lnTo>
                    <a:pt x="0" y="689632"/>
                  </a:lnTo>
                  <a:lnTo>
                    <a:pt x="0" y="510108"/>
                  </a:lnTo>
                  <a:close/>
                  <a:moveTo>
                    <a:pt x="142240" y="510108"/>
                  </a:moveTo>
                  <a:lnTo>
                    <a:pt x="158750" y="510108"/>
                  </a:lnTo>
                  <a:lnTo>
                    <a:pt x="158750" y="689632"/>
                  </a:lnTo>
                  <a:lnTo>
                    <a:pt x="142240" y="689632"/>
                  </a:lnTo>
                  <a:lnTo>
                    <a:pt x="142240" y="510108"/>
                  </a:lnTo>
                  <a:close/>
                  <a:moveTo>
                    <a:pt x="269240" y="1235732"/>
                  </a:moveTo>
                  <a:cubicBezTo>
                    <a:pt x="154940" y="1235732"/>
                    <a:pt x="62230" y="1143022"/>
                    <a:pt x="62230" y="1028722"/>
                  </a:cubicBezTo>
                  <a:lnTo>
                    <a:pt x="62230" y="689632"/>
                  </a:lnTo>
                  <a:lnTo>
                    <a:pt x="0" y="689632"/>
                  </a:lnTo>
                  <a:lnTo>
                    <a:pt x="0" y="1028722"/>
                  </a:lnTo>
                  <a:cubicBezTo>
                    <a:pt x="0" y="1177312"/>
                    <a:pt x="120650" y="1297962"/>
                    <a:pt x="269240" y="1297962"/>
                  </a:cubicBezTo>
                  <a:lnTo>
                    <a:pt x="947819" y="1297962"/>
                  </a:lnTo>
                  <a:lnTo>
                    <a:pt x="947819" y="1235732"/>
                  </a:lnTo>
                  <a:lnTo>
                    <a:pt x="269240" y="1235732"/>
                  </a:lnTo>
                  <a:close/>
                  <a:moveTo>
                    <a:pt x="387350" y="1139211"/>
                  </a:moveTo>
                  <a:cubicBezTo>
                    <a:pt x="260350" y="1139211"/>
                    <a:pt x="157480" y="1036341"/>
                    <a:pt x="157480" y="909341"/>
                  </a:cubicBezTo>
                  <a:lnTo>
                    <a:pt x="157480" y="689632"/>
                  </a:lnTo>
                  <a:lnTo>
                    <a:pt x="140970" y="689632"/>
                  </a:lnTo>
                  <a:lnTo>
                    <a:pt x="140970" y="909342"/>
                  </a:lnTo>
                  <a:cubicBezTo>
                    <a:pt x="140970" y="1045232"/>
                    <a:pt x="251460" y="1155722"/>
                    <a:pt x="387350" y="1155722"/>
                  </a:cubicBezTo>
                  <a:lnTo>
                    <a:pt x="941536" y="1155722"/>
                  </a:lnTo>
                  <a:lnTo>
                    <a:pt x="941536" y="1139212"/>
                  </a:lnTo>
                  <a:lnTo>
                    <a:pt x="387350" y="1139212"/>
                  </a:lnTo>
                  <a:close/>
                  <a:moveTo>
                    <a:pt x="941536" y="1235732"/>
                  </a:moveTo>
                  <a:lnTo>
                    <a:pt x="14418858" y="1235732"/>
                  </a:lnTo>
                  <a:lnTo>
                    <a:pt x="14418858" y="1296691"/>
                  </a:lnTo>
                  <a:lnTo>
                    <a:pt x="941536" y="1296691"/>
                  </a:lnTo>
                  <a:lnTo>
                    <a:pt x="941536" y="1235732"/>
                  </a:lnTo>
                  <a:close/>
                  <a:moveTo>
                    <a:pt x="941536" y="1139211"/>
                  </a:moveTo>
                  <a:lnTo>
                    <a:pt x="14418858" y="1139211"/>
                  </a:lnTo>
                  <a:lnTo>
                    <a:pt x="14418858" y="1155722"/>
                  </a:lnTo>
                  <a:lnTo>
                    <a:pt x="941536" y="1155722"/>
                  </a:lnTo>
                  <a:lnTo>
                    <a:pt x="941536" y="1139211"/>
                  </a:lnTo>
                  <a:close/>
                  <a:moveTo>
                    <a:pt x="16000270" y="689632"/>
                  </a:moveTo>
                  <a:lnTo>
                    <a:pt x="16000270" y="1028722"/>
                  </a:lnTo>
                  <a:cubicBezTo>
                    <a:pt x="16000270" y="1143022"/>
                    <a:pt x="15907561" y="1235732"/>
                    <a:pt x="15793261" y="1235732"/>
                  </a:cubicBezTo>
                  <a:lnTo>
                    <a:pt x="14418858" y="1235732"/>
                  </a:lnTo>
                  <a:lnTo>
                    <a:pt x="14418858" y="1296692"/>
                  </a:lnTo>
                  <a:lnTo>
                    <a:pt x="15793261" y="1296692"/>
                  </a:lnTo>
                  <a:cubicBezTo>
                    <a:pt x="15941850" y="1296692"/>
                    <a:pt x="16062500" y="1176042"/>
                    <a:pt x="16062500" y="1027452"/>
                  </a:cubicBezTo>
                  <a:lnTo>
                    <a:pt x="16062500" y="689632"/>
                  </a:lnTo>
                  <a:lnTo>
                    <a:pt x="16000270" y="689632"/>
                  </a:lnTo>
                  <a:close/>
                  <a:moveTo>
                    <a:pt x="15903750" y="909342"/>
                  </a:moveTo>
                  <a:cubicBezTo>
                    <a:pt x="15903750" y="1036342"/>
                    <a:pt x="15800880" y="1139212"/>
                    <a:pt x="15673880" y="1139212"/>
                  </a:cubicBezTo>
                  <a:lnTo>
                    <a:pt x="14418858" y="1139212"/>
                  </a:lnTo>
                  <a:lnTo>
                    <a:pt x="14418858" y="1155722"/>
                  </a:lnTo>
                  <a:lnTo>
                    <a:pt x="15673880" y="1155722"/>
                  </a:lnTo>
                  <a:cubicBezTo>
                    <a:pt x="15809770" y="1155722"/>
                    <a:pt x="15920261" y="1045232"/>
                    <a:pt x="15920261" y="909342"/>
                  </a:cubicBezTo>
                  <a:lnTo>
                    <a:pt x="15920261" y="689632"/>
                  </a:lnTo>
                  <a:lnTo>
                    <a:pt x="15903750" y="689632"/>
                  </a:lnTo>
                  <a:lnTo>
                    <a:pt x="15903750" y="909342"/>
                  </a:lnTo>
                  <a:close/>
                  <a:moveTo>
                    <a:pt x="16000270" y="510108"/>
                  </a:moveTo>
                  <a:lnTo>
                    <a:pt x="16061230" y="510108"/>
                  </a:lnTo>
                  <a:lnTo>
                    <a:pt x="16061230" y="689632"/>
                  </a:lnTo>
                  <a:lnTo>
                    <a:pt x="16000270" y="689632"/>
                  </a:lnTo>
                  <a:lnTo>
                    <a:pt x="16000270" y="510108"/>
                  </a:lnTo>
                  <a:close/>
                  <a:moveTo>
                    <a:pt x="15903750" y="510108"/>
                  </a:moveTo>
                  <a:lnTo>
                    <a:pt x="15920261" y="510108"/>
                  </a:lnTo>
                  <a:lnTo>
                    <a:pt x="15920261" y="689632"/>
                  </a:lnTo>
                  <a:lnTo>
                    <a:pt x="15903750" y="689632"/>
                  </a:lnTo>
                  <a:lnTo>
                    <a:pt x="15903750" y="510108"/>
                  </a:lnTo>
                  <a:close/>
                  <a:moveTo>
                    <a:pt x="15793261" y="60960"/>
                  </a:moveTo>
                  <a:cubicBezTo>
                    <a:pt x="15907561" y="60960"/>
                    <a:pt x="16000270" y="153670"/>
                    <a:pt x="16000270" y="267970"/>
                  </a:cubicBezTo>
                  <a:lnTo>
                    <a:pt x="16000270" y="510108"/>
                  </a:lnTo>
                  <a:lnTo>
                    <a:pt x="16061230" y="510108"/>
                  </a:lnTo>
                  <a:lnTo>
                    <a:pt x="16061230" y="269240"/>
                  </a:lnTo>
                  <a:cubicBezTo>
                    <a:pt x="16061230" y="120650"/>
                    <a:pt x="15940580" y="0"/>
                    <a:pt x="15791991" y="0"/>
                  </a:cubicBezTo>
                  <a:lnTo>
                    <a:pt x="14412575" y="0"/>
                  </a:lnTo>
                  <a:lnTo>
                    <a:pt x="14412575" y="60960"/>
                  </a:lnTo>
                  <a:lnTo>
                    <a:pt x="15793261" y="60960"/>
                  </a:lnTo>
                  <a:close/>
                  <a:moveTo>
                    <a:pt x="15673880" y="142240"/>
                  </a:moveTo>
                  <a:lnTo>
                    <a:pt x="14418858" y="142240"/>
                  </a:lnTo>
                  <a:lnTo>
                    <a:pt x="14418858" y="158750"/>
                  </a:lnTo>
                  <a:lnTo>
                    <a:pt x="15673880" y="158750"/>
                  </a:lnTo>
                  <a:cubicBezTo>
                    <a:pt x="15800880" y="158750"/>
                    <a:pt x="15903750" y="261620"/>
                    <a:pt x="15903750" y="388620"/>
                  </a:cubicBezTo>
                  <a:lnTo>
                    <a:pt x="15903750" y="510146"/>
                  </a:lnTo>
                  <a:lnTo>
                    <a:pt x="15920261" y="510146"/>
                  </a:lnTo>
                  <a:lnTo>
                    <a:pt x="15920261" y="387350"/>
                  </a:lnTo>
                  <a:cubicBezTo>
                    <a:pt x="15920261" y="251460"/>
                    <a:pt x="15809770" y="142240"/>
                    <a:pt x="15673880" y="142240"/>
                  </a:cubicBezTo>
                  <a:close/>
                  <a:moveTo>
                    <a:pt x="941536" y="0"/>
                  </a:moveTo>
                  <a:lnTo>
                    <a:pt x="14418858" y="0"/>
                  </a:lnTo>
                  <a:lnTo>
                    <a:pt x="14418858" y="60960"/>
                  </a:lnTo>
                  <a:lnTo>
                    <a:pt x="941536" y="60960"/>
                  </a:lnTo>
                  <a:lnTo>
                    <a:pt x="941536" y="0"/>
                  </a:lnTo>
                  <a:close/>
                  <a:moveTo>
                    <a:pt x="941536" y="142240"/>
                  </a:moveTo>
                  <a:lnTo>
                    <a:pt x="14418858" y="142240"/>
                  </a:lnTo>
                  <a:lnTo>
                    <a:pt x="14418858" y="158750"/>
                  </a:lnTo>
                  <a:lnTo>
                    <a:pt x="941536" y="158750"/>
                  </a:lnTo>
                  <a:lnTo>
                    <a:pt x="941536"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grpSp>
        <p:nvGrpSpPr>
          <p:cNvPr id="184" name="Group 7"/>
          <p:cNvGrpSpPr/>
          <p:nvPr/>
        </p:nvGrpSpPr>
        <p:grpSpPr>
          <a:xfrm>
            <a:off x="390960" y="6395040"/>
            <a:ext cx="6989760" cy="2596680"/>
            <a:chOff x="390960" y="6395040"/>
            <a:chExt cx="6989760" cy="2596680"/>
          </a:xfrm>
        </p:grpSpPr>
        <p:sp>
          <p:nvSpPr>
            <p:cNvPr id="185" name="CustomShape 8"/>
            <p:cNvSpPr/>
            <p:nvPr/>
          </p:nvSpPr>
          <p:spPr>
            <a:xfrm>
              <a:off x="390960" y="6395040"/>
              <a:ext cx="6989760" cy="2596680"/>
            </a:xfrm>
            <a:custGeom>
              <a:avLst/>
              <a:gdLst/>
              <a:ahLst/>
              <a:cxnLst/>
              <a:rect l="l" t="t" r="r" b="b"/>
              <a:pathLst>
                <a:path w="21251588" h="6761824">
                  <a:moveTo>
                    <a:pt x="60960" y="269240"/>
                  </a:moveTo>
                  <a:cubicBezTo>
                    <a:pt x="60960" y="154940"/>
                    <a:pt x="153670" y="62230"/>
                    <a:pt x="267970" y="62230"/>
                  </a:cubicBezTo>
                  <a:lnTo>
                    <a:pt x="1090722" y="62230"/>
                  </a:lnTo>
                  <a:lnTo>
                    <a:pt x="1090722" y="0"/>
                  </a:lnTo>
                  <a:lnTo>
                    <a:pt x="269240" y="0"/>
                  </a:lnTo>
                  <a:cubicBezTo>
                    <a:pt x="120650" y="0"/>
                    <a:pt x="0" y="120650"/>
                    <a:pt x="0" y="269240"/>
                  </a:cubicBezTo>
                  <a:lnTo>
                    <a:pt x="0" y="585192"/>
                  </a:lnTo>
                  <a:lnTo>
                    <a:pt x="60960" y="585192"/>
                  </a:lnTo>
                  <a:lnTo>
                    <a:pt x="60960" y="269240"/>
                  </a:lnTo>
                  <a:close/>
                  <a:moveTo>
                    <a:pt x="157480" y="387350"/>
                  </a:moveTo>
                  <a:cubicBezTo>
                    <a:pt x="157480" y="260350"/>
                    <a:pt x="260350" y="157480"/>
                    <a:pt x="387350" y="157480"/>
                  </a:cubicBezTo>
                  <a:lnTo>
                    <a:pt x="1090722" y="157480"/>
                  </a:lnTo>
                  <a:lnTo>
                    <a:pt x="1090722" y="140970"/>
                  </a:lnTo>
                  <a:lnTo>
                    <a:pt x="387350" y="140970"/>
                  </a:lnTo>
                  <a:cubicBezTo>
                    <a:pt x="251460" y="140970"/>
                    <a:pt x="140970" y="251460"/>
                    <a:pt x="140970" y="387350"/>
                  </a:cubicBezTo>
                  <a:lnTo>
                    <a:pt x="140970" y="583837"/>
                  </a:lnTo>
                  <a:lnTo>
                    <a:pt x="157480" y="583837"/>
                  </a:lnTo>
                  <a:lnTo>
                    <a:pt x="157480" y="387350"/>
                  </a:lnTo>
                  <a:close/>
                  <a:moveTo>
                    <a:pt x="0" y="583837"/>
                  </a:moveTo>
                  <a:lnTo>
                    <a:pt x="60960" y="583837"/>
                  </a:lnTo>
                  <a:lnTo>
                    <a:pt x="60960" y="6153494"/>
                  </a:lnTo>
                  <a:lnTo>
                    <a:pt x="0" y="6153494"/>
                  </a:lnTo>
                  <a:lnTo>
                    <a:pt x="0" y="583837"/>
                  </a:lnTo>
                  <a:close/>
                  <a:moveTo>
                    <a:pt x="142240" y="583837"/>
                  </a:moveTo>
                  <a:lnTo>
                    <a:pt x="158750" y="583837"/>
                  </a:lnTo>
                  <a:lnTo>
                    <a:pt x="158750" y="6153494"/>
                  </a:lnTo>
                  <a:lnTo>
                    <a:pt x="142240" y="6153494"/>
                  </a:lnTo>
                  <a:lnTo>
                    <a:pt x="142240" y="583837"/>
                  </a:lnTo>
                  <a:close/>
                  <a:moveTo>
                    <a:pt x="269240" y="6699593"/>
                  </a:moveTo>
                  <a:cubicBezTo>
                    <a:pt x="154940" y="6699593"/>
                    <a:pt x="62230" y="6606884"/>
                    <a:pt x="62230" y="6492584"/>
                  </a:cubicBezTo>
                  <a:lnTo>
                    <a:pt x="62230" y="6153494"/>
                  </a:lnTo>
                  <a:lnTo>
                    <a:pt x="0" y="6153494"/>
                  </a:lnTo>
                  <a:lnTo>
                    <a:pt x="0" y="6492584"/>
                  </a:lnTo>
                  <a:cubicBezTo>
                    <a:pt x="0" y="6641174"/>
                    <a:pt x="120650" y="6761824"/>
                    <a:pt x="269240" y="6761824"/>
                  </a:cubicBezTo>
                  <a:lnTo>
                    <a:pt x="1099168" y="6761824"/>
                  </a:lnTo>
                  <a:lnTo>
                    <a:pt x="1099168" y="6699594"/>
                  </a:lnTo>
                  <a:lnTo>
                    <a:pt x="269240" y="6699594"/>
                  </a:lnTo>
                  <a:close/>
                  <a:moveTo>
                    <a:pt x="387350" y="6603074"/>
                  </a:moveTo>
                  <a:cubicBezTo>
                    <a:pt x="260350" y="6603074"/>
                    <a:pt x="157480" y="6500204"/>
                    <a:pt x="157480" y="6373204"/>
                  </a:cubicBezTo>
                  <a:lnTo>
                    <a:pt x="157480" y="6153494"/>
                  </a:lnTo>
                  <a:lnTo>
                    <a:pt x="140970" y="6153494"/>
                  </a:lnTo>
                  <a:lnTo>
                    <a:pt x="140970" y="6373204"/>
                  </a:lnTo>
                  <a:cubicBezTo>
                    <a:pt x="140970" y="6509094"/>
                    <a:pt x="251460" y="6619584"/>
                    <a:pt x="387350" y="6619584"/>
                  </a:cubicBezTo>
                  <a:lnTo>
                    <a:pt x="1090722" y="6619584"/>
                  </a:lnTo>
                  <a:lnTo>
                    <a:pt x="1090722" y="6603074"/>
                  </a:lnTo>
                  <a:lnTo>
                    <a:pt x="387350" y="6603074"/>
                  </a:lnTo>
                  <a:close/>
                  <a:moveTo>
                    <a:pt x="1090722" y="6699593"/>
                  </a:moveTo>
                  <a:lnTo>
                    <a:pt x="19205790" y="6699593"/>
                  </a:lnTo>
                  <a:lnTo>
                    <a:pt x="19205790" y="6760554"/>
                  </a:lnTo>
                  <a:lnTo>
                    <a:pt x="1090723" y="6760554"/>
                  </a:lnTo>
                  <a:lnTo>
                    <a:pt x="1090723" y="6699594"/>
                  </a:lnTo>
                  <a:close/>
                  <a:moveTo>
                    <a:pt x="1090722" y="6603074"/>
                  </a:moveTo>
                  <a:lnTo>
                    <a:pt x="19205790" y="6603074"/>
                  </a:lnTo>
                  <a:lnTo>
                    <a:pt x="19205790" y="6619584"/>
                  </a:lnTo>
                  <a:lnTo>
                    <a:pt x="1090723" y="6619584"/>
                  </a:lnTo>
                  <a:lnTo>
                    <a:pt x="1090723" y="6603074"/>
                  </a:lnTo>
                  <a:close/>
                  <a:moveTo>
                    <a:pt x="21189358" y="6153494"/>
                  </a:moveTo>
                  <a:lnTo>
                    <a:pt x="21189358" y="6492584"/>
                  </a:lnTo>
                  <a:cubicBezTo>
                    <a:pt x="21189358" y="6606884"/>
                    <a:pt x="21096649" y="6699594"/>
                    <a:pt x="20982349" y="6699594"/>
                  </a:cubicBezTo>
                  <a:lnTo>
                    <a:pt x="19205790" y="6699594"/>
                  </a:lnTo>
                  <a:lnTo>
                    <a:pt x="19205790" y="6760554"/>
                  </a:lnTo>
                  <a:lnTo>
                    <a:pt x="20982349" y="6760554"/>
                  </a:lnTo>
                  <a:cubicBezTo>
                    <a:pt x="21130938" y="6760554"/>
                    <a:pt x="21251588" y="6639904"/>
                    <a:pt x="21251588" y="6491314"/>
                  </a:cubicBezTo>
                  <a:lnTo>
                    <a:pt x="21251588" y="6153494"/>
                  </a:lnTo>
                  <a:lnTo>
                    <a:pt x="21189358" y="6153494"/>
                  </a:lnTo>
                  <a:close/>
                  <a:moveTo>
                    <a:pt x="21092838" y="6373204"/>
                  </a:moveTo>
                  <a:cubicBezTo>
                    <a:pt x="21092838" y="6500204"/>
                    <a:pt x="20989968" y="6603074"/>
                    <a:pt x="20862968" y="6603074"/>
                  </a:cubicBezTo>
                  <a:lnTo>
                    <a:pt x="19205790" y="6603074"/>
                  </a:lnTo>
                  <a:lnTo>
                    <a:pt x="19205790" y="6619584"/>
                  </a:lnTo>
                  <a:lnTo>
                    <a:pt x="20862968" y="6619584"/>
                  </a:lnTo>
                  <a:cubicBezTo>
                    <a:pt x="20998858" y="6619584"/>
                    <a:pt x="21109349" y="6509094"/>
                    <a:pt x="21109349" y="6373204"/>
                  </a:cubicBezTo>
                  <a:lnTo>
                    <a:pt x="21109349" y="6153494"/>
                  </a:lnTo>
                  <a:lnTo>
                    <a:pt x="21092838" y="6153494"/>
                  </a:lnTo>
                  <a:lnTo>
                    <a:pt x="21092838" y="6373204"/>
                  </a:lnTo>
                  <a:close/>
                  <a:moveTo>
                    <a:pt x="21189358" y="583837"/>
                  </a:moveTo>
                  <a:lnTo>
                    <a:pt x="21250318" y="583837"/>
                  </a:lnTo>
                  <a:lnTo>
                    <a:pt x="21250318" y="6153494"/>
                  </a:lnTo>
                  <a:lnTo>
                    <a:pt x="21189358" y="6153494"/>
                  </a:lnTo>
                  <a:lnTo>
                    <a:pt x="21189358" y="583837"/>
                  </a:lnTo>
                  <a:close/>
                  <a:moveTo>
                    <a:pt x="21092838" y="583837"/>
                  </a:moveTo>
                  <a:lnTo>
                    <a:pt x="21109349" y="583837"/>
                  </a:lnTo>
                  <a:lnTo>
                    <a:pt x="21109349" y="6153494"/>
                  </a:lnTo>
                  <a:lnTo>
                    <a:pt x="21092838" y="6153494"/>
                  </a:lnTo>
                  <a:lnTo>
                    <a:pt x="21092838" y="583837"/>
                  </a:lnTo>
                  <a:close/>
                  <a:moveTo>
                    <a:pt x="20982349" y="60960"/>
                  </a:moveTo>
                  <a:cubicBezTo>
                    <a:pt x="21096649" y="60960"/>
                    <a:pt x="21189358" y="153670"/>
                    <a:pt x="21189358" y="267970"/>
                  </a:cubicBezTo>
                  <a:lnTo>
                    <a:pt x="21189358" y="583837"/>
                  </a:lnTo>
                  <a:lnTo>
                    <a:pt x="21250318" y="583837"/>
                  </a:lnTo>
                  <a:lnTo>
                    <a:pt x="21250318" y="269240"/>
                  </a:lnTo>
                  <a:cubicBezTo>
                    <a:pt x="21250318" y="120650"/>
                    <a:pt x="21129668" y="0"/>
                    <a:pt x="20981077" y="0"/>
                  </a:cubicBezTo>
                  <a:lnTo>
                    <a:pt x="19197346" y="0"/>
                  </a:lnTo>
                  <a:lnTo>
                    <a:pt x="19197346" y="60960"/>
                  </a:lnTo>
                  <a:lnTo>
                    <a:pt x="20982349" y="60960"/>
                  </a:lnTo>
                  <a:close/>
                  <a:moveTo>
                    <a:pt x="20862968" y="142240"/>
                  </a:moveTo>
                  <a:lnTo>
                    <a:pt x="19205790" y="142240"/>
                  </a:lnTo>
                  <a:lnTo>
                    <a:pt x="19205790" y="158750"/>
                  </a:lnTo>
                  <a:lnTo>
                    <a:pt x="20862968" y="158750"/>
                  </a:lnTo>
                  <a:cubicBezTo>
                    <a:pt x="20989968" y="158750"/>
                    <a:pt x="21092838" y="261620"/>
                    <a:pt x="21092838" y="388620"/>
                  </a:cubicBezTo>
                  <a:lnTo>
                    <a:pt x="21092838" y="585192"/>
                  </a:lnTo>
                  <a:lnTo>
                    <a:pt x="21109349" y="585192"/>
                  </a:lnTo>
                  <a:lnTo>
                    <a:pt x="21109349" y="387350"/>
                  </a:lnTo>
                  <a:cubicBezTo>
                    <a:pt x="21109349" y="251460"/>
                    <a:pt x="20998858" y="142240"/>
                    <a:pt x="20862968" y="142240"/>
                  </a:cubicBezTo>
                  <a:close/>
                  <a:moveTo>
                    <a:pt x="1090723" y="0"/>
                  </a:moveTo>
                  <a:lnTo>
                    <a:pt x="19205790" y="0"/>
                  </a:lnTo>
                  <a:lnTo>
                    <a:pt x="19205790" y="60960"/>
                  </a:lnTo>
                  <a:lnTo>
                    <a:pt x="1090723" y="60960"/>
                  </a:lnTo>
                  <a:lnTo>
                    <a:pt x="1090723" y="0"/>
                  </a:lnTo>
                  <a:close/>
                  <a:moveTo>
                    <a:pt x="1090723" y="142240"/>
                  </a:moveTo>
                  <a:lnTo>
                    <a:pt x="19205790" y="142240"/>
                  </a:lnTo>
                  <a:lnTo>
                    <a:pt x="19205790" y="158750"/>
                  </a:lnTo>
                  <a:lnTo>
                    <a:pt x="1090723" y="158750"/>
                  </a:lnTo>
                  <a:lnTo>
                    <a:pt x="1090723" y="142240"/>
                  </a:lnTo>
                  <a:close/>
                </a:path>
              </a:pathLst>
            </a:custGeom>
            <a:solidFill>
              <a:srgbClr val="EA5D0B"/>
            </a:solidFill>
            <a:ln>
              <a:noFill/>
            </a:ln>
          </p:spPr>
          <p:style>
            <a:lnRef idx="0">
              <a:scrgbClr r="0" g="0" b="0"/>
            </a:lnRef>
            <a:fillRef idx="0">
              <a:scrgbClr r="0" g="0" b="0"/>
            </a:fillRef>
            <a:effectRef idx="0">
              <a:scrgbClr r="0" g="0" b="0"/>
            </a:effectRef>
            <a:fontRef idx="minor"/>
          </p:style>
        </p:sp>
      </p:grpSp>
      <p:pic>
        <p:nvPicPr>
          <p:cNvPr id="186" name="Picture 10"/>
          <p:cNvPicPr/>
          <p:nvPr/>
        </p:nvPicPr>
        <p:blipFill>
          <a:blip r:embed="rId2"/>
          <a:stretch/>
        </p:blipFill>
        <p:spPr>
          <a:xfrm>
            <a:off x="5985720" y="2633760"/>
            <a:ext cx="1175400" cy="2096640"/>
          </a:xfrm>
          <a:prstGeom prst="rect">
            <a:avLst/>
          </a:prstGeom>
          <a:ln>
            <a:noFill/>
          </a:ln>
        </p:spPr>
      </p:pic>
      <p:sp>
        <p:nvSpPr>
          <p:cNvPr id="187" name="CustomShape 9"/>
          <p:cNvSpPr/>
          <p:nvPr/>
        </p:nvSpPr>
        <p:spPr>
          <a:xfrm>
            <a:off x="2674080" y="5222520"/>
            <a:ext cx="2331360" cy="2413440"/>
          </a:xfrm>
          <a:prstGeom prst="rect">
            <a:avLst/>
          </a:prstGeom>
          <a:noFill/>
          <a:ln>
            <a:noFill/>
          </a:ln>
        </p:spPr>
        <p:style>
          <a:lnRef idx="0">
            <a:scrgbClr r="0" g="0" b="0"/>
          </a:lnRef>
          <a:fillRef idx="0">
            <a:scrgbClr r="0" g="0" b="0"/>
          </a:fillRef>
          <a:effectRef idx="0">
            <a:scrgbClr r="0" g="0" b="0"/>
          </a:effectRef>
          <a:fontRef idx="minor"/>
        </p:style>
      </p:sp>
      <p:sp>
        <p:nvSpPr>
          <p:cNvPr id="188" name="CustomShape 10"/>
          <p:cNvSpPr/>
          <p:nvPr/>
        </p:nvSpPr>
        <p:spPr>
          <a:xfrm>
            <a:off x="2350800" y="471240"/>
            <a:ext cx="2977560" cy="43200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3404"/>
              </a:lnSpc>
            </a:pPr>
            <a:r>
              <a:rPr lang="en-US" sz="2429" b="0" strike="noStrike" spc="-1">
                <a:solidFill>
                  <a:srgbClr val="D22376"/>
                </a:solidFill>
                <a:latin typeface="Open Sans Light"/>
              </a:rPr>
              <a:t>LIONS</a:t>
            </a:r>
            <a:endParaRPr lang="en-US" sz="2429" b="0" strike="noStrike" spc="-1">
              <a:latin typeface="Arial"/>
            </a:endParaRPr>
          </a:p>
        </p:txBody>
      </p:sp>
      <p:sp>
        <p:nvSpPr>
          <p:cNvPr id="189" name="CustomShape 11"/>
          <p:cNvSpPr/>
          <p:nvPr/>
        </p:nvSpPr>
        <p:spPr>
          <a:xfrm>
            <a:off x="627840" y="1665000"/>
            <a:ext cx="4260600" cy="39024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gn="ctr">
              <a:lnSpc>
                <a:spcPts val="1539"/>
              </a:lnSpc>
            </a:pPr>
            <a:r>
              <a:rPr lang="en-US" sz="1100" b="0" strike="noStrike" spc="-1">
                <a:solidFill>
                  <a:srgbClr val="D22376"/>
                </a:solidFill>
                <a:latin typeface="Open Sans Light Bold"/>
              </a:rPr>
              <a:t>Before and After School, No School Days, and Summer Break </a:t>
            </a:r>
            <a:endParaRPr lang="en-US" sz="1100" b="0" strike="noStrike" spc="-1">
              <a:latin typeface="Arial"/>
            </a:endParaRPr>
          </a:p>
        </p:txBody>
      </p:sp>
      <p:sp>
        <p:nvSpPr>
          <p:cNvPr id="190" name="CustomShape 12"/>
          <p:cNvSpPr/>
          <p:nvPr/>
        </p:nvSpPr>
        <p:spPr>
          <a:xfrm>
            <a:off x="658800" y="6525720"/>
            <a:ext cx="6382080" cy="1952779"/>
          </a:xfrm>
          <a:prstGeom prst="rect">
            <a:avLst/>
          </a:prstGeom>
          <a:noFill/>
          <a:ln>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678"/>
              </a:lnSpc>
            </a:pPr>
            <a:r>
              <a:rPr lang="en-US" sz="1400" b="0" strike="noStrike" spc="-1">
                <a:solidFill>
                  <a:srgbClr val="000000"/>
                </a:solidFill>
                <a:latin typeface="Open Sans Light Bold"/>
              </a:rPr>
              <a:t>Drop-In Care- All Classrooms (Changed 10/17/24)</a:t>
            </a:r>
            <a:endParaRPr lang="en-US" sz="1400" b="0" strike="noStrike" spc="-1">
              <a:latin typeface="Arial"/>
            </a:endParaRPr>
          </a:p>
          <a:p>
            <a:pPr>
              <a:lnSpc>
                <a:spcPts val="1678"/>
              </a:lnSpc>
            </a:pPr>
            <a:endParaRPr lang="en-US" sz="1400" b="0" strike="noStrike" spc="-1">
              <a:latin typeface="Arial"/>
            </a:endParaRPr>
          </a:p>
          <a:p>
            <a:pPr>
              <a:lnSpc>
                <a:spcPts val="1678"/>
              </a:lnSpc>
            </a:pPr>
            <a:r>
              <a:rPr lang="en-US" sz="1400" b="0" strike="noStrike" spc="-1">
                <a:solidFill>
                  <a:srgbClr val="000000"/>
                </a:solidFill>
                <a:latin typeface="Open Sans Light Bold"/>
              </a:rPr>
              <a:t>Blue Dragon Academy offers Drop-In care on a temporary basis. </a:t>
            </a:r>
            <a:endParaRPr lang="en-US" sz="1400" b="0" strike="noStrike" spc="-1">
              <a:latin typeface="Arial"/>
            </a:endParaRPr>
          </a:p>
          <a:p>
            <a:pPr>
              <a:lnSpc>
                <a:spcPts val="1678"/>
              </a:lnSpc>
            </a:pPr>
            <a:r>
              <a:rPr lang="en-US" sz="1400" b="0" strike="noStrike" spc="-1">
                <a:solidFill>
                  <a:srgbClr val="000000"/>
                </a:solidFill>
                <a:latin typeface="Open Sans Light Bold"/>
              </a:rPr>
              <a:t>Drop- in cost is $65 per day/ per child. </a:t>
            </a:r>
            <a:endParaRPr lang="en-US" sz="1400" b="0" strike="noStrike" spc="-1">
              <a:latin typeface="Arial"/>
            </a:endParaRPr>
          </a:p>
          <a:p>
            <a:pPr>
              <a:lnSpc>
                <a:spcPts val="1678"/>
              </a:lnSpc>
            </a:pPr>
            <a:r>
              <a:rPr lang="en-US" sz="1400" b="0" strike="noStrike" spc="-1">
                <a:solidFill>
                  <a:srgbClr val="000000"/>
                </a:solidFill>
                <a:latin typeface="Open Sans Light Bold"/>
              </a:rPr>
              <a:t>School Age Drop In-$25 before or after school only and if early out $35. </a:t>
            </a:r>
            <a:endParaRPr lang="en-US" sz="1400" b="0" strike="noStrike" spc="-1">
              <a:latin typeface="Arial"/>
            </a:endParaRPr>
          </a:p>
          <a:p>
            <a:pPr>
              <a:lnSpc>
                <a:spcPts val="1678"/>
              </a:lnSpc>
            </a:pPr>
            <a:endParaRPr lang="en-US" sz="1400" b="0" strike="noStrike" spc="-1">
              <a:latin typeface="Arial"/>
            </a:endParaRPr>
          </a:p>
          <a:p>
            <a:pPr>
              <a:lnSpc>
                <a:spcPts val="1678"/>
              </a:lnSpc>
            </a:pPr>
            <a:r>
              <a:rPr lang="en-US" sz="1400" b="0" strike="noStrike" spc="-1">
                <a:solidFill>
                  <a:srgbClr val="000000"/>
                </a:solidFill>
                <a:latin typeface="Open Sans Light Bold"/>
              </a:rPr>
              <a:t>Drop-in care is available when we have room for children and when we have adequate staffing. We </a:t>
            </a:r>
            <a:r>
              <a:rPr lang="en-US" sz="1400" spc="-1">
                <a:solidFill>
                  <a:srgbClr val="000000"/>
                </a:solidFill>
                <a:latin typeface="Open Sans Light Bold"/>
              </a:rPr>
              <a:t>cannot</a:t>
            </a:r>
            <a:r>
              <a:rPr lang="en-US" sz="1400" b="0" strike="noStrike" spc="-1">
                <a:solidFill>
                  <a:srgbClr val="000000"/>
                </a:solidFill>
                <a:latin typeface="Open Sans Light Bold"/>
              </a:rPr>
              <a:t> guarantee we always have opportunity but will try our best to have your little ones join us. </a:t>
            </a:r>
            <a:endParaRPr lang="en-US" sz="1400" b="0" strike="noStrike" spc="-1">
              <a:latin typeface="Arial"/>
            </a:endParaRPr>
          </a:p>
        </p:txBody>
      </p:sp>
      <p:sp>
        <p:nvSpPr>
          <p:cNvPr id="191" name="CustomShape 13"/>
          <p:cNvSpPr/>
          <p:nvPr/>
        </p:nvSpPr>
        <p:spPr>
          <a:xfrm>
            <a:off x="633240" y="2302920"/>
            <a:ext cx="5205240" cy="185112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Aft>
                <a:spcPts val="201"/>
              </a:spcAft>
            </a:pPr>
            <a:r>
              <a:rPr lang="en-US" sz="1200" b="0" strike="noStrike" spc="-1">
                <a:solidFill>
                  <a:srgbClr val="000000"/>
                </a:solidFill>
                <a:latin typeface="Calibri"/>
                <a:ea typeface="Quattrocento Sans"/>
              </a:rPr>
              <a:t>In the Lion Room we focus on our social-emotional growth and kindness to all. We learn how to work together and how to conquer objectives by ourselves. We enjoy art projects, field trips, learning about the community we live in and how to help others. We love guest speakers and love exploring the community to supplement our learning and enjoy coming up with questions to stump them on our Blue Dragon Academy Channel we created. We have many great helpers in this age group, and we show them how to respect their environment and take care of things that are important to their daily routine. We love our summer when we get to spend the days outside hiking, swimming, and exploring.</a:t>
            </a:r>
            <a:endParaRPr lang="en-US" sz="1200" b="0" strike="noStrike" spc="-1">
              <a:latin typeface="Arial"/>
            </a:endParaRPr>
          </a:p>
          <a:p>
            <a:pPr>
              <a:lnSpc>
                <a:spcPct val="100000"/>
              </a:lnSpc>
              <a:spcAft>
                <a:spcPts val="201"/>
              </a:spcAft>
            </a:pPr>
            <a:r>
              <a:rPr lang="en-US" sz="1200" b="1" strike="noStrike" cap="small" spc="-1">
                <a:solidFill>
                  <a:srgbClr val="000000"/>
                </a:solidFill>
                <a:latin typeface="Calibri"/>
                <a:ea typeface="Quattrocento Sans"/>
              </a:rPr>
              <a:t> </a:t>
            </a:r>
            <a:endParaRPr lang="en-US" sz="1200" b="0" strike="noStrike" spc="-1">
              <a:latin typeface="Arial"/>
            </a:endParaRPr>
          </a:p>
        </p:txBody>
      </p:sp>
      <p:pic>
        <p:nvPicPr>
          <p:cNvPr id="192" name="Picture 17"/>
          <p:cNvPicPr/>
          <p:nvPr/>
        </p:nvPicPr>
        <p:blipFill>
          <a:blip r:embed="rId3"/>
          <a:stretch/>
        </p:blipFill>
        <p:spPr>
          <a:xfrm>
            <a:off x="669240" y="4071600"/>
            <a:ext cx="4343040" cy="217584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48</Slides>
  <Notes>0</Notes>
  <HiddenSlides>0</HiddenSlide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Inclement Weather Policy  10-18-24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Parent Handbook</dc:title>
  <dc:subject/>
  <dc:creator>Heidi Fink</dc:creator>
  <dc:description/>
  <cp:revision>2</cp:revision>
  <dcterms:created xsi:type="dcterms:W3CDTF">2006-08-16T00:00:00Z</dcterms:created>
  <dcterms:modified xsi:type="dcterms:W3CDTF">2024-11-04T20:36:55Z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45</vt:i4>
  </property>
</Properties>
</file>